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48" r:id="rId4"/>
  </p:sldMasterIdLst>
  <p:notesMasterIdLst>
    <p:notesMasterId r:id="rId82"/>
  </p:notesMasterIdLst>
  <p:sldIdLst>
    <p:sldId id="256" r:id="rId5"/>
    <p:sldId id="263" r:id="rId6"/>
    <p:sldId id="264" r:id="rId7"/>
    <p:sldId id="262" r:id="rId8"/>
    <p:sldId id="273" r:id="rId9"/>
    <p:sldId id="327" r:id="rId10"/>
    <p:sldId id="274" r:id="rId11"/>
    <p:sldId id="328" r:id="rId12"/>
    <p:sldId id="275" r:id="rId13"/>
    <p:sldId id="280" r:id="rId14"/>
    <p:sldId id="281" r:id="rId15"/>
    <p:sldId id="282" r:id="rId16"/>
    <p:sldId id="330" r:id="rId17"/>
    <p:sldId id="331" r:id="rId18"/>
    <p:sldId id="332" r:id="rId19"/>
    <p:sldId id="283" r:id="rId20"/>
    <p:sldId id="333" r:id="rId21"/>
    <p:sldId id="284" r:id="rId22"/>
    <p:sldId id="293" r:id="rId23"/>
    <p:sldId id="295" r:id="rId24"/>
    <p:sldId id="296" r:id="rId25"/>
    <p:sldId id="285" r:id="rId26"/>
    <p:sldId id="297" r:id="rId27"/>
    <p:sldId id="298" r:id="rId28"/>
    <p:sldId id="299" r:id="rId29"/>
    <p:sldId id="334" r:id="rId30"/>
    <p:sldId id="292" r:id="rId31"/>
    <p:sldId id="300" r:id="rId32"/>
    <p:sldId id="336" r:id="rId33"/>
    <p:sldId id="301" r:id="rId34"/>
    <p:sldId id="337" r:id="rId35"/>
    <p:sldId id="302" r:id="rId36"/>
    <p:sldId id="339" r:id="rId37"/>
    <p:sldId id="303" r:id="rId38"/>
    <p:sldId id="304" r:id="rId39"/>
    <p:sldId id="305" r:id="rId40"/>
    <p:sldId id="340" r:id="rId41"/>
    <p:sldId id="341" r:id="rId42"/>
    <p:sldId id="307" r:id="rId43"/>
    <p:sldId id="308" r:id="rId44"/>
    <p:sldId id="342" r:id="rId45"/>
    <p:sldId id="309" r:id="rId46"/>
    <p:sldId id="343" r:id="rId47"/>
    <p:sldId id="344" r:id="rId48"/>
    <p:sldId id="311" r:id="rId49"/>
    <p:sldId id="312" r:id="rId50"/>
    <p:sldId id="313" r:id="rId51"/>
    <p:sldId id="314" r:id="rId52"/>
    <p:sldId id="315" r:id="rId53"/>
    <p:sldId id="318" r:id="rId54"/>
    <p:sldId id="319" r:id="rId55"/>
    <p:sldId id="345" r:id="rId56"/>
    <p:sldId id="320" r:id="rId57"/>
    <p:sldId id="346" r:id="rId58"/>
    <p:sldId id="316" r:id="rId59"/>
    <p:sldId id="361" r:id="rId60"/>
    <p:sldId id="321" r:id="rId61"/>
    <p:sldId id="349" r:id="rId62"/>
    <p:sldId id="350" r:id="rId63"/>
    <p:sldId id="351" r:id="rId64"/>
    <p:sldId id="353" r:id="rId65"/>
    <p:sldId id="323" r:id="rId66"/>
    <p:sldId id="317" r:id="rId67"/>
    <p:sldId id="324" r:id="rId68"/>
    <p:sldId id="354" r:id="rId69"/>
    <p:sldId id="325" r:id="rId70"/>
    <p:sldId id="355" r:id="rId71"/>
    <p:sldId id="326" r:id="rId72"/>
    <p:sldId id="356" r:id="rId73"/>
    <p:sldId id="357" r:id="rId74"/>
    <p:sldId id="358" r:id="rId75"/>
    <p:sldId id="359" r:id="rId76"/>
    <p:sldId id="360" r:id="rId77"/>
    <p:sldId id="279" r:id="rId78"/>
    <p:sldId id="265" r:id="rId79"/>
    <p:sldId id="266" r:id="rId80"/>
    <p:sldId id="261" r:id="rId81"/>
  </p:sldIdLst>
  <p:sldSz cx="24384000" cy="13716000"/>
  <p:notesSz cx="20104100" cy="11309350"/>
  <p:defaultTextStyle>
    <a:defPPr>
      <a:defRPr lang="en-US"/>
    </a:defPPr>
    <a:lvl1pPr marL="0" algn="l" defTabSz="1108984" rtl="0" eaLnBrk="1" latinLnBrk="0" hangingPunct="1">
      <a:defRPr sz="2183" kern="1200">
        <a:solidFill>
          <a:schemeClr val="tx1"/>
        </a:solidFill>
        <a:latin typeface="+mn-lt"/>
        <a:ea typeface="+mn-ea"/>
        <a:cs typeface="+mn-cs"/>
      </a:defRPr>
    </a:lvl1pPr>
    <a:lvl2pPr marL="554492" algn="l" defTabSz="1108984" rtl="0" eaLnBrk="1" latinLnBrk="0" hangingPunct="1">
      <a:defRPr sz="2183" kern="1200">
        <a:solidFill>
          <a:schemeClr val="tx1"/>
        </a:solidFill>
        <a:latin typeface="+mn-lt"/>
        <a:ea typeface="+mn-ea"/>
        <a:cs typeface="+mn-cs"/>
      </a:defRPr>
    </a:lvl2pPr>
    <a:lvl3pPr marL="1108984" algn="l" defTabSz="1108984" rtl="0" eaLnBrk="1" latinLnBrk="0" hangingPunct="1">
      <a:defRPr sz="2183" kern="1200">
        <a:solidFill>
          <a:schemeClr val="tx1"/>
        </a:solidFill>
        <a:latin typeface="+mn-lt"/>
        <a:ea typeface="+mn-ea"/>
        <a:cs typeface="+mn-cs"/>
      </a:defRPr>
    </a:lvl3pPr>
    <a:lvl4pPr marL="1663476" algn="l" defTabSz="1108984" rtl="0" eaLnBrk="1" latinLnBrk="0" hangingPunct="1">
      <a:defRPr sz="2183" kern="1200">
        <a:solidFill>
          <a:schemeClr val="tx1"/>
        </a:solidFill>
        <a:latin typeface="+mn-lt"/>
        <a:ea typeface="+mn-ea"/>
        <a:cs typeface="+mn-cs"/>
      </a:defRPr>
    </a:lvl4pPr>
    <a:lvl5pPr marL="2217969" algn="l" defTabSz="1108984" rtl="0" eaLnBrk="1" latinLnBrk="0" hangingPunct="1">
      <a:defRPr sz="2183" kern="1200">
        <a:solidFill>
          <a:schemeClr val="tx1"/>
        </a:solidFill>
        <a:latin typeface="+mn-lt"/>
        <a:ea typeface="+mn-ea"/>
        <a:cs typeface="+mn-cs"/>
      </a:defRPr>
    </a:lvl5pPr>
    <a:lvl6pPr marL="2772461" algn="l" defTabSz="1108984" rtl="0" eaLnBrk="1" latinLnBrk="0" hangingPunct="1">
      <a:defRPr sz="2183" kern="1200">
        <a:solidFill>
          <a:schemeClr val="tx1"/>
        </a:solidFill>
        <a:latin typeface="+mn-lt"/>
        <a:ea typeface="+mn-ea"/>
        <a:cs typeface="+mn-cs"/>
      </a:defRPr>
    </a:lvl6pPr>
    <a:lvl7pPr marL="3326953" algn="l" defTabSz="1108984" rtl="0" eaLnBrk="1" latinLnBrk="0" hangingPunct="1">
      <a:defRPr sz="2183" kern="1200">
        <a:solidFill>
          <a:schemeClr val="tx1"/>
        </a:solidFill>
        <a:latin typeface="+mn-lt"/>
        <a:ea typeface="+mn-ea"/>
        <a:cs typeface="+mn-cs"/>
      </a:defRPr>
    </a:lvl7pPr>
    <a:lvl8pPr marL="3881445" algn="l" defTabSz="1108984" rtl="0" eaLnBrk="1" latinLnBrk="0" hangingPunct="1">
      <a:defRPr sz="2183" kern="1200">
        <a:solidFill>
          <a:schemeClr val="tx1"/>
        </a:solidFill>
        <a:latin typeface="+mn-lt"/>
        <a:ea typeface="+mn-ea"/>
        <a:cs typeface="+mn-cs"/>
      </a:defRPr>
    </a:lvl8pPr>
    <a:lvl9pPr marL="4435937" algn="l" defTabSz="1108984" rtl="0" eaLnBrk="1" latinLnBrk="0" hangingPunct="1">
      <a:defRPr sz="218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93" userDrawn="1">
          <p15:clr>
            <a:srgbClr val="A4A3A4"/>
          </p15:clr>
        </p15:guide>
        <p15:guide id="2" pos="76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neha Kaul" initials="SK" lastIdx="1" clrIdx="0">
    <p:extLst>
      <p:ext uri="{19B8F6BF-5375-455C-9EA6-DF929625EA0E}">
        <p15:presenceInfo xmlns:p15="http://schemas.microsoft.com/office/powerpoint/2012/main" userId="S::sneha.kaul@unwomen.org::dc49db68-b477-4740-9d5a-9a91e8cb21ec" providerId="AD"/>
      </p:ext>
    </p:extLst>
  </p:cmAuthor>
  <p:cmAuthor id="2" name="Juncal PLAZAOLA CASTANO" initials="JPC" lastIdx="19" clrIdx="1">
    <p:extLst>
      <p:ext uri="{19B8F6BF-5375-455C-9EA6-DF929625EA0E}">
        <p15:presenceInfo xmlns:p15="http://schemas.microsoft.com/office/powerpoint/2012/main" userId="S-1-5-21-93243902-586966057-1356250972-9168" providerId="AD"/>
      </p:ext>
    </p:extLst>
  </p:cmAuthor>
  <p:cmAuthor id="3" name="Jennifer Ross" initials="JR" lastIdx="8" clrIdx="2">
    <p:extLst>
      <p:ext uri="{19B8F6BF-5375-455C-9EA6-DF929625EA0E}">
        <p15:presenceInfo xmlns:p15="http://schemas.microsoft.com/office/powerpoint/2012/main" userId="18dd2a285576a01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6E70"/>
    <a:srgbClr val="009CDB"/>
    <a:srgbClr val="FD6824"/>
    <a:srgbClr val="55C02B"/>
    <a:srgbClr val="00689D"/>
    <a:srgbClr val="FCC408"/>
    <a:srgbClr val="BE8A2D"/>
    <a:srgbClr val="FC9D23"/>
    <a:srgbClr val="3D7D43"/>
    <a:srgbClr val="DE12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69" autoAdjust="0"/>
    <p:restoredTop sz="94674"/>
  </p:normalViewPr>
  <p:slideViewPr>
    <p:cSldViewPr>
      <p:cViewPr varScale="1">
        <p:scale>
          <a:sx n="53" d="100"/>
          <a:sy n="53" d="100"/>
        </p:scale>
        <p:origin x="1008" y="114"/>
      </p:cViewPr>
      <p:guideLst>
        <p:guide orient="horz" pos="3493"/>
        <p:guide pos="76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notesMaster" Target="notesMasters/notesMaster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 Id="rId5" Type="http://schemas.openxmlformats.org/officeDocument/2006/relationships/image" Target="../media/image31.jpeg"/><Relationship Id="rId4" Type="http://schemas.openxmlformats.org/officeDocument/2006/relationships/image" Target="../media/image30.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 Id="rId5" Type="http://schemas.openxmlformats.org/officeDocument/2006/relationships/image" Target="../media/image31.jpeg"/><Relationship Id="rId4"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3EF23F-CEB5-D946-9D61-42715F60B37C}" type="doc">
      <dgm:prSet loTypeId="urn:microsoft.com/office/officeart/2005/8/layout/orgChart1" loCatId="" qsTypeId="urn:microsoft.com/office/officeart/2005/8/quickstyle/simple1" qsCatId="simple" csTypeId="urn:microsoft.com/office/officeart/2005/8/colors/accent1_1" csCatId="accent1" phldr="1"/>
      <dgm:spPr/>
      <dgm:t>
        <a:bodyPr/>
        <a:lstStyle/>
        <a:p>
          <a:endParaRPr lang="en-US"/>
        </a:p>
      </dgm:t>
    </dgm:pt>
    <dgm:pt modelId="{66C7FB49-9369-2842-A72C-9614D27C5A17}">
      <dgm:prSet phldrT="[Text]" custT="1"/>
      <dgm:spPr/>
      <dgm:t>
        <a:bodyPr/>
        <a:lstStyle/>
        <a:p>
          <a:r>
            <a:rPr lang="en-US" sz="2400" dirty="0"/>
            <a:t>SDG Global indicator framework </a:t>
          </a:r>
        </a:p>
      </dgm:t>
    </dgm:pt>
    <dgm:pt modelId="{68631716-1DFE-294E-8273-E140CF5E450C}" type="parTrans" cxnId="{F7D5D773-B2A1-4D49-8021-0883E2C72569}">
      <dgm:prSet/>
      <dgm:spPr/>
      <dgm:t>
        <a:bodyPr/>
        <a:lstStyle/>
        <a:p>
          <a:endParaRPr lang="en-US" sz="2400"/>
        </a:p>
      </dgm:t>
    </dgm:pt>
    <dgm:pt modelId="{CF9EC47E-8EC6-CA45-A263-E740BAA4F926}" type="sibTrans" cxnId="{F7D5D773-B2A1-4D49-8021-0883E2C72569}">
      <dgm:prSet/>
      <dgm:spPr/>
      <dgm:t>
        <a:bodyPr/>
        <a:lstStyle/>
        <a:p>
          <a:endParaRPr lang="en-US" sz="2400"/>
        </a:p>
      </dgm:t>
    </dgm:pt>
    <dgm:pt modelId="{D3D48B36-A678-C942-96D4-5E401AA15AD8}">
      <dgm:prSet phldrT="[Text]" custT="1"/>
      <dgm:spPr/>
      <dgm:t>
        <a:bodyPr/>
        <a:lstStyle/>
        <a:p>
          <a:r>
            <a:rPr lang="en-US" sz="2400" dirty="0"/>
            <a:t>Gender-sensitive</a:t>
          </a:r>
        </a:p>
      </dgm:t>
    </dgm:pt>
    <dgm:pt modelId="{C83396AD-0DBD-6244-AF6D-45A61B605935}" type="parTrans" cxnId="{9D278659-110C-924E-9A81-D5087C1D7806}">
      <dgm:prSet/>
      <dgm:spPr/>
      <dgm:t>
        <a:bodyPr/>
        <a:lstStyle/>
        <a:p>
          <a:endParaRPr lang="en-US" sz="2400"/>
        </a:p>
      </dgm:t>
    </dgm:pt>
    <dgm:pt modelId="{C5289421-3CAA-B743-B471-B7A978F7C3B3}" type="sibTrans" cxnId="{9D278659-110C-924E-9A81-D5087C1D7806}">
      <dgm:prSet/>
      <dgm:spPr/>
      <dgm:t>
        <a:bodyPr/>
        <a:lstStyle/>
        <a:p>
          <a:endParaRPr lang="en-US" sz="2400"/>
        </a:p>
      </dgm:t>
    </dgm:pt>
    <dgm:pt modelId="{9638FE49-FA6B-FF47-BF03-DE87EB575193}">
      <dgm:prSet phldrT="[Text]" custT="1"/>
      <dgm:spPr/>
      <dgm:t>
        <a:bodyPr/>
        <a:lstStyle/>
        <a:p>
          <a:r>
            <a:rPr lang="en-US" sz="2400" dirty="0"/>
            <a:t>Gender-sparse</a:t>
          </a:r>
        </a:p>
      </dgm:t>
    </dgm:pt>
    <dgm:pt modelId="{AE250ED8-D81C-994D-BC5F-D9B15E2E348E}" type="parTrans" cxnId="{F1FD2009-9261-ED4D-9284-E9FF797B20B4}">
      <dgm:prSet/>
      <dgm:spPr/>
      <dgm:t>
        <a:bodyPr/>
        <a:lstStyle/>
        <a:p>
          <a:endParaRPr lang="en-US" sz="2400"/>
        </a:p>
      </dgm:t>
    </dgm:pt>
    <dgm:pt modelId="{D20E6314-738E-7346-A53A-A43700F2C334}" type="sibTrans" cxnId="{F1FD2009-9261-ED4D-9284-E9FF797B20B4}">
      <dgm:prSet/>
      <dgm:spPr/>
      <dgm:t>
        <a:bodyPr/>
        <a:lstStyle/>
        <a:p>
          <a:endParaRPr lang="en-US" sz="2400"/>
        </a:p>
      </dgm:t>
    </dgm:pt>
    <dgm:pt modelId="{C81FB387-961B-314E-8405-CF20EBB23962}">
      <dgm:prSet phldrT="[Text]" custT="1"/>
      <dgm:spPr/>
      <dgm:t>
        <a:bodyPr/>
        <a:lstStyle/>
        <a:p>
          <a:r>
            <a:rPr lang="en-US" sz="2400" dirty="0"/>
            <a:t>Gender-blind</a:t>
          </a:r>
        </a:p>
      </dgm:t>
    </dgm:pt>
    <dgm:pt modelId="{40E16121-4261-384F-97A2-5D0C82F9936F}" type="parTrans" cxnId="{9667F4A6-CE16-2C49-84FD-046FA9FE26D5}">
      <dgm:prSet/>
      <dgm:spPr/>
      <dgm:t>
        <a:bodyPr/>
        <a:lstStyle/>
        <a:p>
          <a:endParaRPr lang="en-US" sz="2400"/>
        </a:p>
      </dgm:t>
    </dgm:pt>
    <dgm:pt modelId="{721B20BE-DD24-E140-A335-963B8A3F54E5}" type="sibTrans" cxnId="{9667F4A6-CE16-2C49-84FD-046FA9FE26D5}">
      <dgm:prSet/>
      <dgm:spPr/>
      <dgm:t>
        <a:bodyPr/>
        <a:lstStyle/>
        <a:p>
          <a:endParaRPr lang="en-US" sz="2400"/>
        </a:p>
      </dgm:t>
    </dgm:pt>
    <dgm:pt modelId="{C4DEB60D-BE71-234A-B6EE-B395FB191634}" type="pres">
      <dgm:prSet presAssocID="{173EF23F-CEB5-D946-9D61-42715F60B37C}" presName="hierChild1" presStyleCnt="0">
        <dgm:presLayoutVars>
          <dgm:orgChart val="1"/>
          <dgm:chPref val="1"/>
          <dgm:dir/>
          <dgm:animOne val="branch"/>
          <dgm:animLvl val="lvl"/>
          <dgm:resizeHandles/>
        </dgm:presLayoutVars>
      </dgm:prSet>
      <dgm:spPr/>
    </dgm:pt>
    <dgm:pt modelId="{5E68E55E-BFD7-584D-832D-1C8A18DA2819}" type="pres">
      <dgm:prSet presAssocID="{66C7FB49-9369-2842-A72C-9614D27C5A17}" presName="hierRoot1" presStyleCnt="0">
        <dgm:presLayoutVars>
          <dgm:hierBranch val="init"/>
        </dgm:presLayoutVars>
      </dgm:prSet>
      <dgm:spPr/>
    </dgm:pt>
    <dgm:pt modelId="{B7724F11-2050-F84D-9131-98E9DCDC5DAF}" type="pres">
      <dgm:prSet presAssocID="{66C7FB49-9369-2842-A72C-9614D27C5A17}" presName="rootComposite1" presStyleCnt="0"/>
      <dgm:spPr/>
    </dgm:pt>
    <dgm:pt modelId="{B20D687E-0CD4-A24B-817E-CC47C2E6EB4B}" type="pres">
      <dgm:prSet presAssocID="{66C7FB49-9369-2842-A72C-9614D27C5A17}" presName="rootText1" presStyleLbl="node0" presStyleIdx="0" presStyleCnt="1" custScaleX="155894" custScaleY="63973" custLinFactNeighborX="0" custLinFactNeighborY="-46231">
        <dgm:presLayoutVars>
          <dgm:chPref val="3"/>
        </dgm:presLayoutVars>
      </dgm:prSet>
      <dgm:spPr/>
    </dgm:pt>
    <dgm:pt modelId="{E626D274-6C03-7848-AB9E-25F949DF4467}" type="pres">
      <dgm:prSet presAssocID="{66C7FB49-9369-2842-A72C-9614D27C5A17}" presName="rootConnector1" presStyleLbl="node1" presStyleIdx="0" presStyleCnt="0"/>
      <dgm:spPr/>
    </dgm:pt>
    <dgm:pt modelId="{6217F025-3BD6-E24D-8072-8CA00D3E886C}" type="pres">
      <dgm:prSet presAssocID="{66C7FB49-9369-2842-A72C-9614D27C5A17}" presName="hierChild2" presStyleCnt="0"/>
      <dgm:spPr/>
    </dgm:pt>
    <dgm:pt modelId="{64BD8C28-6914-1049-816E-A4530154F981}" type="pres">
      <dgm:prSet presAssocID="{C83396AD-0DBD-6244-AF6D-45A61B605935}" presName="Name37" presStyleLbl="parChTrans1D2" presStyleIdx="0" presStyleCnt="3"/>
      <dgm:spPr/>
    </dgm:pt>
    <dgm:pt modelId="{D372B911-2A3D-0242-87CD-85632BB1B378}" type="pres">
      <dgm:prSet presAssocID="{D3D48B36-A678-C942-96D4-5E401AA15AD8}" presName="hierRoot2" presStyleCnt="0">
        <dgm:presLayoutVars>
          <dgm:hierBranch val="init"/>
        </dgm:presLayoutVars>
      </dgm:prSet>
      <dgm:spPr/>
    </dgm:pt>
    <dgm:pt modelId="{AA846A14-0A71-584C-82D6-B3980F256A9F}" type="pres">
      <dgm:prSet presAssocID="{D3D48B36-A678-C942-96D4-5E401AA15AD8}" presName="rootComposite" presStyleCnt="0"/>
      <dgm:spPr/>
    </dgm:pt>
    <dgm:pt modelId="{34C9065A-F6A4-6B43-9322-1399A0DD54AF}" type="pres">
      <dgm:prSet presAssocID="{D3D48B36-A678-C942-96D4-5E401AA15AD8}" presName="rootText" presStyleLbl="node2" presStyleIdx="0" presStyleCnt="3" custScaleX="107498">
        <dgm:presLayoutVars>
          <dgm:chPref val="3"/>
        </dgm:presLayoutVars>
      </dgm:prSet>
      <dgm:spPr/>
    </dgm:pt>
    <dgm:pt modelId="{604DFC84-D43C-4E4C-8A33-5EB49EFE978A}" type="pres">
      <dgm:prSet presAssocID="{D3D48B36-A678-C942-96D4-5E401AA15AD8}" presName="rootConnector" presStyleLbl="node2" presStyleIdx="0" presStyleCnt="3"/>
      <dgm:spPr/>
    </dgm:pt>
    <dgm:pt modelId="{F61236EA-9C76-CF40-B480-058C68BC5BA2}" type="pres">
      <dgm:prSet presAssocID="{D3D48B36-A678-C942-96D4-5E401AA15AD8}" presName="hierChild4" presStyleCnt="0"/>
      <dgm:spPr/>
    </dgm:pt>
    <dgm:pt modelId="{3F0140DC-2ED8-E449-B28C-35BAE94B92B8}" type="pres">
      <dgm:prSet presAssocID="{D3D48B36-A678-C942-96D4-5E401AA15AD8}" presName="hierChild5" presStyleCnt="0"/>
      <dgm:spPr/>
    </dgm:pt>
    <dgm:pt modelId="{C9A5D3EE-04F5-6041-ADC6-7197E1D3C0D3}" type="pres">
      <dgm:prSet presAssocID="{AE250ED8-D81C-994D-BC5F-D9B15E2E348E}" presName="Name37" presStyleLbl="parChTrans1D2" presStyleIdx="1" presStyleCnt="3"/>
      <dgm:spPr/>
    </dgm:pt>
    <dgm:pt modelId="{F77730F8-8DCC-474F-B142-F61CF912F291}" type="pres">
      <dgm:prSet presAssocID="{9638FE49-FA6B-FF47-BF03-DE87EB575193}" presName="hierRoot2" presStyleCnt="0">
        <dgm:presLayoutVars>
          <dgm:hierBranch val="init"/>
        </dgm:presLayoutVars>
      </dgm:prSet>
      <dgm:spPr/>
    </dgm:pt>
    <dgm:pt modelId="{3AF01AB9-67E7-F14D-BBE0-FF989E1A68BB}" type="pres">
      <dgm:prSet presAssocID="{9638FE49-FA6B-FF47-BF03-DE87EB575193}" presName="rootComposite" presStyleCnt="0"/>
      <dgm:spPr/>
    </dgm:pt>
    <dgm:pt modelId="{04FE071D-6E71-4C45-9CC8-21A42F24181F}" type="pres">
      <dgm:prSet presAssocID="{9638FE49-FA6B-FF47-BF03-DE87EB575193}" presName="rootText" presStyleLbl="node2" presStyleIdx="1" presStyleCnt="3" custScaleX="106237" custLinFactNeighborX="-2984">
        <dgm:presLayoutVars>
          <dgm:chPref val="3"/>
        </dgm:presLayoutVars>
      </dgm:prSet>
      <dgm:spPr/>
    </dgm:pt>
    <dgm:pt modelId="{7A8B931F-5232-6149-ACA4-50B835DA8DA9}" type="pres">
      <dgm:prSet presAssocID="{9638FE49-FA6B-FF47-BF03-DE87EB575193}" presName="rootConnector" presStyleLbl="node2" presStyleIdx="1" presStyleCnt="3"/>
      <dgm:spPr/>
    </dgm:pt>
    <dgm:pt modelId="{4BAFB07C-9D23-8640-94BB-E0065FD1E493}" type="pres">
      <dgm:prSet presAssocID="{9638FE49-FA6B-FF47-BF03-DE87EB575193}" presName="hierChild4" presStyleCnt="0"/>
      <dgm:spPr/>
    </dgm:pt>
    <dgm:pt modelId="{99124247-7431-BD41-8EB2-76E7F939EC67}" type="pres">
      <dgm:prSet presAssocID="{9638FE49-FA6B-FF47-BF03-DE87EB575193}" presName="hierChild5" presStyleCnt="0"/>
      <dgm:spPr/>
    </dgm:pt>
    <dgm:pt modelId="{12C4BB91-5E8B-0641-8C7D-5D8B3E58E62C}" type="pres">
      <dgm:prSet presAssocID="{40E16121-4261-384F-97A2-5D0C82F9936F}" presName="Name37" presStyleLbl="parChTrans1D2" presStyleIdx="2" presStyleCnt="3"/>
      <dgm:spPr/>
    </dgm:pt>
    <dgm:pt modelId="{1B08C416-B72F-4E47-BDC5-EE0D88BDBA01}" type="pres">
      <dgm:prSet presAssocID="{C81FB387-961B-314E-8405-CF20EBB23962}" presName="hierRoot2" presStyleCnt="0">
        <dgm:presLayoutVars>
          <dgm:hierBranch val="init"/>
        </dgm:presLayoutVars>
      </dgm:prSet>
      <dgm:spPr/>
    </dgm:pt>
    <dgm:pt modelId="{F511D022-A1C4-D543-B02A-BF2030B6578E}" type="pres">
      <dgm:prSet presAssocID="{C81FB387-961B-314E-8405-CF20EBB23962}" presName="rootComposite" presStyleCnt="0"/>
      <dgm:spPr/>
    </dgm:pt>
    <dgm:pt modelId="{26D7F70E-5B0C-3144-A23F-0B29CB81F6D0}" type="pres">
      <dgm:prSet presAssocID="{C81FB387-961B-314E-8405-CF20EBB23962}" presName="rootText" presStyleLbl="node2" presStyleIdx="2" presStyleCnt="3">
        <dgm:presLayoutVars>
          <dgm:chPref val="3"/>
        </dgm:presLayoutVars>
      </dgm:prSet>
      <dgm:spPr/>
    </dgm:pt>
    <dgm:pt modelId="{4E56E7DF-C095-AF4A-9815-F823205A3ADC}" type="pres">
      <dgm:prSet presAssocID="{C81FB387-961B-314E-8405-CF20EBB23962}" presName="rootConnector" presStyleLbl="node2" presStyleIdx="2" presStyleCnt="3"/>
      <dgm:spPr/>
    </dgm:pt>
    <dgm:pt modelId="{C79D5BF1-3A75-A24F-AA9D-844C9A40AD45}" type="pres">
      <dgm:prSet presAssocID="{C81FB387-961B-314E-8405-CF20EBB23962}" presName="hierChild4" presStyleCnt="0"/>
      <dgm:spPr/>
    </dgm:pt>
    <dgm:pt modelId="{3FB50031-818E-0E48-8D10-229E6042E5C4}" type="pres">
      <dgm:prSet presAssocID="{C81FB387-961B-314E-8405-CF20EBB23962}" presName="hierChild5" presStyleCnt="0"/>
      <dgm:spPr/>
    </dgm:pt>
    <dgm:pt modelId="{86785DFD-280E-8347-8DC3-74B3DDFC863C}" type="pres">
      <dgm:prSet presAssocID="{66C7FB49-9369-2842-A72C-9614D27C5A17}" presName="hierChild3" presStyleCnt="0"/>
      <dgm:spPr/>
    </dgm:pt>
  </dgm:ptLst>
  <dgm:cxnLst>
    <dgm:cxn modelId="{F4247800-69DB-A646-91F3-5792C233ABAD}" type="presOf" srcId="{D3D48B36-A678-C942-96D4-5E401AA15AD8}" destId="{34C9065A-F6A4-6B43-9322-1399A0DD54AF}" srcOrd="0" destOrd="0" presId="urn:microsoft.com/office/officeart/2005/8/layout/orgChart1"/>
    <dgm:cxn modelId="{E5D85602-5E0D-EA4A-B19C-C31AFCC7D784}" type="presOf" srcId="{173EF23F-CEB5-D946-9D61-42715F60B37C}" destId="{C4DEB60D-BE71-234A-B6EE-B395FB191634}" srcOrd="0" destOrd="0" presId="urn:microsoft.com/office/officeart/2005/8/layout/orgChart1"/>
    <dgm:cxn modelId="{F1FD2009-9261-ED4D-9284-E9FF797B20B4}" srcId="{66C7FB49-9369-2842-A72C-9614D27C5A17}" destId="{9638FE49-FA6B-FF47-BF03-DE87EB575193}" srcOrd="1" destOrd="0" parTransId="{AE250ED8-D81C-994D-BC5F-D9B15E2E348E}" sibTransId="{D20E6314-738E-7346-A53A-A43700F2C334}"/>
    <dgm:cxn modelId="{C9D95A21-D3D7-CA44-86F7-44593481ADA7}" type="presOf" srcId="{40E16121-4261-384F-97A2-5D0C82F9936F}" destId="{12C4BB91-5E8B-0641-8C7D-5D8B3E58E62C}" srcOrd="0" destOrd="0" presId="urn:microsoft.com/office/officeart/2005/8/layout/orgChart1"/>
    <dgm:cxn modelId="{CD8BC821-4FEA-C64B-864C-078750FDC414}" type="presOf" srcId="{C83396AD-0DBD-6244-AF6D-45A61B605935}" destId="{64BD8C28-6914-1049-816E-A4530154F981}" srcOrd="0" destOrd="0" presId="urn:microsoft.com/office/officeart/2005/8/layout/orgChart1"/>
    <dgm:cxn modelId="{595EEE39-ED32-3040-BE90-2E67B663DACF}" type="presOf" srcId="{C81FB387-961B-314E-8405-CF20EBB23962}" destId="{4E56E7DF-C095-AF4A-9815-F823205A3ADC}" srcOrd="1" destOrd="0" presId="urn:microsoft.com/office/officeart/2005/8/layout/orgChart1"/>
    <dgm:cxn modelId="{F7D5D773-B2A1-4D49-8021-0883E2C72569}" srcId="{173EF23F-CEB5-D946-9D61-42715F60B37C}" destId="{66C7FB49-9369-2842-A72C-9614D27C5A17}" srcOrd="0" destOrd="0" parTransId="{68631716-1DFE-294E-8273-E140CF5E450C}" sibTransId="{CF9EC47E-8EC6-CA45-A263-E740BAA4F926}"/>
    <dgm:cxn modelId="{9D278659-110C-924E-9A81-D5087C1D7806}" srcId="{66C7FB49-9369-2842-A72C-9614D27C5A17}" destId="{D3D48B36-A678-C942-96D4-5E401AA15AD8}" srcOrd="0" destOrd="0" parTransId="{C83396AD-0DBD-6244-AF6D-45A61B605935}" sibTransId="{C5289421-3CAA-B743-B471-B7A978F7C3B3}"/>
    <dgm:cxn modelId="{1F673B7B-F62B-6F44-A4F2-EA692267BFC1}" type="presOf" srcId="{66C7FB49-9369-2842-A72C-9614D27C5A17}" destId="{E626D274-6C03-7848-AB9E-25F949DF4467}" srcOrd="1" destOrd="0" presId="urn:microsoft.com/office/officeart/2005/8/layout/orgChart1"/>
    <dgm:cxn modelId="{BE2B6E84-4724-EB49-9B37-E0915980159E}" type="presOf" srcId="{AE250ED8-D81C-994D-BC5F-D9B15E2E348E}" destId="{C9A5D3EE-04F5-6041-ADC6-7197E1D3C0D3}" srcOrd="0" destOrd="0" presId="urn:microsoft.com/office/officeart/2005/8/layout/orgChart1"/>
    <dgm:cxn modelId="{CBE1CA86-6DD4-DF4A-8254-24F5044CB3DC}" type="presOf" srcId="{66C7FB49-9369-2842-A72C-9614D27C5A17}" destId="{B20D687E-0CD4-A24B-817E-CC47C2E6EB4B}" srcOrd="0" destOrd="0" presId="urn:microsoft.com/office/officeart/2005/8/layout/orgChart1"/>
    <dgm:cxn modelId="{3E25A59A-9F29-5944-92EE-E644C96568B5}" type="presOf" srcId="{9638FE49-FA6B-FF47-BF03-DE87EB575193}" destId="{04FE071D-6E71-4C45-9CC8-21A42F24181F}" srcOrd="0" destOrd="0" presId="urn:microsoft.com/office/officeart/2005/8/layout/orgChart1"/>
    <dgm:cxn modelId="{9667F4A6-CE16-2C49-84FD-046FA9FE26D5}" srcId="{66C7FB49-9369-2842-A72C-9614D27C5A17}" destId="{C81FB387-961B-314E-8405-CF20EBB23962}" srcOrd="2" destOrd="0" parTransId="{40E16121-4261-384F-97A2-5D0C82F9936F}" sibTransId="{721B20BE-DD24-E140-A335-963B8A3F54E5}"/>
    <dgm:cxn modelId="{F00C96E9-4D63-8644-A02D-683155E38507}" type="presOf" srcId="{D3D48B36-A678-C942-96D4-5E401AA15AD8}" destId="{604DFC84-D43C-4E4C-8A33-5EB49EFE978A}" srcOrd="1" destOrd="0" presId="urn:microsoft.com/office/officeart/2005/8/layout/orgChart1"/>
    <dgm:cxn modelId="{9D1737F7-0E6E-0B4A-AEC6-87F67A2EFB43}" type="presOf" srcId="{9638FE49-FA6B-FF47-BF03-DE87EB575193}" destId="{7A8B931F-5232-6149-ACA4-50B835DA8DA9}" srcOrd="1" destOrd="0" presId="urn:microsoft.com/office/officeart/2005/8/layout/orgChart1"/>
    <dgm:cxn modelId="{2B4A08F9-EFFD-9345-AB67-E971BDAE3570}" type="presOf" srcId="{C81FB387-961B-314E-8405-CF20EBB23962}" destId="{26D7F70E-5B0C-3144-A23F-0B29CB81F6D0}" srcOrd="0" destOrd="0" presId="urn:microsoft.com/office/officeart/2005/8/layout/orgChart1"/>
    <dgm:cxn modelId="{00288364-E8FA-DF43-8E29-913CD5B0E537}" type="presParOf" srcId="{C4DEB60D-BE71-234A-B6EE-B395FB191634}" destId="{5E68E55E-BFD7-584D-832D-1C8A18DA2819}" srcOrd="0" destOrd="0" presId="urn:microsoft.com/office/officeart/2005/8/layout/orgChart1"/>
    <dgm:cxn modelId="{F5B9CF65-7152-EC49-BB57-4CF43F6216FC}" type="presParOf" srcId="{5E68E55E-BFD7-584D-832D-1C8A18DA2819}" destId="{B7724F11-2050-F84D-9131-98E9DCDC5DAF}" srcOrd="0" destOrd="0" presId="urn:microsoft.com/office/officeart/2005/8/layout/orgChart1"/>
    <dgm:cxn modelId="{AC4588F5-0337-BA45-B562-3F4D36384E96}" type="presParOf" srcId="{B7724F11-2050-F84D-9131-98E9DCDC5DAF}" destId="{B20D687E-0CD4-A24B-817E-CC47C2E6EB4B}" srcOrd="0" destOrd="0" presId="urn:microsoft.com/office/officeart/2005/8/layout/orgChart1"/>
    <dgm:cxn modelId="{D034F5E0-C062-8249-A574-9124D131548F}" type="presParOf" srcId="{B7724F11-2050-F84D-9131-98E9DCDC5DAF}" destId="{E626D274-6C03-7848-AB9E-25F949DF4467}" srcOrd="1" destOrd="0" presId="urn:microsoft.com/office/officeart/2005/8/layout/orgChart1"/>
    <dgm:cxn modelId="{E966FDD0-5A63-264D-BC72-665B47B55860}" type="presParOf" srcId="{5E68E55E-BFD7-584D-832D-1C8A18DA2819}" destId="{6217F025-3BD6-E24D-8072-8CA00D3E886C}" srcOrd="1" destOrd="0" presId="urn:microsoft.com/office/officeart/2005/8/layout/orgChart1"/>
    <dgm:cxn modelId="{0573F826-BD56-9F4B-822A-41B002EE0A53}" type="presParOf" srcId="{6217F025-3BD6-E24D-8072-8CA00D3E886C}" destId="{64BD8C28-6914-1049-816E-A4530154F981}" srcOrd="0" destOrd="0" presId="urn:microsoft.com/office/officeart/2005/8/layout/orgChart1"/>
    <dgm:cxn modelId="{CAF2F381-59BF-814F-92E3-DCC4B1987724}" type="presParOf" srcId="{6217F025-3BD6-E24D-8072-8CA00D3E886C}" destId="{D372B911-2A3D-0242-87CD-85632BB1B378}" srcOrd="1" destOrd="0" presId="urn:microsoft.com/office/officeart/2005/8/layout/orgChart1"/>
    <dgm:cxn modelId="{6957B16F-F957-3F4B-B3E4-6D4251619DF6}" type="presParOf" srcId="{D372B911-2A3D-0242-87CD-85632BB1B378}" destId="{AA846A14-0A71-584C-82D6-B3980F256A9F}" srcOrd="0" destOrd="0" presId="urn:microsoft.com/office/officeart/2005/8/layout/orgChart1"/>
    <dgm:cxn modelId="{40B9325B-796D-6840-B0A5-7C97DC70B7B7}" type="presParOf" srcId="{AA846A14-0A71-584C-82D6-B3980F256A9F}" destId="{34C9065A-F6A4-6B43-9322-1399A0DD54AF}" srcOrd="0" destOrd="0" presId="urn:microsoft.com/office/officeart/2005/8/layout/orgChart1"/>
    <dgm:cxn modelId="{34FB6C6F-AD40-5442-BDD3-763A83F86C3E}" type="presParOf" srcId="{AA846A14-0A71-584C-82D6-B3980F256A9F}" destId="{604DFC84-D43C-4E4C-8A33-5EB49EFE978A}" srcOrd="1" destOrd="0" presId="urn:microsoft.com/office/officeart/2005/8/layout/orgChart1"/>
    <dgm:cxn modelId="{AB217EED-E276-C542-81FD-A79FE63E2D28}" type="presParOf" srcId="{D372B911-2A3D-0242-87CD-85632BB1B378}" destId="{F61236EA-9C76-CF40-B480-058C68BC5BA2}" srcOrd="1" destOrd="0" presId="urn:microsoft.com/office/officeart/2005/8/layout/orgChart1"/>
    <dgm:cxn modelId="{C5C6F565-4F11-7049-86FC-27CBBB364C1B}" type="presParOf" srcId="{D372B911-2A3D-0242-87CD-85632BB1B378}" destId="{3F0140DC-2ED8-E449-B28C-35BAE94B92B8}" srcOrd="2" destOrd="0" presId="urn:microsoft.com/office/officeart/2005/8/layout/orgChart1"/>
    <dgm:cxn modelId="{66943B47-3170-E54B-8150-4BCFCB7680D0}" type="presParOf" srcId="{6217F025-3BD6-E24D-8072-8CA00D3E886C}" destId="{C9A5D3EE-04F5-6041-ADC6-7197E1D3C0D3}" srcOrd="2" destOrd="0" presId="urn:microsoft.com/office/officeart/2005/8/layout/orgChart1"/>
    <dgm:cxn modelId="{73E39CDC-243D-D648-9C2A-D647715BC8CD}" type="presParOf" srcId="{6217F025-3BD6-E24D-8072-8CA00D3E886C}" destId="{F77730F8-8DCC-474F-B142-F61CF912F291}" srcOrd="3" destOrd="0" presId="urn:microsoft.com/office/officeart/2005/8/layout/orgChart1"/>
    <dgm:cxn modelId="{9E55016B-7115-9640-A0D8-7BE030157498}" type="presParOf" srcId="{F77730F8-8DCC-474F-B142-F61CF912F291}" destId="{3AF01AB9-67E7-F14D-BBE0-FF989E1A68BB}" srcOrd="0" destOrd="0" presId="urn:microsoft.com/office/officeart/2005/8/layout/orgChart1"/>
    <dgm:cxn modelId="{6D5DBA07-0709-6A46-BE41-9579AC63E3F1}" type="presParOf" srcId="{3AF01AB9-67E7-F14D-BBE0-FF989E1A68BB}" destId="{04FE071D-6E71-4C45-9CC8-21A42F24181F}" srcOrd="0" destOrd="0" presId="urn:microsoft.com/office/officeart/2005/8/layout/orgChart1"/>
    <dgm:cxn modelId="{3766B1BD-5D29-2945-91A5-5A429A48EA6E}" type="presParOf" srcId="{3AF01AB9-67E7-F14D-BBE0-FF989E1A68BB}" destId="{7A8B931F-5232-6149-ACA4-50B835DA8DA9}" srcOrd="1" destOrd="0" presId="urn:microsoft.com/office/officeart/2005/8/layout/orgChart1"/>
    <dgm:cxn modelId="{0F3A68AB-88A2-E443-A717-E118A96CBACB}" type="presParOf" srcId="{F77730F8-8DCC-474F-B142-F61CF912F291}" destId="{4BAFB07C-9D23-8640-94BB-E0065FD1E493}" srcOrd="1" destOrd="0" presId="urn:microsoft.com/office/officeart/2005/8/layout/orgChart1"/>
    <dgm:cxn modelId="{11D7272E-8CC4-3146-ABBE-E9511D32EBC5}" type="presParOf" srcId="{F77730F8-8DCC-474F-B142-F61CF912F291}" destId="{99124247-7431-BD41-8EB2-76E7F939EC67}" srcOrd="2" destOrd="0" presId="urn:microsoft.com/office/officeart/2005/8/layout/orgChart1"/>
    <dgm:cxn modelId="{09250F7C-69E1-CA4E-B88B-FB8785DF74F1}" type="presParOf" srcId="{6217F025-3BD6-E24D-8072-8CA00D3E886C}" destId="{12C4BB91-5E8B-0641-8C7D-5D8B3E58E62C}" srcOrd="4" destOrd="0" presId="urn:microsoft.com/office/officeart/2005/8/layout/orgChart1"/>
    <dgm:cxn modelId="{79A421AA-8871-0B40-B756-B6D9E7584CAD}" type="presParOf" srcId="{6217F025-3BD6-E24D-8072-8CA00D3E886C}" destId="{1B08C416-B72F-4E47-BDC5-EE0D88BDBA01}" srcOrd="5" destOrd="0" presId="urn:microsoft.com/office/officeart/2005/8/layout/orgChart1"/>
    <dgm:cxn modelId="{4FECC7DD-A8BE-C34E-87EE-464C6C98CA07}" type="presParOf" srcId="{1B08C416-B72F-4E47-BDC5-EE0D88BDBA01}" destId="{F511D022-A1C4-D543-B02A-BF2030B6578E}" srcOrd="0" destOrd="0" presId="urn:microsoft.com/office/officeart/2005/8/layout/orgChart1"/>
    <dgm:cxn modelId="{FF4525A3-3566-1946-B175-DE036E4B6F0F}" type="presParOf" srcId="{F511D022-A1C4-D543-B02A-BF2030B6578E}" destId="{26D7F70E-5B0C-3144-A23F-0B29CB81F6D0}" srcOrd="0" destOrd="0" presId="urn:microsoft.com/office/officeart/2005/8/layout/orgChart1"/>
    <dgm:cxn modelId="{5CD8168D-0E8F-6346-946C-D0731E4BD45E}" type="presParOf" srcId="{F511D022-A1C4-D543-B02A-BF2030B6578E}" destId="{4E56E7DF-C095-AF4A-9815-F823205A3ADC}" srcOrd="1" destOrd="0" presId="urn:microsoft.com/office/officeart/2005/8/layout/orgChart1"/>
    <dgm:cxn modelId="{65CAF637-1728-494A-8A08-0480314DA86E}" type="presParOf" srcId="{1B08C416-B72F-4E47-BDC5-EE0D88BDBA01}" destId="{C79D5BF1-3A75-A24F-AA9D-844C9A40AD45}" srcOrd="1" destOrd="0" presId="urn:microsoft.com/office/officeart/2005/8/layout/orgChart1"/>
    <dgm:cxn modelId="{C94B1450-7618-2848-9021-77F20A7BC19C}" type="presParOf" srcId="{1B08C416-B72F-4E47-BDC5-EE0D88BDBA01}" destId="{3FB50031-818E-0E48-8D10-229E6042E5C4}" srcOrd="2" destOrd="0" presId="urn:microsoft.com/office/officeart/2005/8/layout/orgChart1"/>
    <dgm:cxn modelId="{7ABD5DC4-1CB0-1C47-B318-7FF47F42155A}" type="presParOf" srcId="{5E68E55E-BFD7-584D-832D-1C8A18DA2819}" destId="{86785DFD-280E-8347-8DC3-74B3DDFC863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D3CC63A-7505-4BFD-A1BC-A6F6E2E28CD9}" type="doc">
      <dgm:prSet loTypeId="urn:microsoft.com/office/officeart/2005/8/layout/hList3" loCatId="list" qsTypeId="urn:microsoft.com/office/officeart/2005/8/quickstyle/simple1" qsCatId="simple" csTypeId="urn:microsoft.com/office/officeart/2005/8/colors/accent1_1" csCatId="accent1" phldr="1"/>
      <dgm:spPr/>
      <dgm:t>
        <a:bodyPr/>
        <a:lstStyle/>
        <a:p>
          <a:endParaRPr lang="en-US"/>
        </a:p>
      </dgm:t>
    </dgm:pt>
    <dgm:pt modelId="{E4DD0749-3C1D-4F5E-AA38-9C083B75EAB9}">
      <dgm:prSet phldrT="[Text]" custT="1"/>
      <dgm:spPr>
        <a:solidFill>
          <a:srgbClr val="009DDC"/>
        </a:solidFill>
      </dgm:spPr>
      <dgm:t>
        <a:bodyPr/>
        <a:lstStyle/>
        <a:p>
          <a:r>
            <a:rPr lang="en-US" sz="4000"/>
            <a:t>Slum inhabitants lack </a:t>
          </a:r>
          <a:r>
            <a:rPr lang="en-US" sz="4000" u="sng"/>
            <a:t>one or more </a:t>
          </a:r>
          <a:r>
            <a:rPr lang="en-US" sz="4000"/>
            <a:t>of the following</a:t>
          </a:r>
        </a:p>
      </dgm:t>
    </dgm:pt>
    <dgm:pt modelId="{B3601F84-7F51-4949-BBD5-EF66319A0AD8}" type="parTrans" cxnId="{8A0613D8-2979-47B1-815D-A8E4297587B9}">
      <dgm:prSet/>
      <dgm:spPr/>
      <dgm:t>
        <a:bodyPr/>
        <a:lstStyle/>
        <a:p>
          <a:endParaRPr lang="en-US" sz="4400"/>
        </a:p>
      </dgm:t>
    </dgm:pt>
    <dgm:pt modelId="{4AAE05AB-7014-4D03-9A79-EBDBB5713F6E}" type="sibTrans" cxnId="{8A0613D8-2979-47B1-815D-A8E4297587B9}">
      <dgm:prSet/>
      <dgm:spPr/>
      <dgm:t>
        <a:bodyPr/>
        <a:lstStyle/>
        <a:p>
          <a:endParaRPr lang="en-US" sz="4400"/>
        </a:p>
      </dgm:t>
    </dgm:pt>
    <dgm:pt modelId="{976A2E43-456C-4262-8C10-F8C64C474920}">
      <dgm:prSet phldrT="[Text]" custT="1"/>
      <dgm:spPr/>
      <dgm:t>
        <a:bodyPr/>
        <a:lstStyle/>
        <a:p>
          <a:r>
            <a:rPr lang="en-US" sz="2800"/>
            <a:t>1. Lack of access to improved water source</a:t>
          </a:r>
        </a:p>
      </dgm:t>
    </dgm:pt>
    <dgm:pt modelId="{FC9496BF-9435-4A98-9DE2-ADCE08B0B0F0}" type="parTrans" cxnId="{E979734A-582A-435B-A59B-2BECF47A494F}">
      <dgm:prSet/>
      <dgm:spPr/>
      <dgm:t>
        <a:bodyPr/>
        <a:lstStyle/>
        <a:p>
          <a:endParaRPr lang="en-US" sz="4400"/>
        </a:p>
      </dgm:t>
    </dgm:pt>
    <dgm:pt modelId="{C3DFC94C-484B-4797-8F3B-D7BE986EDABB}" type="sibTrans" cxnId="{E979734A-582A-435B-A59B-2BECF47A494F}">
      <dgm:prSet/>
      <dgm:spPr/>
      <dgm:t>
        <a:bodyPr/>
        <a:lstStyle/>
        <a:p>
          <a:endParaRPr lang="en-US" sz="4400"/>
        </a:p>
      </dgm:t>
    </dgm:pt>
    <dgm:pt modelId="{8A39CBF6-F088-4D65-8A44-3C7ADD378BC3}">
      <dgm:prSet phldrT="[Text]" custT="1"/>
      <dgm:spPr/>
      <dgm:t>
        <a:bodyPr/>
        <a:lstStyle/>
        <a:p>
          <a:endParaRPr lang="en-US" sz="2800"/>
        </a:p>
        <a:p>
          <a:r>
            <a:rPr lang="en-US" sz="2800"/>
            <a:t>2. Lack of access to improved sanitation facilities  	</a:t>
          </a:r>
        </a:p>
      </dgm:t>
    </dgm:pt>
    <dgm:pt modelId="{BD1662D3-0B5D-4027-A6DE-160F13E4C924}" type="parTrans" cxnId="{C855FC7A-B9E3-4C69-9889-809345CC63D1}">
      <dgm:prSet/>
      <dgm:spPr/>
      <dgm:t>
        <a:bodyPr/>
        <a:lstStyle/>
        <a:p>
          <a:endParaRPr lang="en-US" sz="4400"/>
        </a:p>
      </dgm:t>
    </dgm:pt>
    <dgm:pt modelId="{C6EF3007-21EE-4166-A110-124B02E2D55C}" type="sibTrans" cxnId="{C855FC7A-B9E3-4C69-9889-809345CC63D1}">
      <dgm:prSet/>
      <dgm:spPr/>
      <dgm:t>
        <a:bodyPr/>
        <a:lstStyle/>
        <a:p>
          <a:endParaRPr lang="en-US" sz="4400"/>
        </a:p>
      </dgm:t>
    </dgm:pt>
    <dgm:pt modelId="{1AB55F2D-0FC3-48CE-9366-1DEEA43FD0D2}">
      <dgm:prSet phldrT="[Text]" custT="1"/>
      <dgm:spPr/>
      <dgm:t>
        <a:bodyPr/>
        <a:lstStyle/>
        <a:p>
          <a:r>
            <a:rPr lang="en-US" sz="2800"/>
            <a:t>3. Lack of sufficient living area</a:t>
          </a:r>
        </a:p>
      </dgm:t>
    </dgm:pt>
    <dgm:pt modelId="{42E8DDD9-52C0-4F21-8D43-80F1417E7DEE}" type="parTrans" cxnId="{12AA1EA3-6444-479F-97D7-6AD11A83BEC6}">
      <dgm:prSet/>
      <dgm:spPr/>
      <dgm:t>
        <a:bodyPr/>
        <a:lstStyle/>
        <a:p>
          <a:endParaRPr lang="en-US" sz="4400"/>
        </a:p>
      </dgm:t>
    </dgm:pt>
    <dgm:pt modelId="{5AD07BF5-61DF-45B4-A838-EBC168B94F26}" type="sibTrans" cxnId="{12AA1EA3-6444-479F-97D7-6AD11A83BEC6}">
      <dgm:prSet/>
      <dgm:spPr/>
      <dgm:t>
        <a:bodyPr/>
        <a:lstStyle/>
        <a:p>
          <a:endParaRPr lang="en-US" sz="4400"/>
        </a:p>
      </dgm:t>
    </dgm:pt>
    <dgm:pt modelId="{DE73A801-00E1-4671-BDB4-AEC7A7EA4013}">
      <dgm:prSet phldrT="[Text]" custT="1"/>
      <dgm:spPr/>
      <dgm:t>
        <a:bodyPr/>
        <a:lstStyle/>
        <a:p>
          <a:r>
            <a:rPr lang="en-US" sz="2800"/>
            <a:t>4. Lack of housing durability</a:t>
          </a:r>
        </a:p>
      </dgm:t>
    </dgm:pt>
    <dgm:pt modelId="{8492E6A9-356B-4787-A3C7-42A458C18C5D}" type="parTrans" cxnId="{D43D1993-3206-4035-8858-CEEB48CB01C0}">
      <dgm:prSet/>
      <dgm:spPr/>
      <dgm:t>
        <a:bodyPr/>
        <a:lstStyle/>
        <a:p>
          <a:endParaRPr lang="en-US" sz="4400"/>
        </a:p>
      </dgm:t>
    </dgm:pt>
    <dgm:pt modelId="{00DA8CF0-4799-4ABA-BAC6-48CA43D05200}" type="sibTrans" cxnId="{D43D1993-3206-4035-8858-CEEB48CB01C0}">
      <dgm:prSet/>
      <dgm:spPr/>
      <dgm:t>
        <a:bodyPr/>
        <a:lstStyle/>
        <a:p>
          <a:endParaRPr lang="en-US" sz="4400"/>
        </a:p>
      </dgm:t>
    </dgm:pt>
    <dgm:pt modelId="{F488180C-B3F1-486E-98E5-9B170563AE6E}">
      <dgm:prSet phldrT="[Text]" custT="1"/>
      <dgm:spPr/>
      <dgm:t>
        <a:bodyPr/>
        <a:lstStyle/>
        <a:p>
          <a:r>
            <a:rPr lang="en-US" sz="2800"/>
            <a:t>5. Lack of security of tenure </a:t>
          </a:r>
        </a:p>
      </dgm:t>
    </dgm:pt>
    <dgm:pt modelId="{8ACEC2B9-DE07-4E4B-B355-2ECCBB2A251E}" type="parTrans" cxnId="{4263D85F-4014-4E72-80CE-1D5479383CC1}">
      <dgm:prSet/>
      <dgm:spPr/>
      <dgm:t>
        <a:bodyPr/>
        <a:lstStyle/>
        <a:p>
          <a:endParaRPr lang="en-US" sz="4400"/>
        </a:p>
      </dgm:t>
    </dgm:pt>
    <dgm:pt modelId="{A9D5677E-2CE2-4C8E-9DCF-F0CE9ACE5937}" type="sibTrans" cxnId="{4263D85F-4014-4E72-80CE-1D5479383CC1}">
      <dgm:prSet/>
      <dgm:spPr/>
      <dgm:t>
        <a:bodyPr/>
        <a:lstStyle/>
        <a:p>
          <a:endParaRPr lang="en-US" sz="4400"/>
        </a:p>
      </dgm:t>
    </dgm:pt>
    <dgm:pt modelId="{0A1EED31-1416-4CFB-B7F1-AC9ABA01A6AA}" type="pres">
      <dgm:prSet presAssocID="{2D3CC63A-7505-4BFD-A1BC-A6F6E2E28CD9}" presName="composite" presStyleCnt="0">
        <dgm:presLayoutVars>
          <dgm:chMax val="1"/>
          <dgm:dir/>
          <dgm:resizeHandles val="exact"/>
        </dgm:presLayoutVars>
      </dgm:prSet>
      <dgm:spPr/>
    </dgm:pt>
    <dgm:pt modelId="{FA804A4A-5A49-4AAC-AD10-F0C376B1B7A2}" type="pres">
      <dgm:prSet presAssocID="{E4DD0749-3C1D-4F5E-AA38-9C083B75EAB9}" presName="roof" presStyleLbl="dkBgShp" presStyleIdx="0" presStyleCnt="2" custScaleY="66288"/>
      <dgm:spPr/>
    </dgm:pt>
    <dgm:pt modelId="{86903BB4-DD06-4C49-AAA3-D3238EDFECE1}" type="pres">
      <dgm:prSet presAssocID="{E4DD0749-3C1D-4F5E-AA38-9C083B75EAB9}" presName="pillars" presStyleCnt="0"/>
      <dgm:spPr/>
    </dgm:pt>
    <dgm:pt modelId="{09E0B986-3AF2-49EE-AFCB-6339E54D4C01}" type="pres">
      <dgm:prSet presAssocID="{E4DD0749-3C1D-4F5E-AA38-9C083B75EAB9}" presName="pillar1" presStyleLbl="node1" presStyleIdx="0" presStyleCnt="5">
        <dgm:presLayoutVars>
          <dgm:bulletEnabled val="1"/>
        </dgm:presLayoutVars>
      </dgm:prSet>
      <dgm:spPr/>
    </dgm:pt>
    <dgm:pt modelId="{CDA79CA9-4D9A-47D6-97BF-E914C5A87978}" type="pres">
      <dgm:prSet presAssocID="{8A39CBF6-F088-4D65-8A44-3C7ADD378BC3}" presName="pillarX" presStyleLbl="node1" presStyleIdx="1" presStyleCnt="5">
        <dgm:presLayoutVars>
          <dgm:bulletEnabled val="1"/>
        </dgm:presLayoutVars>
      </dgm:prSet>
      <dgm:spPr/>
    </dgm:pt>
    <dgm:pt modelId="{4546B358-48B2-485D-B58F-1782BA70DCBC}" type="pres">
      <dgm:prSet presAssocID="{1AB55F2D-0FC3-48CE-9366-1DEEA43FD0D2}" presName="pillarX" presStyleLbl="node1" presStyleIdx="2" presStyleCnt="5">
        <dgm:presLayoutVars>
          <dgm:bulletEnabled val="1"/>
        </dgm:presLayoutVars>
      </dgm:prSet>
      <dgm:spPr/>
    </dgm:pt>
    <dgm:pt modelId="{3B4660FA-708E-4AC1-94A0-FCE3370D7B53}" type="pres">
      <dgm:prSet presAssocID="{DE73A801-00E1-4671-BDB4-AEC7A7EA4013}" presName="pillarX" presStyleLbl="node1" presStyleIdx="3" presStyleCnt="5">
        <dgm:presLayoutVars>
          <dgm:bulletEnabled val="1"/>
        </dgm:presLayoutVars>
      </dgm:prSet>
      <dgm:spPr/>
    </dgm:pt>
    <dgm:pt modelId="{B73FA6F7-ACE6-408C-A6BD-1F4DC7BABB4A}" type="pres">
      <dgm:prSet presAssocID="{F488180C-B3F1-486E-98E5-9B170563AE6E}" presName="pillarX" presStyleLbl="node1" presStyleIdx="4" presStyleCnt="5">
        <dgm:presLayoutVars>
          <dgm:bulletEnabled val="1"/>
        </dgm:presLayoutVars>
      </dgm:prSet>
      <dgm:spPr/>
    </dgm:pt>
    <dgm:pt modelId="{5D7EFB6A-CFBF-479A-80F0-C02565AD8592}" type="pres">
      <dgm:prSet presAssocID="{E4DD0749-3C1D-4F5E-AA38-9C083B75EAB9}" presName="base" presStyleLbl="dkBgShp" presStyleIdx="1" presStyleCnt="2" custLinFactY="100000" custLinFactNeighborY="112164"/>
      <dgm:spPr>
        <a:solidFill>
          <a:srgbClr val="009DDC"/>
        </a:solidFill>
      </dgm:spPr>
    </dgm:pt>
  </dgm:ptLst>
  <dgm:cxnLst>
    <dgm:cxn modelId="{4263D85F-4014-4E72-80CE-1D5479383CC1}" srcId="{E4DD0749-3C1D-4F5E-AA38-9C083B75EAB9}" destId="{F488180C-B3F1-486E-98E5-9B170563AE6E}" srcOrd="4" destOrd="0" parTransId="{8ACEC2B9-DE07-4E4B-B355-2ECCBB2A251E}" sibTransId="{A9D5677E-2CE2-4C8E-9DCF-F0CE9ACE5937}"/>
    <dgm:cxn modelId="{19423267-7034-4F1F-98E0-48A82054C320}" type="presOf" srcId="{DE73A801-00E1-4671-BDB4-AEC7A7EA4013}" destId="{3B4660FA-708E-4AC1-94A0-FCE3370D7B53}" srcOrd="0" destOrd="0" presId="urn:microsoft.com/office/officeart/2005/8/layout/hList3"/>
    <dgm:cxn modelId="{E979734A-582A-435B-A59B-2BECF47A494F}" srcId="{E4DD0749-3C1D-4F5E-AA38-9C083B75EAB9}" destId="{976A2E43-456C-4262-8C10-F8C64C474920}" srcOrd="0" destOrd="0" parTransId="{FC9496BF-9435-4A98-9DE2-ADCE08B0B0F0}" sibTransId="{C3DFC94C-484B-4797-8F3B-D7BE986EDABB}"/>
    <dgm:cxn modelId="{5700DA4E-01D9-401C-A1D4-E4005FD0630C}" type="presOf" srcId="{976A2E43-456C-4262-8C10-F8C64C474920}" destId="{09E0B986-3AF2-49EE-AFCB-6339E54D4C01}" srcOrd="0" destOrd="0" presId="urn:microsoft.com/office/officeart/2005/8/layout/hList3"/>
    <dgm:cxn modelId="{E2279553-1255-4643-8AF3-E8856ED1530F}" type="presOf" srcId="{F488180C-B3F1-486E-98E5-9B170563AE6E}" destId="{B73FA6F7-ACE6-408C-A6BD-1F4DC7BABB4A}" srcOrd="0" destOrd="0" presId="urn:microsoft.com/office/officeart/2005/8/layout/hList3"/>
    <dgm:cxn modelId="{C855FC7A-B9E3-4C69-9889-809345CC63D1}" srcId="{E4DD0749-3C1D-4F5E-AA38-9C083B75EAB9}" destId="{8A39CBF6-F088-4D65-8A44-3C7ADD378BC3}" srcOrd="1" destOrd="0" parTransId="{BD1662D3-0B5D-4027-A6DE-160F13E4C924}" sibTransId="{C6EF3007-21EE-4166-A110-124B02E2D55C}"/>
    <dgm:cxn modelId="{D43D1993-3206-4035-8858-CEEB48CB01C0}" srcId="{E4DD0749-3C1D-4F5E-AA38-9C083B75EAB9}" destId="{DE73A801-00E1-4671-BDB4-AEC7A7EA4013}" srcOrd="3" destOrd="0" parTransId="{8492E6A9-356B-4787-A3C7-42A458C18C5D}" sibTransId="{00DA8CF0-4799-4ABA-BAC6-48CA43D05200}"/>
    <dgm:cxn modelId="{3D87D096-705A-4BA2-A649-BDA07DCF09B2}" type="presOf" srcId="{E4DD0749-3C1D-4F5E-AA38-9C083B75EAB9}" destId="{FA804A4A-5A49-4AAC-AD10-F0C376B1B7A2}" srcOrd="0" destOrd="0" presId="urn:microsoft.com/office/officeart/2005/8/layout/hList3"/>
    <dgm:cxn modelId="{12AA1EA3-6444-479F-97D7-6AD11A83BEC6}" srcId="{E4DD0749-3C1D-4F5E-AA38-9C083B75EAB9}" destId="{1AB55F2D-0FC3-48CE-9366-1DEEA43FD0D2}" srcOrd="2" destOrd="0" parTransId="{42E8DDD9-52C0-4F21-8D43-80F1417E7DEE}" sibTransId="{5AD07BF5-61DF-45B4-A838-EBC168B94F26}"/>
    <dgm:cxn modelId="{0165CFC1-31F4-48B3-B3EB-D8F8341958AB}" type="presOf" srcId="{1AB55F2D-0FC3-48CE-9366-1DEEA43FD0D2}" destId="{4546B358-48B2-485D-B58F-1782BA70DCBC}" srcOrd="0" destOrd="0" presId="urn:microsoft.com/office/officeart/2005/8/layout/hList3"/>
    <dgm:cxn modelId="{0E75B1C4-E459-44A9-A252-D80B0A50E8EB}" type="presOf" srcId="{2D3CC63A-7505-4BFD-A1BC-A6F6E2E28CD9}" destId="{0A1EED31-1416-4CFB-B7F1-AC9ABA01A6AA}" srcOrd="0" destOrd="0" presId="urn:microsoft.com/office/officeart/2005/8/layout/hList3"/>
    <dgm:cxn modelId="{6B9662C5-BE33-451F-BE37-902A4CBF8656}" type="presOf" srcId="{8A39CBF6-F088-4D65-8A44-3C7ADD378BC3}" destId="{CDA79CA9-4D9A-47D6-97BF-E914C5A87978}" srcOrd="0" destOrd="0" presId="urn:microsoft.com/office/officeart/2005/8/layout/hList3"/>
    <dgm:cxn modelId="{8A0613D8-2979-47B1-815D-A8E4297587B9}" srcId="{2D3CC63A-7505-4BFD-A1BC-A6F6E2E28CD9}" destId="{E4DD0749-3C1D-4F5E-AA38-9C083B75EAB9}" srcOrd="0" destOrd="0" parTransId="{B3601F84-7F51-4949-BBD5-EF66319A0AD8}" sibTransId="{4AAE05AB-7014-4D03-9A79-EBDBB5713F6E}"/>
    <dgm:cxn modelId="{7ECA09C9-3AAB-424F-B9FE-500E04E142BD}" type="presParOf" srcId="{0A1EED31-1416-4CFB-B7F1-AC9ABA01A6AA}" destId="{FA804A4A-5A49-4AAC-AD10-F0C376B1B7A2}" srcOrd="0" destOrd="0" presId="urn:microsoft.com/office/officeart/2005/8/layout/hList3"/>
    <dgm:cxn modelId="{BF094527-E667-4657-8C93-519AAE1502F3}" type="presParOf" srcId="{0A1EED31-1416-4CFB-B7F1-AC9ABA01A6AA}" destId="{86903BB4-DD06-4C49-AAA3-D3238EDFECE1}" srcOrd="1" destOrd="0" presId="urn:microsoft.com/office/officeart/2005/8/layout/hList3"/>
    <dgm:cxn modelId="{3A423DB3-44BF-43F6-B38D-4ADEFF5A6858}" type="presParOf" srcId="{86903BB4-DD06-4C49-AAA3-D3238EDFECE1}" destId="{09E0B986-3AF2-49EE-AFCB-6339E54D4C01}" srcOrd="0" destOrd="0" presId="urn:microsoft.com/office/officeart/2005/8/layout/hList3"/>
    <dgm:cxn modelId="{A2886E51-A2E0-41C4-9411-4F620798B54E}" type="presParOf" srcId="{86903BB4-DD06-4C49-AAA3-D3238EDFECE1}" destId="{CDA79CA9-4D9A-47D6-97BF-E914C5A87978}" srcOrd="1" destOrd="0" presId="urn:microsoft.com/office/officeart/2005/8/layout/hList3"/>
    <dgm:cxn modelId="{6BE19EFE-6A9C-49D4-BCE6-63C8A04DB43A}" type="presParOf" srcId="{86903BB4-DD06-4C49-AAA3-D3238EDFECE1}" destId="{4546B358-48B2-485D-B58F-1782BA70DCBC}" srcOrd="2" destOrd="0" presId="urn:microsoft.com/office/officeart/2005/8/layout/hList3"/>
    <dgm:cxn modelId="{16B827A7-3047-489F-BB67-F2C91922C1F7}" type="presParOf" srcId="{86903BB4-DD06-4C49-AAA3-D3238EDFECE1}" destId="{3B4660FA-708E-4AC1-94A0-FCE3370D7B53}" srcOrd="3" destOrd="0" presId="urn:microsoft.com/office/officeart/2005/8/layout/hList3"/>
    <dgm:cxn modelId="{67DC88DE-9CE9-42C0-BA71-57865A8625F3}" type="presParOf" srcId="{86903BB4-DD06-4C49-AAA3-D3238EDFECE1}" destId="{B73FA6F7-ACE6-408C-A6BD-1F4DC7BABB4A}" srcOrd="4" destOrd="0" presId="urn:microsoft.com/office/officeart/2005/8/layout/hList3"/>
    <dgm:cxn modelId="{FE7138F6-B9C1-47AF-B3B1-33766F85CAF6}" type="presParOf" srcId="{0A1EED31-1416-4CFB-B7F1-AC9ABA01A6AA}" destId="{5D7EFB6A-CFBF-479A-80F0-C02565AD8592}"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D9977379-B19D-42CE-911A-E3244E06E5A1}" type="doc">
      <dgm:prSet loTypeId="urn:microsoft.com/office/officeart/2005/8/layout/default" loCatId="list" qsTypeId="urn:microsoft.com/office/officeart/2005/8/quickstyle/simple1" qsCatId="simple" csTypeId="urn:microsoft.com/office/officeart/2005/8/colors/accent3_2" csCatId="accent3" phldr="1"/>
      <dgm:spPr/>
      <dgm:t>
        <a:bodyPr/>
        <a:lstStyle/>
        <a:p>
          <a:endParaRPr lang="en-US"/>
        </a:p>
      </dgm:t>
    </dgm:pt>
    <dgm:pt modelId="{DF3FB5ED-CE43-43C7-9F99-1051C7293CCF}">
      <dgm:prSet phldrT="[Text]" custT="1"/>
      <dgm:spPr/>
      <dgm:t>
        <a:bodyPr/>
        <a:lstStyle/>
        <a:p>
          <a:pPr>
            <a:buFont typeface="+mj-lt"/>
            <a:buAutoNum type="alphaUcPeriod"/>
          </a:pPr>
          <a:r>
            <a:rPr lang="en-US" sz="3500" dirty="0"/>
            <a:t>A. Land and biodiversity</a:t>
          </a:r>
        </a:p>
      </dgm:t>
    </dgm:pt>
    <dgm:pt modelId="{EB2BBD11-5C2C-4242-B2A8-59F4C6A81A90}" type="parTrans" cxnId="{C09D9AAA-CADF-4C61-98EC-CF88F2686E13}">
      <dgm:prSet/>
      <dgm:spPr/>
      <dgm:t>
        <a:bodyPr/>
        <a:lstStyle/>
        <a:p>
          <a:endParaRPr lang="en-US" sz="3500"/>
        </a:p>
      </dgm:t>
    </dgm:pt>
    <dgm:pt modelId="{6B656201-1989-423A-9E52-EC724A066964}" type="sibTrans" cxnId="{C09D9AAA-CADF-4C61-98EC-CF88F2686E13}">
      <dgm:prSet/>
      <dgm:spPr/>
      <dgm:t>
        <a:bodyPr/>
        <a:lstStyle/>
        <a:p>
          <a:endParaRPr lang="en-US" sz="3500"/>
        </a:p>
      </dgm:t>
    </dgm:pt>
    <dgm:pt modelId="{6B96DDD0-4A10-47A6-91A3-49596FAFAECC}">
      <dgm:prSet phldrT="[Text]" custT="1"/>
      <dgm:spPr/>
      <dgm:t>
        <a:bodyPr/>
        <a:lstStyle/>
        <a:p>
          <a:pPr>
            <a:buFont typeface="+mj-lt"/>
            <a:buAutoNum type="alphaUcPeriod"/>
          </a:pPr>
          <a:r>
            <a:rPr lang="en-US" sz="3500" dirty="0"/>
            <a:t>B. Natural resources including food, energy and water</a:t>
          </a:r>
        </a:p>
      </dgm:t>
    </dgm:pt>
    <dgm:pt modelId="{4CC4856D-29C6-4F3B-AC8A-EC3916C7A09B}" type="parTrans" cxnId="{11BB206E-9816-49A6-8000-12864D758AC9}">
      <dgm:prSet/>
      <dgm:spPr/>
      <dgm:t>
        <a:bodyPr/>
        <a:lstStyle/>
        <a:p>
          <a:endParaRPr lang="en-US" sz="3500"/>
        </a:p>
      </dgm:t>
    </dgm:pt>
    <dgm:pt modelId="{422408D2-F7CF-4721-8D89-9F4779F84F3A}" type="sibTrans" cxnId="{11BB206E-9816-49A6-8000-12864D758AC9}">
      <dgm:prSet/>
      <dgm:spPr/>
      <dgm:t>
        <a:bodyPr/>
        <a:lstStyle/>
        <a:p>
          <a:endParaRPr lang="en-US" sz="3500"/>
        </a:p>
      </dgm:t>
    </dgm:pt>
    <dgm:pt modelId="{50D0EFA6-92A3-45DA-AAF6-1662FDFC34FE}">
      <dgm:prSet phldrT="[Text]" custT="1"/>
      <dgm:spPr/>
      <dgm:t>
        <a:bodyPr/>
        <a:lstStyle/>
        <a:p>
          <a:r>
            <a:rPr lang="en-US" sz="3500" dirty="0"/>
            <a:t>C. Climate change and disasters</a:t>
          </a:r>
        </a:p>
      </dgm:t>
    </dgm:pt>
    <dgm:pt modelId="{8877C10D-0BB7-4D8E-9F38-33115D4A0053}" type="parTrans" cxnId="{8EA78967-1560-458B-A215-1B161E6CD07A}">
      <dgm:prSet/>
      <dgm:spPr/>
      <dgm:t>
        <a:bodyPr/>
        <a:lstStyle/>
        <a:p>
          <a:endParaRPr lang="en-US" sz="3500"/>
        </a:p>
      </dgm:t>
    </dgm:pt>
    <dgm:pt modelId="{32DD5378-CDB2-4FC1-A0E4-AD927A45FF54}" type="sibTrans" cxnId="{8EA78967-1560-458B-A215-1B161E6CD07A}">
      <dgm:prSet/>
      <dgm:spPr/>
      <dgm:t>
        <a:bodyPr/>
        <a:lstStyle/>
        <a:p>
          <a:endParaRPr lang="en-US" sz="3500"/>
        </a:p>
      </dgm:t>
    </dgm:pt>
    <dgm:pt modelId="{9342530D-0F72-4FE6-9E6C-1BBF2F4944DB}">
      <dgm:prSet phldrT="[Text]" custT="1"/>
      <dgm:spPr/>
      <dgm:t>
        <a:bodyPr/>
        <a:lstStyle/>
        <a:p>
          <a:r>
            <a:rPr lang="en-US" sz="3500" dirty="0"/>
            <a:t>D. Sustainable consumption, production and waste</a:t>
          </a:r>
        </a:p>
      </dgm:t>
    </dgm:pt>
    <dgm:pt modelId="{D4CA3E57-F548-43CD-9BB3-8330A32E5734}" type="parTrans" cxnId="{F3CB154E-78CD-4DFF-93FC-15CED3D0989E}">
      <dgm:prSet/>
      <dgm:spPr/>
      <dgm:t>
        <a:bodyPr/>
        <a:lstStyle/>
        <a:p>
          <a:endParaRPr lang="en-US" sz="3500"/>
        </a:p>
      </dgm:t>
    </dgm:pt>
    <dgm:pt modelId="{021EB9A7-C293-4594-B6EF-6F0D9E14D44F}" type="sibTrans" cxnId="{F3CB154E-78CD-4DFF-93FC-15CED3D0989E}">
      <dgm:prSet/>
      <dgm:spPr/>
      <dgm:t>
        <a:bodyPr/>
        <a:lstStyle/>
        <a:p>
          <a:endParaRPr lang="en-US" sz="3500"/>
        </a:p>
      </dgm:t>
    </dgm:pt>
    <dgm:pt modelId="{A602DD6D-532D-4F9E-9CA5-C54FD84FE232}">
      <dgm:prSet phldrT="[Text]" custT="1"/>
      <dgm:spPr/>
      <dgm:t>
        <a:bodyPr/>
        <a:lstStyle/>
        <a:p>
          <a:r>
            <a:rPr lang="en-US" sz="3500" dirty="0"/>
            <a:t>E. Health, well-being and sanitation</a:t>
          </a:r>
        </a:p>
      </dgm:t>
    </dgm:pt>
    <dgm:pt modelId="{C58E22FC-4E6C-4EFF-807F-4C1DAFDF748F}" type="parTrans" cxnId="{DFF70991-E383-49F3-9254-24F962B263C6}">
      <dgm:prSet/>
      <dgm:spPr/>
      <dgm:t>
        <a:bodyPr/>
        <a:lstStyle/>
        <a:p>
          <a:endParaRPr lang="en-US" sz="3500"/>
        </a:p>
      </dgm:t>
    </dgm:pt>
    <dgm:pt modelId="{0CD41AE4-7542-415E-A74B-7C672B080FD7}" type="sibTrans" cxnId="{DFF70991-E383-49F3-9254-24F962B263C6}">
      <dgm:prSet/>
      <dgm:spPr/>
      <dgm:t>
        <a:bodyPr/>
        <a:lstStyle/>
        <a:p>
          <a:endParaRPr lang="en-US" sz="3500"/>
        </a:p>
      </dgm:t>
    </dgm:pt>
    <dgm:pt modelId="{1C1CF673-1F73-4EDD-93B9-3F0FD4D998CB}">
      <dgm:prSet custT="1"/>
      <dgm:spPr/>
      <dgm:t>
        <a:bodyPr/>
        <a:lstStyle/>
        <a:p>
          <a:r>
            <a:rPr lang="en-US" sz="3500" dirty="0"/>
            <a:t>F. Environmental decision-making</a:t>
          </a:r>
        </a:p>
      </dgm:t>
    </dgm:pt>
    <dgm:pt modelId="{BB1B02B1-40DD-407E-8A4D-1074A18F8CB5}" type="parTrans" cxnId="{3E5B0E4B-4E61-4884-93E4-84D7999B2F5F}">
      <dgm:prSet/>
      <dgm:spPr/>
      <dgm:t>
        <a:bodyPr/>
        <a:lstStyle/>
        <a:p>
          <a:endParaRPr lang="en-US" sz="3500"/>
        </a:p>
      </dgm:t>
    </dgm:pt>
    <dgm:pt modelId="{D506FAB7-102E-42B4-8F23-DF07D45D32C8}" type="sibTrans" cxnId="{3E5B0E4B-4E61-4884-93E4-84D7999B2F5F}">
      <dgm:prSet/>
      <dgm:spPr/>
      <dgm:t>
        <a:bodyPr/>
        <a:lstStyle/>
        <a:p>
          <a:endParaRPr lang="en-US" sz="3500"/>
        </a:p>
      </dgm:t>
    </dgm:pt>
    <dgm:pt modelId="{2F52A102-78F2-49A3-B11D-00B7B61D3000}" type="pres">
      <dgm:prSet presAssocID="{D9977379-B19D-42CE-911A-E3244E06E5A1}" presName="diagram" presStyleCnt="0">
        <dgm:presLayoutVars>
          <dgm:dir/>
          <dgm:resizeHandles val="exact"/>
        </dgm:presLayoutVars>
      </dgm:prSet>
      <dgm:spPr/>
    </dgm:pt>
    <dgm:pt modelId="{A6FAEFB3-48EB-4C99-8826-428BA109D845}" type="pres">
      <dgm:prSet presAssocID="{DF3FB5ED-CE43-43C7-9F99-1051C7293CCF}" presName="node" presStyleLbl="node1" presStyleIdx="0" presStyleCnt="6">
        <dgm:presLayoutVars>
          <dgm:bulletEnabled val="1"/>
        </dgm:presLayoutVars>
      </dgm:prSet>
      <dgm:spPr/>
    </dgm:pt>
    <dgm:pt modelId="{ABF02F34-3677-487F-8B55-72045942D8FA}" type="pres">
      <dgm:prSet presAssocID="{6B656201-1989-423A-9E52-EC724A066964}" presName="sibTrans" presStyleCnt="0"/>
      <dgm:spPr/>
    </dgm:pt>
    <dgm:pt modelId="{026D9C47-7471-4BB1-8926-2245FC3E0243}" type="pres">
      <dgm:prSet presAssocID="{6B96DDD0-4A10-47A6-91A3-49596FAFAECC}" presName="node" presStyleLbl="node1" presStyleIdx="1" presStyleCnt="6">
        <dgm:presLayoutVars>
          <dgm:bulletEnabled val="1"/>
        </dgm:presLayoutVars>
      </dgm:prSet>
      <dgm:spPr/>
    </dgm:pt>
    <dgm:pt modelId="{36716D0A-0D57-430B-811B-833F85B6BF10}" type="pres">
      <dgm:prSet presAssocID="{422408D2-F7CF-4721-8D89-9F4779F84F3A}" presName="sibTrans" presStyleCnt="0"/>
      <dgm:spPr/>
    </dgm:pt>
    <dgm:pt modelId="{DB5CD807-B948-46CB-9ECA-B1ECE0D13733}" type="pres">
      <dgm:prSet presAssocID="{50D0EFA6-92A3-45DA-AAF6-1662FDFC34FE}" presName="node" presStyleLbl="node1" presStyleIdx="2" presStyleCnt="6">
        <dgm:presLayoutVars>
          <dgm:bulletEnabled val="1"/>
        </dgm:presLayoutVars>
      </dgm:prSet>
      <dgm:spPr/>
    </dgm:pt>
    <dgm:pt modelId="{A318A260-3C05-4FDF-AD90-B42C7020A0DA}" type="pres">
      <dgm:prSet presAssocID="{32DD5378-CDB2-4FC1-A0E4-AD927A45FF54}" presName="sibTrans" presStyleCnt="0"/>
      <dgm:spPr/>
    </dgm:pt>
    <dgm:pt modelId="{3FA45C9F-E1C2-4C53-9C2C-7B94F288773A}" type="pres">
      <dgm:prSet presAssocID="{9342530D-0F72-4FE6-9E6C-1BBF2F4944DB}" presName="node" presStyleLbl="node1" presStyleIdx="3" presStyleCnt="6">
        <dgm:presLayoutVars>
          <dgm:bulletEnabled val="1"/>
        </dgm:presLayoutVars>
      </dgm:prSet>
      <dgm:spPr/>
    </dgm:pt>
    <dgm:pt modelId="{39E3D205-8851-45D2-B9DE-D01898522906}" type="pres">
      <dgm:prSet presAssocID="{021EB9A7-C293-4594-B6EF-6F0D9E14D44F}" presName="sibTrans" presStyleCnt="0"/>
      <dgm:spPr/>
    </dgm:pt>
    <dgm:pt modelId="{7D45CBED-B67E-4C7F-BCC3-6648EAA9FCAF}" type="pres">
      <dgm:prSet presAssocID="{A602DD6D-532D-4F9E-9CA5-C54FD84FE232}" presName="node" presStyleLbl="node1" presStyleIdx="4" presStyleCnt="6">
        <dgm:presLayoutVars>
          <dgm:bulletEnabled val="1"/>
        </dgm:presLayoutVars>
      </dgm:prSet>
      <dgm:spPr/>
    </dgm:pt>
    <dgm:pt modelId="{1753FF88-9E05-4A53-98FE-80A3557F0605}" type="pres">
      <dgm:prSet presAssocID="{0CD41AE4-7542-415E-A74B-7C672B080FD7}" presName="sibTrans" presStyleCnt="0"/>
      <dgm:spPr/>
    </dgm:pt>
    <dgm:pt modelId="{3A500C42-CE92-4341-9977-DBBCB8AB005E}" type="pres">
      <dgm:prSet presAssocID="{1C1CF673-1F73-4EDD-93B9-3F0FD4D998CB}" presName="node" presStyleLbl="node1" presStyleIdx="5" presStyleCnt="6">
        <dgm:presLayoutVars>
          <dgm:bulletEnabled val="1"/>
        </dgm:presLayoutVars>
      </dgm:prSet>
      <dgm:spPr/>
    </dgm:pt>
  </dgm:ptLst>
  <dgm:cxnLst>
    <dgm:cxn modelId="{6EC97C1C-ED70-4233-9923-D8A090B821AA}" type="presOf" srcId="{D9977379-B19D-42CE-911A-E3244E06E5A1}" destId="{2F52A102-78F2-49A3-B11D-00B7B61D3000}" srcOrd="0" destOrd="0" presId="urn:microsoft.com/office/officeart/2005/8/layout/default"/>
    <dgm:cxn modelId="{A786795D-C62A-4120-A566-B422431B26DD}" type="presOf" srcId="{1C1CF673-1F73-4EDD-93B9-3F0FD4D998CB}" destId="{3A500C42-CE92-4341-9977-DBBCB8AB005E}" srcOrd="0" destOrd="0" presId="urn:microsoft.com/office/officeart/2005/8/layout/default"/>
    <dgm:cxn modelId="{8EA78967-1560-458B-A215-1B161E6CD07A}" srcId="{D9977379-B19D-42CE-911A-E3244E06E5A1}" destId="{50D0EFA6-92A3-45DA-AAF6-1662FDFC34FE}" srcOrd="2" destOrd="0" parTransId="{8877C10D-0BB7-4D8E-9F38-33115D4A0053}" sibTransId="{32DD5378-CDB2-4FC1-A0E4-AD927A45FF54}"/>
    <dgm:cxn modelId="{3E5B0E4B-4E61-4884-93E4-84D7999B2F5F}" srcId="{D9977379-B19D-42CE-911A-E3244E06E5A1}" destId="{1C1CF673-1F73-4EDD-93B9-3F0FD4D998CB}" srcOrd="5" destOrd="0" parTransId="{BB1B02B1-40DD-407E-8A4D-1074A18F8CB5}" sibTransId="{D506FAB7-102E-42B4-8F23-DF07D45D32C8}"/>
    <dgm:cxn modelId="{F3CB154E-78CD-4DFF-93FC-15CED3D0989E}" srcId="{D9977379-B19D-42CE-911A-E3244E06E5A1}" destId="{9342530D-0F72-4FE6-9E6C-1BBF2F4944DB}" srcOrd="3" destOrd="0" parTransId="{D4CA3E57-F548-43CD-9BB3-8330A32E5734}" sibTransId="{021EB9A7-C293-4594-B6EF-6F0D9E14D44F}"/>
    <dgm:cxn modelId="{11BB206E-9816-49A6-8000-12864D758AC9}" srcId="{D9977379-B19D-42CE-911A-E3244E06E5A1}" destId="{6B96DDD0-4A10-47A6-91A3-49596FAFAECC}" srcOrd="1" destOrd="0" parTransId="{4CC4856D-29C6-4F3B-AC8A-EC3916C7A09B}" sibTransId="{422408D2-F7CF-4721-8D89-9F4779F84F3A}"/>
    <dgm:cxn modelId="{DFF70991-E383-49F3-9254-24F962B263C6}" srcId="{D9977379-B19D-42CE-911A-E3244E06E5A1}" destId="{A602DD6D-532D-4F9E-9CA5-C54FD84FE232}" srcOrd="4" destOrd="0" parTransId="{C58E22FC-4E6C-4EFF-807F-4C1DAFDF748F}" sibTransId="{0CD41AE4-7542-415E-A74B-7C672B080FD7}"/>
    <dgm:cxn modelId="{F9600A94-E9DC-4D0E-AEEF-ABB09E73FEE7}" type="presOf" srcId="{9342530D-0F72-4FE6-9E6C-1BBF2F4944DB}" destId="{3FA45C9F-E1C2-4C53-9C2C-7B94F288773A}" srcOrd="0" destOrd="0" presId="urn:microsoft.com/office/officeart/2005/8/layout/default"/>
    <dgm:cxn modelId="{EBE2AEA8-5E52-4DBC-8853-96243E83E5BA}" type="presOf" srcId="{6B96DDD0-4A10-47A6-91A3-49596FAFAECC}" destId="{026D9C47-7471-4BB1-8926-2245FC3E0243}" srcOrd="0" destOrd="0" presId="urn:microsoft.com/office/officeart/2005/8/layout/default"/>
    <dgm:cxn modelId="{C09D9AAA-CADF-4C61-98EC-CF88F2686E13}" srcId="{D9977379-B19D-42CE-911A-E3244E06E5A1}" destId="{DF3FB5ED-CE43-43C7-9F99-1051C7293CCF}" srcOrd="0" destOrd="0" parTransId="{EB2BBD11-5C2C-4242-B2A8-59F4C6A81A90}" sibTransId="{6B656201-1989-423A-9E52-EC724A066964}"/>
    <dgm:cxn modelId="{37D8DACD-56E1-44BA-AC51-A3461D4B27B7}" type="presOf" srcId="{DF3FB5ED-CE43-43C7-9F99-1051C7293CCF}" destId="{A6FAEFB3-48EB-4C99-8826-428BA109D845}" srcOrd="0" destOrd="0" presId="urn:microsoft.com/office/officeart/2005/8/layout/default"/>
    <dgm:cxn modelId="{D13362E4-4175-4794-AA38-EA1332126B5A}" type="presOf" srcId="{50D0EFA6-92A3-45DA-AAF6-1662FDFC34FE}" destId="{DB5CD807-B948-46CB-9ECA-B1ECE0D13733}" srcOrd="0" destOrd="0" presId="urn:microsoft.com/office/officeart/2005/8/layout/default"/>
    <dgm:cxn modelId="{C7B4D7E8-4D31-467E-8E6A-1C163B4B1A51}" type="presOf" srcId="{A602DD6D-532D-4F9E-9CA5-C54FD84FE232}" destId="{7D45CBED-B67E-4C7F-BCC3-6648EAA9FCAF}" srcOrd="0" destOrd="0" presId="urn:microsoft.com/office/officeart/2005/8/layout/default"/>
    <dgm:cxn modelId="{36F3FEB6-0466-4340-883F-07F4FA447B71}" type="presParOf" srcId="{2F52A102-78F2-49A3-B11D-00B7B61D3000}" destId="{A6FAEFB3-48EB-4C99-8826-428BA109D845}" srcOrd="0" destOrd="0" presId="urn:microsoft.com/office/officeart/2005/8/layout/default"/>
    <dgm:cxn modelId="{45AF5468-062E-49D2-8B5A-C0BA7019DFE4}" type="presParOf" srcId="{2F52A102-78F2-49A3-B11D-00B7B61D3000}" destId="{ABF02F34-3677-487F-8B55-72045942D8FA}" srcOrd="1" destOrd="0" presId="urn:microsoft.com/office/officeart/2005/8/layout/default"/>
    <dgm:cxn modelId="{434ED8B9-79D1-49E3-B660-34D4403248B5}" type="presParOf" srcId="{2F52A102-78F2-49A3-B11D-00B7B61D3000}" destId="{026D9C47-7471-4BB1-8926-2245FC3E0243}" srcOrd="2" destOrd="0" presId="urn:microsoft.com/office/officeart/2005/8/layout/default"/>
    <dgm:cxn modelId="{B3BDF0BD-4E7F-4AE1-BA50-D7590BFD0EB6}" type="presParOf" srcId="{2F52A102-78F2-49A3-B11D-00B7B61D3000}" destId="{36716D0A-0D57-430B-811B-833F85B6BF10}" srcOrd="3" destOrd="0" presId="urn:microsoft.com/office/officeart/2005/8/layout/default"/>
    <dgm:cxn modelId="{C04D9385-AB7F-46A2-8A77-E5B8DB7E74D2}" type="presParOf" srcId="{2F52A102-78F2-49A3-B11D-00B7B61D3000}" destId="{DB5CD807-B948-46CB-9ECA-B1ECE0D13733}" srcOrd="4" destOrd="0" presId="urn:microsoft.com/office/officeart/2005/8/layout/default"/>
    <dgm:cxn modelId="{43617BB9-F776-42EE-AE6C-4E33C592AD82}" type="presParOf" srcId="{2F52A102-78F2-49A3-B11D-00B7B61D3000}" destId="{A318A260-3C05-4FDF-AD90-B42C7020A0DA}" srcOrd="5" destOrd="0" presId="urn:microsoft.com/office/officeart/2005/8/layout/default"/>
    <dgm:cxn modelId="{28B4D552-6C87-4C0F-9372-F29072420515}" type="presParOf" srcId="{2F52A102-78F2-49A3-B11D-00B7B61D3000}" destId="{3FA45C9F-E1C2-4C53-9C2C-7B94F288773A}" srcOrd="6" destOrd="0" presId="urn:microsoft.com/office/officeart/2005/8/layout/default"/>
    <dgm:cxn modelId="{FBBE16AC-7778-4886-8C20-4BCED26737B9}" type="presParOf" srcId="{2F52A102-78F2-49A3-B11D-00B7B61D3000}" destId="{39E3D205-8851-45D2-B9DE-D01898522906}" srcOrd="7" destOrd="0" presId="urn:microsoft.com/office/officeart/2005/8/layout/default"/>
    <dgm:cxn modelId="{73CA34EC-9E15-4356-B7D8-8D6004BD5515}" type="presParOf" srcId="{2F52A102-78F2-49A3-B11D-00B7B61D3000}" destId="{7D45CBED-B67E-4C7F-BCC3-6648EAA9FCAF}" srcOrd="8" destOrd="0" presId="urn:microsoft.com/office/officeart/2005/8/layout/default"/>
    <dgm:cxn modelId="{749CD4B2-CD77-450C-8CDE-90E3F99D70CE}" type="presParOf" srcId="{2F52A102-78F2-49A3-B11D-00B7B61D3000}" destId="{1753FF88-9E05-4A53-98FE-80A3557F0605}" srcOrd="9" destOrd="0" presId="urn:microsoft.com/office/officeart/2005/8/layout/default"/>
    <dgm:cxn modelId="{5041132B-B1A4-48B6-A239-BFA57EEA9807}" type="presParOf" srcId="{2F52A102-78F2-49A3-B11D-00B7B61D3000}" destId="{3A500C42-CE92-4341-9977-DBBCB8AB005E}"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FACCF8-6395-4944-92AB-3B88BF807134}" type="doc">
      <dgm:prSet loTypeId="urn:microsoft.com/office/officeart/2005/8/layout/pictureOrgChart+Icon" loCatId="hierarchy" qsTypeId="urn:microsoft.com/office/officeart/2005/8/quickstyle/simple1" qsCatId="simple" csTypeId="urn:microsoft.com/office/officeart/2005/8/colors/accent1_2" csCatId="accent1" phldr="1"/>
      <dgm:spPr/>
      <dgm:t>
        <a:bodyPr/>
        <a:lstStyle/>
        <a:p>
          <a:endParaRPr lang="en-US"/>
        </a:p>
      </dgm:t>
    </dgm:pt>
    <dgm:pt modelId="{2B998C83-EBEF-4998-8732-3B47E9E4DAB9}">
      <dgm:prSet phldrT="[Text]" custT="1"/>
      <dgm:spPr/>
      <dgm:t>
        <a:bodyPr/>
        <a:lstStyle/>
        <a:p>
          <a:r>
            <a:rPr lang="en-US" sz="2800"/>
            <a:t>Own-use </a:t>
          </a:r>
        </a:p>
        <a:p>
          <a:r>
            <a:rPr lang="en-US" sz="2800"/>
            <a:t>production</a:t>
          </a:r>
        </a:p>
        <a:p>
          <a:r>
            <a:rPr lang="en-US" sz="2800"/>
            <a:t> of goods </a:t>
          </a:r>
        </a:p>
      </dgm:t>
    </dgm:pt>
    <dgm:pt modelId="{FE8B3340-C17B-4E2B-9D1E-AC62DC2E8B28}" type="parTrans" cxnId="{8190E866-99AB-40D0-A3C2-B6B0FD32895E}">
      <dgm:prSet/>
      <dgm:spPr/>
      <dgm:t>
        <a:bodyPr/>
        <a:lstStyle/>
        <a:p>
          <a:endParaRPr lang="en-US" sz="2800"/>
        </a:p>
      </dgm:t>
    </dgm:pt>
    <dgm:pt modelId="{EEF24ED8-C151-4AF2-98DF-B1B448C2C844}" type="sibTrans" cxnId="{8190E866-99AB-40D0-A3C2-B6B0FD32895E}">
      <dgm:prSet/>
      <dgm:spPr/>
      <dgm:t>
        <a:bodyPr/>
        <a:lstStyle/>
        <a:p>
          <a:endParaRPr lang="en-US" sz="2800"/>
        </a:p>
      </dgm:t>
    </dgm:pt>
    <dgm:pt modelId="{1CDF562C-C47B-4DB3-AF5E-14FD5A78DE94}">
      <dgm:prSet phldrT="[Text]" custT="1"/>
      <dgm:spPr>
        <a:solidFill>
          <a:schemeClr val="accent6">
            <a:lumMod val="75000"/>
          </a:schemeClr>
        </a:solidFill>
      </dgm:spPr>
      <dgm:t>
        <a:bodyPr/>
        <a:lstStyle/>
        <a:p>
          <a:r>
            <a:rPr lang="en-US" sz="2800"/>
            <a:t>Own-use </a:t>
          </a:r>
        </a:p>
        <a:p>
          <a:r>
            <a:rPr lang="en-US" sz="2800"/>
            <a:t>provision </a:t>
          </a:r>
        </a:p>
        <a:p>
          <a:r>
            <a:rPr lang="en-US" sz="2800"/>
            <a:t>of services </a:t>
          </a:r>
        </a:p>
      </dgm:t>
    </dgm:pt>
    <dgm:pt modelId="{AE03D31C-D41B-4B16-9DB1-37AFD39F6933}" type="parTrans" cxnId="{7892C215-0543-45E6-9B22-38129C964DDB}">
      <dgm:prSet/>
      <dgm:spPr>
        <a:ln>
          <a:solidFill>
            <a:schemeClr val="accent6">
              <a:lumMod val="75000"/>
            </a:schemeClr>
          </a:solidFill>
        </a:ln>
      </dgm:spPr>
      <dgm:t>
        <a:bodyPr/>
        <a:lstStyle/>
        <a:p>
          <a:endParaRPr lang="en-US" sz="2800"/>
        </a:p>
      </dgm:t>
    </dgm:pt>
    <dgm:pt modelId="{02DB78D2-C0FC-4BBC-B10F-374F780150B9}" type="sibTrans" cxnId="{7892C215-0543-45E6-9B22-38129C964DDB}">
      <dgm:prSet/>
      <dgm:spPr/>
      <dgm:t>
        <a:bodyPr/>
        <a:lstStyle/>
        <a:p>
          <a:endParaRPr lang="en-US" sz="2800"/>
        </a:p>
      </dgm:t>
    </dgm:pt>
    <dgm:pt modelId="{943E6B7B-65D8-4CC3-8B2E-2592D8C7CFBA}">
      <dgm:prSet custT="1"/>
      <dgm:spPr>
        <a:solidFill>
          <a:srgbClr val="FEFFFF">
            <a:lumMod val="75000"/>
          </a:srgbClr>
        </a:solidFill>
        <a:ln w="25400" cap="flat" cmpd="sng" algn="ctr">
          <a:solidFill>
            <a:srgbClr val="FEFFFF">
              <a:hueOff val="0"/>
              <a:satOff val="0"/>
              <a:lumOff val="0"/>
              <a:alphaOff val="0"/>
            </a:srgbClr>
          </a:solidFill>
          <a:prstDash val="solid"/>
        </a:ln>
        <a:effectLst/>
      </dgm:spPr>
      <dgm:t>
        <a:bodyPr spcFirstLastPara="0" vert="horz" wrap="square" lIns="784582" tIns="17780" rIns="17780" bIns="17780" numCol="1" spcCol="1270" anchor="ctr" anchorCtr="0"/>
        <a:lstStyle/>
        <a:p>
          <a:r>
            <a:rPr lang="en-US" sz="2800" kern="1200" dirty="0"/>
            <a:t>Unpaid </a:t>
          </a:r>
          <a:r>
            <a:rPr lang="en-US" sz="2800" kern="1200" dirty="0">
              <a:solidFill>
                <a:srgbClr val="FEFFFF"/>
              </a:solidFill>
              <a:latin typeface="Calibri"/>
              <a:ea typeface="+mn-ea"/>
              <a:cs typeface="+mn-cs"/>
            </a:rPr>
            <a:t>domestic</a:t>
          </a:r>
          <a:r>
            <a:rPr lang="en-US" sz="2800" kern="1200" dirty="0"/>
            <a:t> services</a:t>
          </a:r>
        </a:p>
      </dgm:t>
    </dgm:pt>
    <dgm:pt modelId="{57DC3ED2-E3A1-45BA-BE62-FE95204004AA}" type="parTrans" cxnId="{C99290A6-B9C4-4AD7-96FD-203DB6F45C87}">
      <dgm:prSet/>
      <dgm:spPr>
        <a:solidFill>
          <a:schemeClr val="accent6">
            <a:lumMod val="75000"/>
          </a:schemeClr>
        </a:solidFill>
        <a:ln>
          <a:solidFill>
            <a:schemeClr val="accent6">
              <a:lumMod val="75000"/>
            </a:schemeClr>
          </a:solidFill>
        </a:ln>
      </dgm:spPr>
      <dgm:t>
        <a:bodyPr/>
        <a:lstStyle/>
        <a:p>
          <a:endParaRPr lang="en-US" sz="2800"/>
        </a:p>
      </dgm:t>
    </dgm:pt>
    <dgm:pt modelId="{96EB3F40-5F47-4D72-A6D3-39739C2A1C59}" type="sibTrans" cxnId="{C99290A6-B9C4-4AD7-96FD-203DB6F45C87}">
      <dgm:prSet/>
      <dgm:spPr/>
      <dgm:t>
        <a:bodyPr/>
        <a:lstStyle/>
        <a:p>
          <a:endParaRPr lang="en-US" sz="2800"/>
        </a:p>
      </dgm:t>
    </dgm:pt>
    <dgm:pt modelId="{5E1963A3-3301-404A-AF79-B47A1413F382}">
      <dgm:prSet custT="1"/>
      <dgm:spPr>
        <a:solidFill>
          <a:srgbClr val="FEFFFF">
            <a:lumMod val="75000"/>
          </a:srgbClr>
        </a:solidFill>
        <a:ln w="25400" cap="flat" cmpd="sng" algn="ctr">
          <a:solidFill>
            <a:srgbClr val="FEFFFF">
              <a:hueOff val="0"/>
              <a:satOff val="0"/>
              <a:lumOff val="0"/>
              <a:alphaOff val="0"/>
            </a:srgbClr>
          </a:solidFill>
          <a:prstDash val="solid"/>
        </a:ln>
        <a:effectLst/>
      </dgm:spPr>
      <dgm:t>
        <a:bodyPr spcFirstLastPara="0" vert="horz" wrap="square" lIns="784582" tIns="17780" rIns="17780" bIns="17780" numCol="1" spcCol="1270" anchor="ctr" anchorCtr="0"/>
        <a:lstStyle/>
        <a:p>
          <a:pPr marL="0" lvl="0" indent="0" algn="ctr" defTabSz="1244600">
            <a:lnSpc>
              <a:spcPct val="90000"/>
            </a:lnSpc>
            <a:spcBef>
              <a:spcPct val="0"/>
            </a:spcBef>
            <a:spcAft>
              <a:spcPct val="35000"/>
            </a:spcAft>
            <a:buNone/>
          </a:pPr>
          <a:r>
            <a:rPr lang="en-US" sz="2800" kern="1200" dirty="0">
              <a:solidFill>
                <a:srgbClr val="FEFFFF"/>
              </a:solidFill>
              <a:latin typeface="Calibri"/>
              <a:ea typeface="+mn-ea"/>
              <a:cs typeface="+mn-cs"/>
            </a:rPr>
            <a:t>Unpaid</a:t>
          </a:r>
        </a:p>
        <a:p>
          <a:pPr marL="0" lvl="0" indent="0" algn="ctr" defTabSz="1244600">
            <a:lnSpc>
              <a:spcPct val="90000"/>
            </a:lnSpc>
            <a:spcBef>
              <a:spcPct val="0"/>
            </a:spcBef>
            <a:spcAft>
              <a:spcPct val="35000"/>
            </a:spcAft>
            <a:buNone/>
          </a:pPr>
          <a:r>
            <a:rPr lang="en-US" sz="2800" kern="1200" dirty="0">
              <a:solidFill>
                <a:srgbClr val="FEFFFF"/>
              </a:solidFill>
              <a:latin typeface="Calibri"/>
              <a:ea typeface="+mn-ea"/>
              <a:cs typeface="+mn-cs"/>
            </a:rPr>
            <a:t> caregiving services</a:t>
          </a:r>
        </a:p>
      </dgm:t>
    </dgm:pt>
    <dgm:pt modelId="{FC612EF9-2983-4421-9FD6-3D03285217BB}" type="parTrans" cxnId="{3778186E-9B66-474B-894A-D1E3BF3E118D}">
      <dgm:prSet/>
      <dgm:spPr>
        <a:ln>
          <a:solidFill>
            <a:schemeClr val="accent6">
              <a:lumMod val="75000"/>
            </a:schemeClr>
          </a:solidFill>
        </a:ln>
      </dgm:spPr>
      <dgm:t>
        <a:bodyPr/>
        <a:lstStyle/>
        <a:p>
          <a:endParaRPr lang="en-US" sz="2800"/>
        </a:p>
      </dgm:t>
    </dgm:pt>
    <dgm:pt modelId="{AA81ACF1-3673-4245-A297-4347071A880D}" type="sibTrans" cxnId="{3778186E-9B66-474B-894A-D1E3BF3E118D}">
      <dgm:prSet/>
      <dgm:spPr/>
      <dgm:t>
        <a:bodyPr/>
        <a:lstStyle/>
        <a:p>
          <a:endParaRPr lang="en-US" sz="2800"/>
        </a:p>
      </dgm:t>
    </dgm:pt>
    <dgm:pt modelId="{FF2550D9-0F75-4DD0-A70C-E160F27F49B4}">
      <dgm:prSet phldrT="[Text]" custT="1">
        <dgm:style>
          <a:lnRef idx="2">
            <a:schemeClr val="dk1"/>
          </a:lnRef>
          <a:fillRef idx="1">
            <a:schemeClr val="lt1"/>
          </a:fillRef>
          <a:effectRef idx="0">
            <a:schemeClr val="dk1"/>
          </a:effectRef>
          <a:fontRef idx="minor">
            <a:schemeClr val="dk1"/>
          </a:fontRef>
        </dgm:style>
      </dgm:prSet>
      <dgm:spPr>
        <a:solidFill>
          <a:schemeClr val="accent4">
            <a:lumMod val="25000"/>
          </a:schemeClr>
        </a:solidFill>
        <a:ln>
          <a:solidFill>
            <a:schemeClr val="bg1">
              <a:lumMod val="50000"/>
            </a:schemeClr>
          </a:solidFill>
        </a:ln>
      </dgm:spPr>
      <dgm:t>
        <a:bodyPr/>
        <a:lstStyle/>
        <a:p>
          <a:r>
            <a:rPr lang="en-US" sz="2800" b="1">
              <a:solidFill>
                <a:sysClr val="windowText" lastClr="000000"/>
              </a:solidFill>
            </a:rPr>
            <a:t>Own-use </a:t>
          </a:r>
        </a:p>
        <a:p>
          <a:r>
            <a:rPr lang="en-US" sz="2800" b="1">
              <a:solidFill>
                <a:sysClr val="windowText" lastClr="000000"/>
              </a:solidFill>
            </a:rPr>
            <a:t>production </a:t>
          </a:r>
        </a:p>
        <a:p>
          <a:r>
            <a:rPr lang="en-US" sz="2800" b="1">
              <a:solidFill>
                <a:sysClr val="windowText" lastClr="000000"/>
              </a:solidFill>
            </a:rPr>
            <a:t>work </a:t>
          </a:r>
        </a:p>
      </dgm:t>
    </dgm:pt>
    <dgm:pt modelId="{F5380E7F-6B3F-4ED5-9DF1-653709CD7B41}" type="sibTrans" cxnId="{2060609B-104D-48C5-81A0-3918AAFDE21B}">
      <dgm:prSet/>
      <dgm:spPr/>
      <dgm:t>
        <a:bodyPr/>
        <a:lstStyle/>
        <a:p>
          <a:endParaRPr lang="en-US" sz="2800"/>
        </a:p>
      </dgm:t>
    </dgm:pt>
    <dgm:pt modelId="{30F096C9-9529-44FD-9A72-8FAB6C8A5E49}" type="parTrans" cxnId="{2060609B-104D-48C5-81A0-3918AAFDE21B}">
      <dgm:prSet/>
      <dgm:spPr/>
      <dgm:t>
        <a:bodyPr/>
        <a:lstStyle/>
        <a:p>
          <a:endParaRPr lang="en-US" sz="2800"/>
        </a:p>
      </dgm:t>
    </dgm:pt>
    <dgm:pt modelId="{B0B957CD-0840-48D3-9DF7-6073161232F3}" type="pres">
      <dgm:prSet presAssocID="{BDFACCF8-6395-4944-92AB-3B88BF807134}" presName="hierChild1" presStyleCnt="0">
        <dgm:presLayoutVars>
          <dgm:orgChart val="1"/>
          <dgm:chPref val="1"/>
          <dgm:dir/>
          <dgm:animOne val="branch"/>
          <dgm:animLvl val="lvl"/>
          <dgm:resizeHandles/>
        </dgm:presLayoutVars>
      </dgm:prSet>
      <dgm:spPr/>
    </dgm:pt>
    <dgm:pt modelId="{BEDABC22-43F7-493E-A7D6-30EE9EDC9D22}" type="pres">
      <dgm:prSet presAssocID="{FF2550D9-0F75-4DD0-A70C-E160F27F49B4}" presName="hierRoot1" presStyleCnt="0">
        <dgm:presLayoutVars>
          <dgm:hierBranch val="init"/>
        </dgm:presLayoutVars>
      </dgm:prSet>
      <dgm:spPr/>
    </dgm:pt>
    <dgm:pt modelId="{588EF601-EF57-4AE3-8AFB-CCBDAF068005}" type="pres">
      <dgm:prSet presAssocID="{FF2550D9-0F75-4DD0-A70C-E160F27F49B4}" presName="rootComposite1" presStyleCnt="0"/>
      <dgm:spPr/>
    </dgm:pt>
    <dgm:pt modelId="{C97C0086-9FFA-4F0D-8CEA-676CD8FEA2FF}" type="pres">
      <dgm:prSet presAssocID="{FF2550D9-0F75-4DD0-A70C-E160F27F49B4}" presName="rootText1" presStyleLbl="node0" presStyleIdx="0" presStyleCnt="1" custScaleX="247463" custScaleY="151824">
        <dgm:presLayoutVars>
          <dgm:chPref val="3"/>
        </dgm:presLayoutVars>
      </dgm:prSet>
      <dgm:spPr>
        <a:prstGeom prst="roundRect">
          <a:avLst/>
        </a:prstGeom>
      </dgm:spPr>
    </dgm:pt>
    <dgm:pt modelId="{A4AB578D-40A9-4BE0-99DC-444AD663233D}" type="pres">
      <dgm:prSet presAssocID="{FF2550D9-0F75-4DD0-A70C-E160F27F49B4}" presName="rootPict1" presStyleLbl="alignImgPlace1" presStyleIdx="0" presStyleCnt="5" custScaleX="187786" custScaleY="176868" custLinFactX="-73390" custLinFactNeighborX="-100000" custLinFactNeighborY="399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50000" r="-50000"/>
          </a:stretch>
        </a:blipFill>
      </dgm:spPr>
    </dgm:pt>
    <dgm:pt modelId="{90C063BA-76D4-446A-B120-87F8505CD6EE}" type="pres">
      <dgm:prSet presAssocID="{FF2550D9-0F75-4DD0-A70C-E160F27F49B4}" presName="rootConnector1" presStyleLbl="node1" presStyleIdx="0" presStyleCnt="0"/>
      <dgm:spPr/>
    </dgm:pt>
    <dgm:pt modelId="{E385E873-5F70-4BEE-8F20-66CAEF34153D}" type="pres">
      <dgm:prSet presAssocID="{FF2550D9-0F75-4DD0-A70C-E160F27F49B4}" presName="hierChild2" presStyleCnt="0"/>
      <dgm:spPr/>
    </dgm:pt>
    <dgm:pt modelId="{0FAAA724-6544-4238-A5BB-FEB4E116698E}" type="pres">
      <dgm:prSet presAssocID="{FE8B3340-C17B-4E2B-9D1E-AC62DC2E8B28}" presName="Name37" presStyleLbl="parChTrans1D2" presStyleIdx="0" presStyleCnt="2"/>
      <dgm:spPr/>
    </dgm:pt>
    <dgm:pt modelId="{EE8EF2C5-6829-4F35-8573-1EC354370427}" type="pres">
      <dgm:prSet presAssocID="{2B998C83-EBEF-4998-8732-3B47E9E4DAB9}" presName="hierRoot2" presStyleCnt="0">
        <dgm:presLayoutVars>
          <dgm:hierBranch val="init"/>
        </dgm:presLayoutVars>
      </dgm:prSet>
      <dgm:spPr/>
    </dgm:pt>
    <dgm:pt modelId="{105AE2EA-8E81-4899-A0C7-DEE73F4F5D73}" type="pres">
      <dgm:prSet presAssocID="{2B998C83-EBEF-4998-8732-3B47E9E4DAB9}" presName="rootComposite" presStyleCnt="0"/>
      <dgm:spPr/>
    </dgm:pt>
    <dgm:pt modelId="{10BD91E0-85E5-4FAA-B2D4-A6BED8231145}" type="pres">
      <dgm:prSet presAssocID="{2B998C83-EBEF-4998-8732-3B47E9E4DAB9}" presName="rootText" presStyleLbl="node2" presStyleIdx="0" presStyleCnt="2" custScaleX="166817" custScaleY="176751">
        <dgm:presLayoutVars>
          <dgm:chPref val="3"/>
        </dgm:presLayoutVars>
      </dgm:prSet>
      <dgm:spPr>
        <a:prstGeom prst="flowChartAlternateProcess">
          <a:avLst/>
        </a:prstGeom>
      </dgm:spPr>
    </dgm:pt>
    <dgm:pt modelId="{9E52D362-F15E-4AE7-B4C8-7CA278B3CFBF}" type="pres">
      <dgm:prSet presAssocID="{2B998C83-EBEF-4998-8732-3B47E9E4DAB9}" presName="rootPict" presStyleLbl="alignImgPlace1" presStyleIdx="1" presStyleCnt="5" custScaleX="148069" custScaleY="173312" custLinFactNeighborX="-60996" custLinFactNeighborY="359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50000" r="-50000"/>
          </a:stretch>
        </a:blipFill>
      </dgm:spPr>
    </dgm:pt>
    <dgm:pt modelId="{00545D53-456F-4CD6-ACE4-AC15F6C22043}" type="pres">
      <dgm:prSet presAssocID="{2B998C83-EBEF-4998-8732-3B47E9E4DAB9}" presName="rootConnector" presStyleLbl="node2" presStyleIdx="0" presStyleCnt="2"/>
      <dgm:spPr/>
    </dgm:pt>
    <dgm:pt modelId="{165E438E-6914-4DE7-BC5E-BEA013E04EF1}" type="pres">
      <dgm:prSet presAssocID="{2B998C83-EBEF-4998-8732-3B47E9E4DAB9}" presName="hierChild4" presStyleCnt="0"/>
      <dgm:spPr/>
    </dgm:pt>
    <dgm:pt modelId="{10FDB7E3-D29A-4EB4-B552-101D7271D57B}" type="pres">
      <dgm:prSet presAssocID="{2B998C83-EBEF-4998-8732-3B47E9E4DAB9}" presName="hierChild5" presStyleCnt="0"/>
      <dgm:spPr/>
    </dgm:pt>
    <dgm:pt modelId="{00E2FBB2-07F7-4F7A-984D-06518326B4AE}" type="pres">
      <dgm:prSet presAssocID="{AE03D31C-D41B-4B16-9DB1-37AFD39F6933}" presName="Name37" presStyleLbl="parChTrans1D2" presStyleIdx="1" presStyleCnt="2"/>
      <dgm:spPr/>
    </dgm:pt>
    <dgm:pt modelId="{3B509A1F-32E8-4BA4-9085-4832798FD869}" type="pres">
      <dgm:prSet presAssocID="{1CDF562C-C47B-4DB3-AF5E-14FD5A78DE94}" presName="hierRoot2" presStyleCnt="0">
        <dgm:presLayoutVars>
          <dgm:hierBranch val="init"/>
        </dgm:presLayoutVars>
      </dgm:prSet>
      <dgm:spPr/>
    </dgm:pt>
    <dgm:pt modelId="{EF63F5A0-5E44-4E39-9079-C34EAF774D82}" type="pres">
      <dgm:prSet presAssocID="{1CDF562C-C47B-4DB3-AF5E-14FD5A78DE94}" presName="rootComposite" presStyleCnt="0"/>
      <dgm:spPr/>
    </dgm:pt>
    <dgm:pt modelId="{1FFDDFEA-9DAC-44F8-BA36-4826A03F9E6D}" type="pres">
      <dgm:prSet presAssocID="{1CDF562C-C47B-4DB3-AF5E-14FD5A78DE94}" presName="rootText" presStyleLbl="node2" presStyleIdx="1" presStyleCnt="2" custScaleX="160430" custScaleY="178243">
        <dgm:presLayoutVars>
          <dgm:chPref val="3"/>
        </dgm:presLayoutVars>
      </dgm:prSet>
      <dgm:spPr>
        <a:prstGeom prst="flowChartAlternateProcess">
          <a:avLst/>
        </a:prstGeom>
      </dgm:spPr>
    </dgm:pt>
    <dgm:pt modelId="{44A85E61-06F0-4F70-81B1-CEE439DCDD67}" type="pres">
      <dgm:prSet presAssocID="{1CDF562C-C47B-4DB3-AF5E-14FD5A78DE94}" presName="rootPict" presStyleLbl="alignImgPlace1" presStyleIdx="2" presStyleCnt="5" custScaleX="159436" custScaleY="177772" custLinFactNeighborX="-56039" custLinFactNeighborY="418"/>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82000" r="-82000"/>
          </a:stretch>
        </a:blipFill>
      </dgm:spPr>
    </dgm:pt>
    <dgm:pt modelId="{C3D96B6C-FC47-4DB3-BBEC-F7C10A3F921A}" type="pres">
      <dgm:prSet presAssocID="{1CDF562C-C47B-4DB3-AF5E-14FD5A78DE94}" presName="rootConnector" presStyleLbl="node2" presStyleIdx="1" presStyleCnt="2"/>
      <dgm:spPr/>
    </dgm:pt>
    <dgm:pt modelId="{ACAC8D2D-48B4-4615-B8B6-41F25173AC17}" type="pres">
      <dgm:prSet presAssocID="{1CDF562C-C47B-4DB3-AF5E-14FD5A78DE94}" presName="hierChild4" presStyleCnt="0"/>
      <dgm:spPr/>
    </dgm:pt>
    <dgm:pt modelId="{209AB09E-3208-4AC8-967F-7057FF1F839A}" type="pres">
      <dgm:prSet presAssocID="{57DC3ED2-E3A1-45BA-BE62-FE95204004AA}" presName="Name37" presStyleLbl="parChTrans1D3" presStyleIdx="0" presStyleCnt="2"/>
      <dgm:spPr/>
    </dgm:pt>
    <dgm:pt modelId="{A2827659-DA5C-42B5-B487-6A35A796AC74}" type="pres">
      <dgm:prSet presAssocID="{943E6B7B-65D8-4CC3-8B2E-2592D8C7CFBA}" presName="hierRoot2" presStyleCnt="0">
        <dgm:presLayoutVars>
          <dgm:hierBranch val="init"/>
        </dgm:presLayoutVars>
      </dgm:prSet>
      <dgm:spPr/>
    </dgm:pt>
    <dgm:pt modelId="{08DB18BE-CBBB-4696-BEA0-0701B6BC2ADB}" type="pres">
      <dgm:prSet presAssocID="{943E6B7B-65D8-4CC3-8B2E-2592D8C7CFBA}" presName="rootComposite" presStyleCnt="0"/>
      <dgm:spPr/>
    </dgm:pt>
    <dgm:pt modelId="{79C8688D-8822-4505-AFDF-0FE5A2B87F8B}" type="pres">
      <dgm:prSet presAssocID="{943E6B7B-65D8-4CC3-8B2E-2592D8C7CFBA}" presName="rootText" presStyleLbl="node3" presStyleIdx="0" presStyleCnt="2" custScaleX="142612" custScaleY="172577">
        <dgm:presLayoutVars>
          <dgm:chPref val="3"/>
        </dgm:presLayoutVars>
      </dgm:prSet>
      <dgm:spPr>
        <a:xfrm>
          <a:off x="5847591" y="4388790"/>
          <a:ext cx="3020675" cy="1827683"/>
        </a:xfrm>
        <a:prstGeom prst="roundRect">
          <a:avLst/>
        </a:prstGeom>
      </dgm:spPr>
    </dgm:pt>
    <dgm:pt modelId="{D780C074-CABD-4F34-AD96-4C50515F1148}" type="pres">
      <dgm:prSet presAssocID="{943E6B7B-65D8-4CC3-8B2E-2592D8C7CFBA}" presName="rootPict" presStyleLbl="alignImgPlace1" presStyleIdx="3" presStyleCnt="5" custScaleX="162064" custScaleY="174657" custLinFactNeighborX="-42798" custLinFactNeighborY="-535"/>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55000" r="-55000"/>
          </a:stretch>
        </a:blipFill>
      </dgm:spPr>
    </dgm:pt>
    <dgm:pt modelId="{37C75D99-E9DE-4F99-BC4D-8BB576DB4AC0}" type="pres">
      <dgm:prSet presAssocID="{943E6B7B-65D8-4CC3-8B2E-2592D8C7CFBA}" presName="rootConnector" presStyleLbl="node3" presStyleIdx="0" presStyleCnt="2"/>
      <dgm:spPr/>
    </dgm:pt>
    <dgm:pt modelId="{84DE1CA1-ED88-42F9-BE13-F31471A43AEB}" type="pres">
      <dgm:prSet presAssocID="{943E6B7B-65D8-4CC3-8B2E-2592D8C7CFBA}" presName="hierChild4" presStyleCnt="0"/>
      <dgm:spPr/>
    </dgm:pt>
    <dgm:pt modelId="{AD86AE4D-BC53-43A8-86D3-0CA5F750CF11}" type="pres">
      <dgm:prSet presAssocID="{943E6B7B-65D8-4CC3-8B2E-2592D8C7CFBA}" presName="hierChild5" presStyleCnt="0"/>
      <dgm:spPr/>
    </dgm:pt>
    <dgm:pt modelId="{D3CE2EDC-4A40-43F9-A062-6FCB2FB9414E}" type="pres">
      <dgm:prSet presAssocID="{FC612EF9-2983-4421-9FD6-3D03285217BB}" presName="Name37" presStyleLbl="parChTrans1D3" presStyleIdx="1" presStyleCnt="2"/>
      <dgm:spPr/>
    </dgm:pt>
    <dgm:pt modelId="{B6487962-F234-4384-B4E4-1E87F4AA98F6}" type="pres">
      <dgm:prSet presAssocID="{5E1963A3-3301-404A-AF79-B47A1413F382}" presName="hierRoot2" presStyleCnt="0">
        <dgm:presLayoutVars>
          <dgm:hierBranch val="init"/>
        </dgm:presLayoutVars>
      </dgm:prSet>
      <dgm:spPr/>
    </dgm:pt>
    <dgm:pt modelId="{DDA46BC8-368A-433E-93B1-DBEDA7BD84D9}" type="pres">
      <dgm:prSet presAssocID="{5E1963A3-3301-404A-AF79-B47A1413F382}" presName="rootComposite" presStyleCnt="0"/>
      <dgm:spPr/>
    </dgm:pt>
    <dgm:pt modelId="{FE3A0BAC-17FC-409D-B833-1F4F345E9131}" type="pres">
      <dgm:prSet presAssocID="{5E1963A3-3301-404A-AF79-B47A1413F382}" presName="rootText" presStyleLbl="node3" presStyleIdx="1" presStyleCnt="2" custScaleX="144556" custScaleY="162745">
        <dgm:presLayoutVars>
          <dgm:chPref val="3"/>
        </dgm:presLayoutVars>
      </dgm:prSet>
      <dgm:spPr>
        <a:xfrm>
          <a:off x="5847591" y="6661276"/>
          <a:ext cx="3061851" cy="1723556"/>
        </a:xfrm>
        <a:prstGeom prst="roundRect">
          <a:avLst/>
        </a:prstGeom>
      </dgm:spPr>
    </dgm:pt>
    <dgm:pt modelId="{02E6938F-97B3-4E9B-85EE-1E1F0F922295}" type="pres">
      <dgm:prSet presAssocID="{5E1963A3-3301-404A-AF79-B47A1413F382}" presName="rootPict" presStyleLbl="alignImgPlace1" presStyleIdx="4" presStyleCnt="5" custScaleX="163847" custScaleY="164818" custLinFactNeighborX="-43090" custLinFactNeighborY="1404"/>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50000" r="-50000"/>
          </a:stretch>
        </a:blipFill>
      </dgm:spPr>
    </dgm:pt>
    <dgm:pt modelId="{BBBF614D-D445-4198-A7CF-AC8D66DDC11D}" type="pres">
      <dgm:prSet presAssocID="{5E1963A3-3301-404A-AF79-B47A1413F382}" presName="rootConnector" presStyleLbl="node3" presStyleIdx="1" presStyleCnt="2"/>
      <dgm:spPr/>
    </dgm:pt>
    <dgm:pt modelId="{DCB89DE7-B9CA-46A8-9CA9-C8B812126763}" type="pres">
      <dgm:prSet presAssocID="{5E1963A3-3301-404A-AF79-B47A1413F382}" presName="hierChild4" presStyleCnt="0"/>
      <dgm:spPr/>
    </dgm:pt>
    <dgm:pt modelId="{105ADB46-0B4F-4A39-B878-4AB3943D45FF}" type="pres">
      <dgm:prSet presAssocID="{5E1963A3-3301-404A-AF79-B47A1413F382}" presName="hierChild5" presStyleCnt="0"/>
      <dgm:spPr/>
    </dgm:pt>
    <dgm:pt modelId="{51447358-134D-4000-B0F0-5A9CBD880BFE}" type="pres">
      <dgm:prSet presAssocID="{1CDF562C-C47B-4DB3-AF5E-14FD5A78DE94}" presName="hierChild5" presStyleCnt="0"/>
      <dgm:spPr/>
    </dgm:pt>
    <dgm:pt modelId="{A8FE0C1D-85C1-4830-ACD2-CFBA42F0BE7C}" type="pres">
      <dgm:prSet presAssocID="{FF2550D9-0F75-4DD0-A70C-E160F27F49B4}" presName="hierChild3" presStyleCnt="0"/>
      <dgm:spPr/>
    </dgm:pt>
  </dgm:ptLst>
  <dgm:cxnLst>
    <dgm:cxn modelId="{7892C215-0543-45E6-9B22-38129C964DDB}" srcId="{FF2550D9-0F75-4DD0-A70C-E160F27F49B4}" destId="{1CDF562C-C47B-4DB3-AF5E-14FD5A78DE94}" srcOrd="1" destOrd="0" parTransId="{AE03D31C-D41B-4B16-9DB1-37AFD39F6933}" sibTransId="{02DB78D2-C0FC-4BBC-B10F-374F780150B9}"/>
    <dgm:cxn modelId="{10381C17-170E-4B95-99CA-46FF3B99B518}" type="presOf" srcId="{FE8B3340-C17B-4E2B-9D1E-AC62DC2E8B28}" destId="{0FAAA724-6544-4238-A5BB-FEB4E116698E}" srcOrd="0" destOrd="0" presId="urn:microsoft.com/office/officeart/2005/8/layout/pictureOrgChart+Icon"/>
    <dgm:cxn modelId="{9395B21C-619B-47A0-AA6F-BD028DE209E6}" type="presOf" srcId="{1CDF562C-C47B-4DB3-AF5E-14FD5A78DE94}" destId="{1FFDDFEA-9DAC-44F8-BA36-4826A03F9E6D}" srcOrd="0" destOrd="0" presId="urn:microsoft.com/office/officeart/2005/8/layout/pictureOrgChart+Icon"/>
    <dgm:cxn modelId="{9EB96A24-6AA3-4DF3-ABB4-42E44490DD99}" type="presOf" srcId="{FF2550D9-0F75-4DD0-A70C-E160F27F49B4}" destId="{90C063BA-76D4-446A-B120-87F8505CD6EE}" srcOrd="1" destOrd="0" presId="urn:microsoft.com/office/officeart/2005/8/layout/pictureOrgChart+Icon"/>
    <dgm:cxn modelId="{141FED3A-3D34-48DF-84B6-FF8C080185D7}" type="presOf" srcId="{5E1963A3-3301-404A-AF79-B47A1413F382}" destId="{FE3A0BAC-17FC-409D-B833-1F4F345E9131}" srcOrd="0" destOrd="0" presId="urn:microsoft.com/office/officeart/2005/8/layout/pictureOrgChart+Icon"/>
    <dgm:cxn modelId="{8190E866-99AB-40D0-A3C2-B6B0FD32895E}" srcId="{FF2550D9-0F75-4DD0-A70C-E160F27F49B4}" destId="{2B998C83-EBEF-4998-8732-3B47E9E4DAB9}" srcOrd="0" destOrd="0" parTransId="{FE8B3340-C17B-4E2B-9D1E-AC62DC2E8B28}" sibTransId="{EEF24ED8-C151-4AF2-98DF-B1B448C2C844}"/>
    <dgm:cxn modelId="{3778186E-9B66-474B-894A-D1E3BF3E118D}" srcId="{1CDF562C-C47B-4DB3-AF5E-14FD5A78DE94}" destId="{5E1963A3-3301-404A-AF79-B47A1413F382}" srcOrd="1" destOrd="0" parTransId="{FC612EF9-2983-4421-9FD6-3D03285217BB}" sibTransId="{AA81ACF1-3673-4245-A297-4347071A880D}"/>
    <dgm:cxn modelId="{AC99C96F-0EAA-458A-8A19-8DD0E84BB15D}" type="presOf" srcId="{943E6B7B-65D8-4CC3-8B2E-2592D8C7CFBA}" destId="{79C8688D-8822-4505-AFDF-0FE5A2B87F8B}" srcOrd="0" destOrd="0" presId="urn:microsoft.com/office/officeart/2005/8/layout/pictureOrgChart+Icon"/>
    <dgm:cxn modelId="{B8407659-51BA-46D7-85A7-ADB5A1FBEB00}" type="presOf" srcId="{57DC3ED2-E3A1-45BA-BE62-FE95204004AA}" destId="{209AB09E-3208-4AC8-967F-7057FF1F839A}" srcOrd="0" destOrd="0" presId="urn:microsoft.com/office/officeart/2005/8/layout/pictureOrgChart+Icon"/>
    <dgm:cxn modelId="{FE100282-3609-4918-9680-F83F3CE1E64E}" type="presOf" srcId="{1CDF562C-C47B-4DB3-AF5E-14FD5A78DE94}" destId="{C3D96B6C-FC47-4DB3-BBEC-F7C10A3F921A}" srcOrd="1" destOrd="0" presId="urn:microsoft.com/office/officeart/2005/8/layout/pictureOrgChart+Icon"/>
    <dgm:cxn modelId="{57DEE78F-1070-400C-A727-94A6D2D261FA}" type="presOf" srcId="{2B998C83-EBEF-4998-8732-3B47E9E4DAB9}" destId="{00545D53-456F-4CD6-ACE4-AC15F6C22043}" srcOrd="1" destOrd="0" presId="urn:microsoft.com/office/officeart/2005/8/layout/pictureOrgChart+Icon"/>
    <dgm:cxn modelId="{2060609B-104D-48C5-81A0-3918AAFDE21B}" srcId="{BDFACCF8-6395-4944-92AB-3B88BF807134}" destId="{FF2550D9-0F75-4DD0-A70C-E160F27F49B4}" srcOrd="0" destOrd="0" parTransId="{30F096C9-9529-44FD-9A72-8FAB6C8A5E49}" sibTransId="{F5380E7F-6B3F-4ED5-9DF1-653709CD7B41}"/>
    <dgm:cxn modelId="{8865A79B-40C7-4383-B3A1-4884F50F7773}" type="presOf" srcId="{BDFACCF8-6395-4944-92AB-3B88BF807134}" destId="{B0B957CD-0840-48D3-9DF7-6073161232F3}" srcOrd="0" destOrd="0" presId="urn:microsoft.com/office/officeart/2005/8/layout/pictureOrgChart+Icon"/>
    <dgm:cxn modelId="{CB77FAA4-47DE-470D-BDB8-DBC6653BEC16}" type="presOf" srcId="{2B998C83-EBEF-4998-8732-3B47E9E4DAB9}" destId="{10BD91E0-85E5-4FAA-B2D4-A6BED8231145}" srcOrd="0" destOrd="0" presId="urn:microsoft.com/office/officeart/2005/8/layout/pictureOrgChart+Icon"/>
    <dgm:cxn modelId="{C99290A6-B9C4-4AD7-96FD-203DB6F45C87}" srcId="{1CDF562C-C47B-4DB3-AF5E-14FD5A78DE94}" destId="{943E6B7B-65D8-4CC3-8B2E-2592D8C7CFBA}" srcOrd="0" destOrd="0" parTransId="{57DC3ED2-E3A1-45BA-BE62-FE95204004AA}" sibTransId="{96EB3F40-5F47-4D72-A6D3-39739C2A1C59}"/>
    <dgm:cxn modelId="{64B9B6B9-A258-4AA8-848A-7F26134D4F2A}" type="presOf" srcId="{FC612EF9-2983-4421-9FD6-3D03285217BB}" destId="{D3CE2EDC-4A40-43F9-A062-6FCB2FB9414E}" srcOrd="0" destOrd="0" presId="urn:microsoft.com/office/officeart/2005/8/layout/pictureOrgChart+Icon"/>
    <dgm:cxn modelId="{768DFEBD-7CE9-46B1-AAD0-633FA3928A22}" type="presOf" srcId="{5E1963A3-3301-404A-AF79-B47A1413F382}" destId="{BBBF614D-D445-4198-A7CF-AC8D66DDC11D}" srcOrd="1" destOrd="0" presId="urn:microsoft.com/office/officeart/2005/8/layout/pictureOrgChart+Icon"/>
    <dgm:cxn modelId="{13D5EDC0-4AF3-4640-88F9-1F8C01D9D810}" type="presOf" srcId="{FF2550D9-0F75-4DD0-A70C-E160F27F49B4}" destId="{C97C0086-9FFA-4F0D-8CEA-676CD8FEA2FF}" srcOrd="0" destOrd="0" presId="urn:microsoft.com/office/officeart/2005/8/layout/pictureOrgChart+Icon"/>
    <dgm:cxn modelId="{FC55FEE0-C656-4E35-B8E3-FE0D16AE2AE5}" type="presOf" srcId="{AE03D31C-D41B-4B16-9DB1-37AFD39F6933}" destId="{00E2FBB2-07F7-4F7A-984D-06518326B4AE}" srcOrd="0" destOrd="0" presId="urn:microsoft.com/office/officeart/2005/8/layout/pictureOrgChart+Icon"/>
    <dgm:cxn modelId="{E18E58F1-130D-4301-B3AD-EC2D9E97F90C}" type="presOf" srcId="{943E6B7B-65D8-4CC3-8B2E-2592D8C7CFBA}" destId="{37C75D99-E9DE-4F99-BC4D-8BB576DB4AC0}" srcOrd="1" destOrd="0" presId="urn:microsoft.com/office/officeart/2005/8/layout/pictureOrgChart+Icon"/>
    <dgm:cxn modelId="{4CC6547E-80D0-4EE4-B990-5DDEAF05FF50}" type="presParOf" srcId="{B0B957CD-0840-48D3-9DF7-6073161232F3}" destId="{BEDABC22-43F7-493E-A7D6-30EE9EDC9D22}" srcOrd="0" destOrd="0" presId="urn:microsoft.com/office/officeart/2005/8/layout/pictureOrgChart+Icon"/>
    <dgm:cxn modelId="{466674B6-BA26-45CB-B2B2-04176DDEDDE1}" type="presParOf" srcId="{BEDABC22-43F7-493E-A7D6-30EE9EDC9D22}" destId="{588EF601-EF57-4AE3-8AFB-CCBDAF068005}" srcOrd="0" destOrd="0" presId="urn:microsoft.com/office/officeart/2005/8/layout/pictureOrgChart+Icon"/>
    <dgm:cxn modelId="{90DAE69F-C0CA-4578-B22A-3066524115B2}" type="presParOf" srcId="{588EF601-EF57-4AE3-8AFB-CCBDAF068005}" destId="{C97C0086-9FFA-4F0D-8CEA-676CD8FEA2FF}" srcOrd="0" destOrd="0" presId="urn:microsoft.com/office/officeart/2005/8/layout/pictureOrgChart+Icon"/>
    <dgm:cxn modelId="{80C0CE20-07AB-4D2C-9C30-7CB5E3975D09}" type="presParOf" srcId="{588EF601-EF57-4AE3-8AFB-CCBDAF068005}" destId="{A4AB578D-40A9-4BE0-99DC-444AD663233D}" srcOrd="1" destOrd="0" presId="urn:microsoft.com/office/officeart/2005/8/layout/pictureOrgChart+Icon"/>
    <dgm:cxn modelId="{D920D523-3B02-4E4E-B336-1C40D5313446}" type="presParOf" srcId="{588EF601-EF57-4AE3-8AFB-CCBDAF068005}" destId="{90C063BA-76D4-446A-B120-87F8505CD6EE}" srcOrd="2" destOrd="0" presId="urn:microsoft.com/office/officeart/2005/8/layout/pictureOrgChart+Icon"/>
    <dgm:cxn modelId="{5387ECF5-0275-4BAA-8B99-B48EE7FFEF15}" type="presParOf" srcId="{BEDABC22-43F7-493E-A7D6-30EE9EDC9D22}" destId="{E385E873-5F70-4BEE-8F20-66CAEF34153D}" srcOrd="1" destOrd="0" presId="urn:microsoft.com/office/officeart/2005/8/layout/pictureOrgChart+Icon"/>
    <dgm:cxn modelId="{9B19F25F-8FD9-46F9-9158-738274ACB0CE}" type="presParOf" srcId="{E385E873-5F70-4BEE-8F20-66CAEF34153D}" destId="{0FAAA724-6544-4238-A5BB-FEB4E116698E}" srcOrd="0" destOrd="0" presId="urn:microsoft.com/office/officeart/2005/8/layout/pictureOrgChart+Icon"/>
    <dgm:cxn modelId="{2BF73350-81E5-4457-9ACF-34D7B9A630D8}" type="presParOf" srcId="{E385E873-5F70-4BEE-8F20-66CAEF34153D}" destId="{EE8EF2C5-6829-4F35-8573-1EC354370427}" srcOrd="1" destOrd="0" presId="urn:microsoft.com/office/officeart/2005/8/layout/pictureOrgChart+Icon"/>
    <dgm:cxn modelId="{D68B1A08-DCEF-4D15-8177-1510C1978766}" type="presParOf" srcId="{EE8EF2C5-6829-4F35-8573-1EC354370427}" destId="{105AE2EA-8E81-4899-A0C7-DEE73F4F5D73}" srcOrd="0" destOrd="0" presId="urn:microsoft.com/office/officeart/2005/8/layout/pictureOrgChart+Icon"/>
    <dgm:cxn modelId="{0AD09890-92F7-439A-85EF-63A4749A40B3}" type="presParOf" srcId="{105AE2EA-8E81-4899-A0C7-DEE73F4F5D73}" destId="{10BD91E0-85E5-4FAA-B2D4-A6BED8231145}" srcOrd="0" destOrd="0" presId="urn:microsoft.com/office/officeart/2005/8/layout/pictureOrgChart+Icon"/>
    <dgm:cxn modelId="{B38192ED-BAEF-47AE-AEDD-A4E7E990295F}" type="presParOf" srcId="{105AE2EA-8E81-4899-A0C7-DEE73F4F5D73}" destId="{9E52D362-F15E-4AE7-B4C8-7CA278B3CFBF}" srcOrd="1" destOrd="0" presId="urn:microsoft.com/office/officeart/2005/8/layout/pictureOrgChart+Icon"/>
    <dgm:cxn modelId="{D5DCF01F-64C6-4953-B35E-610DAFE1553F}" type="presParOf" srcId="{105AE2EA-8E81-4899-A0C7-DEE73F4F5D73}" destId="{00545D53-456F-4CD6-ACE4-AC15F6C22043}" srcOrd="2" destOrd="0" presId="urn:microsoft.com/office/officeart/2005/8/layout/pictureOrgChart+Icon"/>
    <dgm:cxn modelId="{318EC1B0-35CA-4126-AEA6-75EB3A7D49A9}" type="presParOf" srcId="{EE8EF2C5-6829-4F35-8573-1EC354370427}" destId="{165E438E-6914-4DE7-BC5E-BEA013E04EF1}" srcOrd="1" destOrd="0" presId="urn:microsoft.com/office/officeart/2005/8/layout/pictureOrgChart+Icon"/>
    <dgm:cxn modelId="{077C0B76-BA15-4A9D-8007-102C96BEB092}" type="presParOf" srcId="{EE8EF2C5-6829-4F35-8573-1EC354370427}" destId="{10FDB7E3-D29A-4EB4-B552-101D7271D57B}" srcOrd="2" destOrd="0" presId="urn:microsoft.com/office/officeart/2005/8/layout/pictureOrgChart+Icon"/>
    <dgm:cxn modelId="{80D69D72-8062-4268-BEA3-4508027A9DD8}" type="presParOf" srcId="{E385E873-5F70-4BEE-8F20-66CAEF34153D}" destId="{00E2FBB2-07F7-4F7A-984D-06518326B4AE}" srcOrd="2" destOrd="0" presId="urn:microsoft.com/office/officeart/2005/8/layout/pictureOrgChart+Icon"/>
    <dgm:cxn modelId="{90C332A4-C1E1-4590-A7B3-BA0FB4980D2D}" type="presParOf" srcId="{E385E873-5F70-4BEE-8F20-66CAEF34153D}" destId="{3B509A1F-32E8-4BA4-9085-4832798FD869}" srcOrd="3" destOrd="0" presId="urn:microsoft.com/office/officeart/2005/8/layout/pictureOrgChart+Icon"/>
    <dgm:cxn modelId="{A8C09935-C009-4E60-BDAC-A62D3F8E7D18}" type="presParOf" srcId="{3B509A1F-32E8-4BA4-9085-4832798FD869}" destId="{EF63F5A0-5E44-4E39-9079-C34EAF774D82}" srcOrd="0" destOrd="0" presId="urn:microsoft.com/office/officeart/2005/8/layout/pictureOrgChart+Icon"/>
    <dgm:cxn modelId="{CE25563C-03A1-453D-A3CB-EB42C4A30EE1}" type="presParOf" srcId="{EF63F5A0-5E44-4E39-9079-C34EAF774D82}" destId="{1FFDDFEA-9DAC-44F8-BA36-4826A03F9E6D}" srcOrd="0" destOrd="0" presId="urn:microsoft.com/office/officeart/2005/8/layout/pictureOrgChart+Icon"/>
    <dgm:cxn modelId="{D6683320-FA03-4F66-A3CE-FDBC393C9609}" type="presParOf" srcId="{EF63F5A0-5E44-4E39-9079-C34EAF774D82}" destId="{44A85E61-06F0-4F70-81B1-CEE439DCDD67}" srcOrd="1" destOrd="0" presId="urn:microsoft.com/office/officeart/2005/8/layout/pictureOrgChart+Icon"/>
    <dgm:cxn modelId="{16BED46B-0527-471D-B460-A64092C7B76C}" type="presParOf" srcId="{EF63F5A0-5E44-4E39-9079-C34EAF774D82}" destId="{C3D96B6C-FC47-4DB3-BBEC-F7C10A3F921A}" srcOrd="2" destOrd="0" presId="urn:microsoft.com/office/officeart/2005/8/layout/pictureOrgChart+Icon"/>
    <dgm:cxn modelId="{3B9F22C9-5773-4D92-99FB-382965299EBC}" type="presParOf" srcId="{3B509A1F-32E8-4BA4-9085-4832798FD869}" destId="{ACAC8D2D-48B4-4615-B8B6-41F25173AC17}" srcOrd="1" destOrd="0" presId="urn:microsoft.com/office/officeart/2005/8/layout/pictureOrgChart+Icon"/>
    <dgm:cxn modelId="{EA9437D8-3067-43E6-8B1F-0CF7B08DFA4C}" type="presParOf" srcId="{ACAC8D2D-48B4-4615-B8B6-41F25173AC17}" destId="{209AB09E-3208-4AC8-967F-7057FF1F839A}" srcOrd="0" destOrd="0" presId="urn:microsoft.com/office/officeart/2005/8/layout/pictureOrgChart+Icon"/>
    <dgm:cxn modelId="{F07F53E1-B0BE-400A-9F20-06085A79F29A}" type="presParOf" srcId="{ACAC8D2D-48B4-4615-B8B6-41F25173AC17}" destId="{A2827659-DA5C-42B5-B487-6A35A796AC74}" srcOrd="1" destOrd="0" presId="urn:microsoft.com/office/officeart/2005/8/layout/pictureOrgChart+Icon"/>
    <dgm:cxn modelId="{4DFAE960-6A9D-4134-8B37-5D737F35139E}" type="presParOf" srcId="{A2827659-DA5C-42B5-B487-6A35A796AC74}" destId="{08DB18BE-CBBB-4696-BEA0-0701B6BC2ADB}" srcOrd="0" destOrd="0" presId="urn:microsoft.com/office/officeart/2005/8/layout/pictureOrgChart+Icon"/>
    <dgm:cxn modelId="{C52C094B-5F3F-4434-8FA6-F4D7F3DE3ACD}" type="presParOf" srcId="{08DB18BE-CBBB-4696-BEA0-0701B6BC2ADB}" destId="{79C8688D-8822-4505-AFDF-0FE5A2B87F8B}" srcOrd="0" destOrd="0" presId="urn:microsoft.com/office/officeart/2005/8/layout/pictureOrgChart+Icon"/>
    <dgm:cxn modelId="{9DCD5843-013D-4EFB-AE29-42B83E9F29BB}" type="presParOf" srcId="{08DB18BE-CBBB-4696-BEA0-0701B6BC2ADB}" destId="{D780C074-CABD-4F34-AD96-4C50515F1148}" srcOrd="1" destOrd="0" presId="urn:microsoft.com/office/officeart/2005/8/layout/pictureOrgChart+Icon"/>
    <dgm:cxn modelId="{1F7A73C0-3BFD-40A6-9905-171DC53DFD18}" type="presParOf" srcId="{08DB18BE-CBBB-4696-BEA0-0701B6BC2ADB}" destId="{37C75D99-E9DE-4F99-BC4D-8BB576DB4AC0}" srcOrd="2" destOrd="0" presId="urn:microsoft.com/office/officeart/2005/8/layout/pictureOrgChart+Icon"/>
    <dgm:cxn modelId="{55B19665-710B-4427-8646-E5C44E1C5EA4}" type="presParOf" srcId="{A2827659-DA5C-42B5-B487-6A35A796AC74}" destId="{84DE1CA1-ED88-42F9-BE13-F31471A43AEB}" srcOrd="1" destOrd="0" presId="urn:microsoft.com/office/officeart/2005/8/layout/pictureOrgChart+Icon"/>
    <dgm:cxn modelId="{A4F8979E-5AE7-43A5-948F-FCDDE4EC3C1C}" type="presParOf" srcId="{A2827659-DA5C-42B5-B487-6A35A796AC74}" destId="{AD86AE4D-BC53-43A8-86D3-0CA5F750CF11}" srcOrd="2" destOrd="0" presId="urn:microsoft.com/office/officeart/2005/8/layout/pictureOrgChart+Icon"/>
    <dgm:cxn modelId="{F8B1EBAE-97FC-4BD9-B653-9ABB5E7EF9B2}" type="presParOf" srcId="{ACAC8D2D-48B4-4615-B8B6-41F25173AC17}" destId="{D3CE2EDC-4A40-43F9-A062-6FCB2FB9414E}" srcOrd="2" destOrd="0" presId="urn:microsoft.com/office/officeart/2005/8/layout/pictureOrgChart+Icon"/>
    <dgm:cxn modelId="{C4679040-7535-4A4A-A0ED-1787087A9AE5}" type="presParOf" srcId="{ACAC8D2D-48B4-4615-B8B6-41F25173AC17}" destId="{B6487962-F234-4384-B4E4-1E87F4AA98F6}" srcOrd="3" destOrd="0" presId="urn:microsoft.com/office/officeart/2005/8/layout/pictureOrgChart+Icon"/>
    <dgm:cxn modelId="{2552AB46-99F6-438C-9AEA-005FB961A579}" type="presParOf" srcId="{B6487962-F234-4384-B4E4-1E87F4AA98F6}" destId="{DDA46BC8-368A-433E-93B1-DBEDA7BD84D9}" srcOrd="0" destOrd="0" presId="urn:microsoft.com/office/officeart/2005/8/layout/pictureOrgChart+Icon"/>
    <dgm:cxn modelId="{CBC48487-66C4-4AE5-A03B-10B82D12BCD8}" type="presParOf" srcId="{DDA46BC8-368A-433E-93B1-DBEDA7BD84D9}" destId="{FE3A0BAC-17FC-409D-B833-1F4F345E9131}" srcOrd="0" destOrd="0" presId="urn:microsoft.com/office/officeart/2005/8/layout/pictureOrgChart+Icon"/>
    <dgm:cxn modelId="{3E62F710-FDDA-403A-83A2-A99AD37FEFFE}" type="presParOf" srcId="{DDA46BC8-368A-433E-93B1-DBEDA7BD84D9}" destId="{02E6938F-97B3-4E9B-85EE-1E1F0F922295}" srcOrd="1" destOrd="0" presId="urn:microsoft.com/office/officeart/2005/8/layout/pictureOrgChart+Icon"/>
    <dgm:cxn modelId="{1764E04F-D21F-4DCE-B97F-D45A97AE690F}" type="presParOf" srcId="{DDA46BC8-368A-433E-93B1-DBEDA7BD84D9}" destId="{BBBF614D-D445-4198-A7CF-AC8D66DDC11D}" srcOrd="2" destOrd="0" presId="urn:microsoft.com/office/officeart/2005/8/layout/pictureOrgChart+Icon"/>
    <dgm:cxn modelId="{1BF36295-8BF4-4883-A8B3-0498E5F31964}" type="presParOf" srcId="{B6487962-F234-4384-B4E4-1E87F4AA98F6}" destId="{DCB89DE7-B9CA-46A8-9CA9-C8B812126763}" srcOrd="1" destOrd="0" presId="urn:microsoft.com/office/officeart/2005/8/layout/pictureOrgChart+Icon"/>
    <dgm:cxn modelId="{677D46AF-598A-4260-A171-685E8F215321}" type="presParOf" srcId="{B6487962-F234-4384-B4E4-1E87F4AA98F6}" destId="{105ADB46-0B4F-4A39-B878-4AB3943D45FF}" srcOrd="2" destOrd="0" presId="urn:microsoft.com/office/officeart/2005/8/layout/pictureOrgChart+Icon"/>
    <dgm:cxn modelId="{DAD7C6ED-5FB5-4B31-AA16-D22A74F6569D}" type="presParOf" srcId="{3B509A1F-32E8-4BA4-9085-4832798FD869}" destId="{51447358-134D-4000-B0F0-5A9CBD880BFE}" srcOrd="2" destOrd="0" presId="urn:microsoft.com/office/officeart/2005/8/layout/pictureOrgChart+Icon"/>
    <dgm:cxn modelId="{B6A2E056-4B11-4861-8F1F-6EB63E2B2931}" type="presParOf" srcId="{BEDABC22-43F7-493E-A7D6-30EE9EDC9D22}" destId="{A8FE0C1D-85C1-4830-ACD2-CFBA42F0BE7C}" srcOrd="2" destOrd="0" presId="urn:microsoft.com/office/officeart/2005/8/layout/pictureOrgChar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B4E6E0-A091-4C3F-818B-0AD971A1C425}" type="doc">
      <dgm:prSet loTypeId="urn:microsoft.com/office/officeart/2005/8/layout/hierarchy2" loCatId="hierarchy" qsTypeId="urn:microsoft.com/office/officeart/2005/8/quickstyle/simple1" qsCatId="simple" csTypeId="urn:microsoft.com/office/officeart/2005/8/colors/accent3_3" csCatId="accent3" phldr="1"/>
      <dgm:spPr/>
      <dgm:t>
        <a:bodyPr/>
        <a:lstStyle/>
        <a:p>
          <a:endParaRPr lang="en-US"/>
        </a:p>
      </dgm:t>
    </dgm:pt>
    <dgm:pt modelId="{34AC7586-5877-4769-85F6-EBC0FC04F92F}">
      <dgm:prSet phldrT="[Text]" custT="1"/>
      <dgm:spPr/>
      <dgm:t>
        <a:bodyPr/>
        <a:lstStyle/>
        <a:p>
          <a:r>
            <a:rPr lang="en-US" sz="2000"/>
            <a:t>Major Group 1: Managers </a:t>
          </a:r>
        </a:p>
      </dgm:t>
    </dgm:pt>
    <dgm:pt modelId="{36C8C818-396A-42A4-ACEA-41AD5EA732E4}" type="parTrans" cxnId="{DBF60DC2-FA4C-402E-B85C-45707375C632}">
      <dgm:prSet/>
      <dgm:spPr/>
      <dgm:t>
        <a:bodyPr/>
        <a:lstStyle/>
        <a:p>
          <a:endParaRPr lang="en-US" sz="2000"/>
        </a:p>
      </dgm:t>
    </dgm:pt>
    <dgm:pt modelId="{B1686A57-7C38-480A-95A3-51ACD63749FD}" type="sibTrans" cxnId="{DBF60DC2-FA4C-402E-B85C-45707375C632}">
      <dgm:prSet/>
      <dgm:spPr/>
      <dgm:t>
        <a:bodyPr/>
        <a:lstStyle/>
        <a:p>
          <a:endParaRPr lang="en-US" sz="2000"/>
        </a:p>
      </dgm:t>
    </dgm:pt>
    <dgm:pt modelId="{30F77575-AD68-4DC9-B68C-9FEE55D1AB99}">
      <dgm:prSet phldrT="[Text]" custT="1"/>
      <dgm:spPr/>
      <dgm:t>
        <a:bodyPr/>
        <a:lstStyle/>
        <a:p>
          <a:r>
            <a:rPr lang="en-US" sz="2000" dirty="0"/>
            <a:t>11: Chief executives, senior officials and legislators</a:t>
          </a:r>
        </a:p>
      </dgm:t>
    </dgm:pt>
    <dgm:pt modelId="{C23C0212-B4F1-4CC2-BF3E-EFD7E19535FD}" type="parTrans" cxnId="{929AD71B-CEDD-43C2-92E1-7888DA381301}">
      <dgm:prSet custT="1"/>
      <dgm:spPr/>
      <dgm:t>
        <a:bodyPr/>
        <a:lstStyle/>
        <a:p>
          <a:endParaRPr lang="en-US" sz="2000"/>
        </a:p>
      </dgm:t>
    </dgm:pt>
    <dgm:pt modelId="{8A3067E8-CFCE-4548-894E-F87E0A7483F8}" type="sibTrans" cxnId="{929AD71B-CEDD-43C2-92E1-7888DA381301}">
      <dgm:prSet/>
      <dgm:spPr/>
      <dgm:t>
        <a:bodyPr/>
        <a:lstStyle/>
        <a:p>
          <a:endParaRPr lang="en-US" sz="2000"/>
        </a:p>
      </dgm:t>
    </dgm:pt>
    <dgm:pt modelId="{E122D059-47DA-42A8-9975-7D840797E489}">
      <dgm:prSet phldrT="[Text]" custT="1"/>
      <dgm:spPr/>
      <dgm:t>
        <a:bodyPr/>
        <a:lstStyle/>
        <a:p>
          <a:r>
            <a:rPr lang="en-US" sz="2000"/>
            <a:t>111: Chief executives and Senior officials </a:t>
          </a:r>
        </a:p>
      </dgm:t>
    </dgm:pt>
    <dgm:pt modelId="{90CA74D6-9784-488B-8C97-A8995B7B34C8}" type="parTrans" cxnId="{0DF6FBFD-F89E-4E25-84C0-E29E5B7CAF39}">
      <dgm:prSet custT="1"/>
      <dgm:spPr/>
      <dgm:t>
        <a:bodyPr/>
        <a:lstStyle/>
        <a:p>
          <a:endParaRPr lang="en-US" sz="2000"/>
        </a:p>
      </dgm:t>
    </dgm:pt>
    <dgm:pt modelId="{7EED6F4C-710D-4E20-B8D4-9B08784875B2}" type="sibTrans" cxnId="{0DF6FBFD-F89E-4E25-84C0-E29E5B7CAF39}">
      <dgm:prSet/>
      <dgm:spPr/>
      <dgm:t>
        <a:bodyPr/>
        <a:lstStyle/>
        <a:p>
          <a:endParaRPr lang="en-US" sz="2000"/>
        </a:p>
      </dgm:t>
    </dgm:pt>
    <dgm:pt modelId="{E1A6F689-0184-4D10-BC71-4504C3AD2330}">
      <dgm:prSet custT="1"/>
      <dgm:spPr/>
      <dgm:t>
        <a:bodyPr/>
        <a:lstStyle/>
        <a:p>
          <a:r>
            <a:rPr lang="en-US" sz="2000" dirty="0"/>
            <a:t>1111: Legislators </a:t>
          </a:r>
        </a:p>
        <a:p>
          <a:r>
            <a:rPr lang="en-US" sz="2000" dirty="0"/>
            <a:t>e.g. City </a:t>
          </a:r>
          <a:r>
            <a:rPr lang="en-US" sz="2000" dirty="0" err="1"/>
            <a:t>councillor</a:t>
          </a:r>
          <a:r>
            <a:rPr lang="en-US" sz="2000" dirty="0"/>
            <a:t>, government minister, mayor </a:t>
          </a:r>
        </a:p>
      </dgm:t>
    </dgm:pt>
    <dgm:pt modelId="{11B32EBF-9229-4BF5-9DA4-D33FF0172F07}" type="parTrans" cxnId="{EABADA6A-47DE-4A42-981C-D613645E59E6}">
      <dgm:prSet custT="1"/>
      <dgm:spPr/>
      <dgm:t>
        <a:bodyPr/>
        <a:lstStyle/>
        <a:p>
          <a:endParaRPr lang="en-US" sz="2000"/>
        </a:p>
      </dgm:t>
    </dgm:pt>
    <dgm:pt modelId="{16D067B4-1A2F-4C12-B8E5-84560F774A00}" type="sibTrans" cxnId="{EABADA6A-47DE-4A42-981C-D613645E59E6}">
      <dgm:prSet/>
      <dgm:spPr/>
      <dgm:t>
        <a:bodyPr/>
        <a:lstStyle/>
        <a:p>
          <a:endParaRPr lang="en-US" sz="2000"/>
        </a:p>
      </dgm:t>
    </dgm:pt>
    <dgm:pt modelId="{619A139D-19A3-458C-A6BD-34F5CAED8E28}">
      <dgm:prSet custT="1"/>
      <dgm:spPr/>
      <dgm:t>
        <a:bodyPr/>
        <a:lstStyle/>
        <a:p>
          <a:r>
            <a:rPr lang="en-US" sz="2000" dirty="0"/>
            <a:t>1112: Senior government officials </a:t>
          </a:r>
        </a:p>
        <a:p>
          <a:r>
            <a:rPr lang="en-US" sz="2000" dirty="0"/>
            <a:t>e.g. Ambassadors, police chief constable, secretary-general </a:t>
          </a:r>
        </a:p>
      </dgm:t>
    </dgm:pt>
    <dgm:pt modelId="{0F0690FB-9C2F-4CDD-8DC4-C352EF81A3A5}" type="parTrans" cxnId="{E757D1D6-8EE9-4E33-ADBB-C960658B5769}">
      <dgm:prSet custT="1"/>
      <dgm:spPr/>
      <dgm:t>
        <a:bodyPr/>
        <a:lstStyle/>
        <a:p>
          <a:endParaRPr lang="en-US" sz="2000"/>
        </a:p>
      </dgm:t>
    </dgm:pt>
    <dgm:pt modelId="{1C0B25C7-2973-429A-B906-7D2E708F8483}" type="sibTrans" cxnId="{E757D1D6-8EE9-4E33-ADBB-C960658B5769}">
      <dgm:prSet/>
      <dgm:spPr/>
      <dgm:t>
        <a:bodyPr/>
        <a:lstStyle/>
        <a:p>
          <a:endParaRPr lang="en-US" sz="2000"/>
        </a:p>
      </dgm:t>
    </dgm:pt>
    <dgm:pt modelId="{8C88E127-671E-40AB-B22E-4AFDB8E06B54}">
      <dgm:prSet custT="1"/>
      <dgm:spPr/>
      <dgm:t>
        <a:bodyPr/>
        <a:lstStyle/>
        <a:p>
          <a:r>
            <a:rPr lang="en-US" sz="2000" dirty="0"/>
            <a:t>1113: Traditional chiefs and heads of village </a:t>
          </a:r>
        </a:p>
        <a:p>
          <a:r>
            <a:rPr lang="en-US" sz="2000" dirty="0"/>
            <a:t>e.g. Village chief, village head</a:t>
          </a:r>
        </a:p>
      </dgm:t>
    </dgm:pt>
    <dgm:pt modelId="{890EB263-E3D5-4158-9D10-3250CE774B9B}" type="parTrans" cxnId="{D8EBADA8-2E4D-4ABB-AA68-679A429BCA85}">
      <dgm:prSet custT="1"/>
      <dgm:spPr/>
      <dgm:t>
        <a:bodyPr/>
        <a:lstStyle/>
        <a:p>
          <a:endParaRPr lang="en-US" sz="2000"/>
        </a:p>
      </dgm:t>
    </dgm:pt>
    <dgm:pt modelId="{F1AE91AD-D682-499C-BA39-FA6BFA8633D0}" type="sibTrans" cxnId="{D8EBADA8-2E4D-4ABB-AA68-679A429BCA85}">
      <dgm:prSet/>
      <dgm:spPr/>
      <dgm:t>
        <a:bodyPr/>
        <a:lstStyle/>
        <a:p>
          <a:endParaRPr lang="en-US" sz="2000"/>
        </a:p>
      </dgm:t>
    </dgm:pt>
    <dgm:pt modelId="{6BE80D34-8FE7-4794-B821-FE8A9CFBC5CA}" type="pres">
      <dgm:prSet presAssocID="{D3B4E6E0-A091-4C3F-818B-0AD971A1C425}" presName="diagram" presStyleCnt="0">
        <dgm:presLayoutVars>
          <dgm:chPref val="1"/>
          <dgm:dir/>
          <dgm:animOne val="branch"/>
          <dgm:animLvl val="lvl"/>
          <dgm:resizeHandles val="exact"/>
        </dgm:presLayoutVars>
      </dgm:prSet>
      <dgm:spPr/>
    </dgm:pt>
    <dgm:pt modelId="{AD22E68A-B37E-4BC9-B47E-AE36BAC70623}" type="pres">
      <dgm:prSet presAssocID="{34AC7586-5877-4769-85F6-EBC0FC04F92F}" presName="root1" presStyleCnt="0"/>
      <dgm:spPr/>
    </dgm:pt>
    <dgm:pt modelId="{EBF24ED8-3155-4797-B444-E78B50E197A0}" type="pres">
      <dgm:prSet presAssocID="{34AC7586-5877-4769-85F6-EBC0FC04F92F}" presName="LevelOneTextNode" presStyleLbl="node0" presStyleIdx="0" presStyleCnt="1">
        <dgm:presLayoutVars>
          <dgm:chPref val="3"/>
        </dgm:presLayoutVars>
      </dgm:prSet>
      <dgm:spPr/>
    </dgm:pt>
    <dgm:pt modelId="{00CD551E-D7FD-4E69-A697-227163BF4928}" type="pres">
      <dgm:prSet presAssocID="{34AC7586-5877-4769-85F6-EBC0FC04F92F}" presName="level2hierChild" presStyleCnt="0"/>
      <dgm:spPr/>
    </dgm:pt>
    <dgm:pt modelId="{0CD94D86-BF25-4200-BE77-2C2978351DB1}" type="pres">
      <dgm:prSet presAssocID="{C23C0212-B4F1-4CC2-BF3E-EFD7E19535FD}" presName="conn2-1" presStyleLbl="parChTrans1D2" presStyleIdx="0" presStyleCnt="1"/>
      <dgm:spPr/>
    </dgm:pt>
    <dgm:pt modelId="{49495900-0CB7-4438-8A6D-C84213CE2F02}" type="pres">
      <dgm:prSet presAssocID="{C23C0212-B4F1-4CC2-BF3E-EFD7E19535FD}" presName="connTx" presStyleLbl="parChTrans1D2" presStyleIdx="0" presStyleCnt="1"/>
      <dgm:spPr/>
    </dgm:pt>
    <dgm:pt modelId="{8B7A5F09-FE84-47DC-B760-36B5D67FD3FB}" type="pres">
      <dgm:prSet presAssocID="{30F77575-AD68-4DC9-B68C-9FEE55D1AB99}" presName="root2" presStyleCnt="0"/>
      <dgm:spPr/>
    </dgm:pt>
    <dgm:pt modelId="{0B610691-6EA9-4682-BA47-17BBD24D0EEC}" type="pres">
      <dgm:prSet presAssocID="{30F77575-AD68-4DC9-B68C-9FEE55D1AB99}" presName="LevelTwoTextNode" presStyleLbl="node2" presStyleIdx="0" presStyleCnt="1" custScaleX="138662">
        <dgm:presLayoutVars>
          <dgm:chPref val="3"/>
        </dgm:presLayoutVars>
      </dgm:prSet>
      <dgm:spPr/>
    </dgm:pt>
    <dgm:pt modelId="{458C09A3-C879-48BB-9EB6-F1F7D4F4C307}" type="pres">
      <dgm:prSet presAssocID="{30F77575-AD68-4DC9-B68C-9FEE55D1AB99}" presName="level3hierChild" presStyleCnt="0"/>
      <dgm:spPr/>
    </dgm:pt>
    <dgm:pt modelId="{E2386B10-615A-44D0-A308-B49DB824B411}" type="pres">
      <dgm:prSet presAssocID="{90CA74D6-9784-488B-8C97-A8995B7B34C8}" presName="conn2-1" presStyleLbl="parChTrans1D3" presStyleIdx="0" presStyleCnt="1"/>
      <dgm:spPr/>
    </dgm:pt>
    <dgm:pt modelId="{FA448B85-4AE4-4D8F-B733-E45BE0A27EDC}" type="pres">
      <dgm:prSet presAssocID="{90CA74D6-9784-488B-8C97-A8995B7B34C8}" presName="connTx" presStyleLbl="parChTrans1D3" presStyleIdx="0" presStyleCnt="1"/>
      <dgm:spPr/>
    </dgm:pt>
    <dgm:pt modelId="{267533CA-0F8D-4562-B46A-4EC52FF8715B}" type="pres">
      <dgm:prSet presAssocID="{E122D059-47DA-42A8-9975-7D840797E489}" presName="root2" presStyleCnt="0"/>
      <dgm:spPr/>
    </dgm:pt>
    <dgm:pt modelId="{1CDBBB8D-4984-4AC5-AC91-83FBDF08DDA6}" type="pres">
      <dgm:prSet presAssocID="{E122D059-47DA-42A8-9975-7D840797E489}" presName="LevelTwoTextNode" presStyleLbl="node3" presStyleIdx="0" presStyleCnt="1">
        <dgm:presLayoutVars>
          <dgm:chPref val="3"/>
        </dgm:presLayoutVars>
      </dgm:prSet>
      <dgm:spPr/>
    </dgm:pt>
    <dgm:pt modelId="{4238300A-172D-400C-A9AB-88D10688FB3B}" type="pres">
      <dgm:prSet presAssocID="{E122D059-47DA-42A8-9975-7D840797E489}" presName="level3hierChild" presStyleCnt="0"/>
      <dgm:spPr/>
    </dgm:pt>
    <dgm:pt modelId="{C906E11B-AD03-49C3-ACFB-D7724D87BCB4}" type="pres">
      <dgm:prSet presAssocID="{11B32EBF-9229-4BF5-9DA4-D33FF0172F07}" presName="conn2-1" presStyleLbl="parChTrans1D4" presStyleIdx="0" presStyleCnt="3"/>
      <dgm:spPr/>
    </dgm:pt>
    <dgm:pt modelId="{181A39FE-D8CC-44BE-BC23-6841B6A17F85}" type="pres">
      <dgm:prSet presAssocID="{11B32EBF-9229-4BF5-9DA4-D33FF0172F07}" presName="connTx" presStyleLbl="parChTrans1D4" presStyleIdx="0" presStyleCnt="3"/>
      <dgm:spPr/>
    </dgm:pt>
    <dgm:pt modelId="{8FC3A1F9-D0F7-422F-A1AA-B5B6262DAC75}" type="pres">
      <dgm:prSet presAssocID="{E1A6F689-0184-4D10-BC71-4504C3AD2330}" presName="root2" presStyleCnt="0"/>
      <dgm:spPr/>
    </dgm:pt>
    <dgm:pt modelId="{B379ED3A-F87D-4EA5-B763-E6B18CCA8F35}" type="pres">
      <dgm:prSet presAssocID="{E1A6F689-0184-4D10-BC71-4504C3AD2330}" presName="LevelTwoTextNode" presStyleLbl="node4" presStyleIdx="0" presStyleCnt="3" custScaleX="139967" custScaleY="156191">
        <dgm:presLayoutVars>
          <dgm:chPref val="3"/>
        </dgm:presLayoutVars>
      </dgm:prSet>
      <dgm:spPr/>
    </dgm:pt>
    <dgm:pt modelId="{ED88F2F3-B441-4B15-A2C6-8BE8AB6975DF}" type="pres">
      <dgm:prSet presAssocID="{E1A6F689-0184-4D10-BC71-4504C3AD2330}" presName="level3hierChild" presStyleCnt="0"/>
      <dgm:spPr/>
    </dgm:pt>
    <dgm:pt modelId="{1E242F3F-7907-46C1-9B5A-24C2687E3506}" type="pres">
      <dgm:prSet presAssocID="{0F0690FB-9C2F-4CDD-8DC4-C352EF81A3A5}" presName="conn2-1" presStyleLbl="parChTrans1D4" presStyleIdx="1" presStyleCnt="3"/>
      <dgm:spPr/>
    </dgm:pt>
    <dgm:pt modelId="{4C3964C5-9610-4945-BBB1-83438479474F}" type="pres">
      <dgm:prSet presAssocID="{0F0690FB-9C2F-4CDD-8DC4-C352EF81A3A5}" presName="connTx" presStyleLbl="parChTrans1D4" presStyleIdx="1" presStyleCnt="3"/>
      <dgm:spPr/>
    </dgm:pt>
    <dgm:pt modelId="{EC3C266D-0766-4116-8F79-3D9492DE163C}" type="pres">
      <dgm:prSet presAssocID="{619A139D-19A3-458C-A6BD-34F5CAED8E28}" presName="root2" presStyleCnt="0"/>
      <dgm:spPr/>
    </dgm:pt>
    <dgm:pt modelId="{7F8769BC-202C-49DB-ABD9-A44A0275EA37}" type="pres">
      <dgm:prSet presAssocID="{619A139D-19A3-458C-A6BD-34F5CAED8E28}" presName="LevelTwoTextNode" presStyleLbl="node4" presStyleIdx="1" presStyleCnt="3" custScaleX="139967" custScaleY="186397">
        <dgm:presLayoutVars>
          <dgm:chPref val="3"/>
        </dgm:presLayoutVars>
      </dgm:prSet>
      <dgm:spPr/>
    </dgm:pt>
    <dgm:pt modelId="{C39DED23-EB8C-410F-B92D-F46E5A001E12}" type="pres">
      <dgm:prSet presAssocID="{619A139D-19A3-458C-A6BD-34F5CAED8E28}" presName="level3hierChild" presStyleCnt="0"/>
      <dgm:spPr/>
    </dgm:pt>
    <dgm:pt modelId="{7D5F21B6-96F5-4CBA-8E49-A016F1949EAD}" type="pres">
      <dgm:prSet presAssocID="{890EB263-E3D5-4158-9D10-3250CE774B9B}" presName="conn2-1" presStyleLbl="parChTrans1D4" presStyleIdx="2" presStyleCnt="3"/>
      <dgm:spPr/>
    </dgm:pt>
    <dgm:pt modelId="{9413BFD7-4CF6-47DB-9003-76C5401CD031}" type="pres">
      <dgm:prSet presAssocID="{890EB263-E3D5-4158-9D10-3250CE774B9B}" presName="connTx" presStyleLbl="parChTrans1D4" presStyleIdx="2" presStyleCnt="3"/>
      <dgm:spPr/>
    </dgm:pt>
    <dgm:pt modelId="{AF0B81A8-3D4D-47E2-86F8-5E627EFEF5FE}" type="pres">
      <dgm:prSet presAssocID="{8C88E127-671E-40AB-B22E-4AFDB8E06B54}" presName="root2" presStyleCnt="0"/>
      <dgm:spPr/>
    </dgm:pt>
    <dgm:pt modelId="{54BA5374-FEC5-4D39-926A-9420CBE2ED92}" type="pres">
      <dgm:prSet presAssocID="{8C88E127-671E-40AB-B22E-4AFDB8E06B54}" presName="LevelTwoTextNode" presStyleLbl="node4" presStyleIdx="2" presStyleCnt="3" custScaleX="139967" custScaleY="174144">
        <dgm:presLayoutVars>
          <dgm:chPref val="3"/>
        </dgm:presLayoutVars>
      </dgm:prSet>
      <dgm:spPr/>
    </dgm:pt>
    <dgm:pt modelId="{8BB1F60F-C1B4-4471-A549-0BEB9853CA23}" type="pres">
      <dgm:prSet presAssocID="{8C88E127-671E-40AB-B22E-4AFDB8E06B54}" presName="level3hierChild" presStyleCnt="0"/>
      <dgm:spPr/>
    </dgm:pt>
  </dgm:ptLst>
  <dgm:cxnLst>
    <dgm:cxn modelId="{DAB23504-438C-420D-B10F-72CCF4C53D2F}" type="presOf" srcId="{11B32EBF-9229-4BF5-9DA4-D33FF0172F07}" destId="{181A39FE-D8CC-44BE-BC23-6841B6A17F85}" srcOrd="1" destOrd="0" presId="urn:microsoft.com/office/officeart/2005/8/layout/hierarchy2"/>
    <dgm:cxn modelId="{5309840F-01A4-4A43-83EC-9C304B679325}" type="presOf" srcId="{11B32EBF-9229-4BF5-9DA4-D33FF0172F07}" destId="{C906E11B-AD03-49C3-ACFB-D7724D87BCB4}" srcOrd="0" destOrd="0" presId="urn:microsoft.com/office/officeart/2005/8/layout/hierarchy2"/>
    <dgm:cxn modelId="{568B3515-AB00-44E3-9FF7-8E45444617C1}" type="presOf" srcId="{890EB263-E3D5-4158-9D10-3250CE774B9B}" destId="{9413BFD7-4CF6-47DB-9003-76C5401CD031}" srcOrd="1" destOrd="0" presId="urn:microsoft.com/office/officeart/2005/8/layout/hierarchy2"/>
    <dgm:cxn modelId="{929AD71B-CEDD-43C2-92E1-7888DA381301}" srcId="{34AC7586-5877-4769-85F6-EBC0FC04F92F}" destId="{30F77575-AD68-4DC9-B68C-9FEE55D1AB99}" srcOrd="0" destOrd="0" parTransId="{C23C0212-B4F1-4CC2-BF3E-EFD7E19535FD}" sibTransId="{8A3067E8-CFCE-4548-894E-F87E0A7483F8}"/>
    <dgm:cxn modelId="{C3C11461-0BBA-464E-81AC-27F1AADAECB4}" type="presOf" srcId="{90CA74D6-9784-488B-8C97-A8995B7B34C8}" destId="{E2386B10-615A-44D0-A308-B49DB824B411}" srcOrd="0" destOrd="0" presId="urn:microsoft.com/office/officeart/2005/8/layout/hierarchy2"/>
    <dgm:cxn modelId="{92A02641-4BD1-4714-BC64-7FB3D77046E2}" type="presOf" srcId="{0F0690FB-9C2F-4CDD-8DC4-C352EF81A3A5}" destId="{1E242F3F-7907-46C1-9B5A-24C2687E3506}" srcOrd="0" destOrd="0" presId="urn:microsoft.com/office/officeart/2005/8/layout/hierarchy2"/>
    <dgm:cxn modelId="{3CC39E43-6E93-4F37-AEE0-D9D48BB471FC}" type="presOf" srcId="{890EB263-E3D5-4158-9D10-3250CE774B9B}" destId="{7D5F21B6-96F5-4CBA-8E49-A016F1949EAD}" srcOrd="0" destOrd="0" presId="urn:microsoft.com/office/officeart/2005/8/layout/hierarchy2"/>
    <dgm:cxn modelId="{EABADA6A-47DE-4A42-981C-D613645E59E6}" srcId="{E122D059-47DA-42A8-9975-7D840797E489}" destId="{E1A6F689-0184-4D10-BC71-4504C3AD2330}" srcOrd="0" destOrd="0" parTransId="{11B32EBF-9229-4BF5-9DA4-D33FF0172F07}" sibTransId="{16D067B4-1A2F-4C12-B8E5-84560F774A00}"/>
    <dgm:cxn modelId="{D03BC66E-87BC-4EE0-8BEE-AF73C1CFE167}" type="presOf" srcId="{30F77575-AD68-4DC9-B68C-9FEE55D1AB99}" destId="{0B610691-6EA9-4682-BA47-17BBD24D0EEC}" srcOrd="0" destOrd="0" presId="urn:microsoft.com/office/officeart/2005/8/layout/hierarchy2"/>
    <dgm:cxn modelId="{BDDF1050-5CDD-4FDA-8160-D89EFEE60002}" type="presOf" srcId="{8C88E127-671E-40AB-B22E-4AFDB8E06B54}" destId="{54BA5374-FEC5-4D39-926A-9420CBE2ED92}" srcOrd="0" destOrd="0" presId="urn:microsoft.com/office/officeart/2005/8/layout/hierarchy2"/>
    <dgm:cxn modelId="{CF0F7B54-0CEB-48D5-AF4E-FBBC9ABA560C}" type="presOf" srcId="{34AC7586-5877-4769-85F6-EBC0FC04F92F}" destId="{EBF24ED8-3155-4797-B444-E78B50E197A0}" srcOrd="0" destOrd="0" presId="urn:microsoft.com/office/officeart/2005/8/layout/hierarchy2"/>
    <dgm:cxn modelId="{51037977-A2B0-42BE-93CB-8FD3E0CD0C49}" type="presOf" srcId="{E1A6F689-0184-4D10-BC71-4504C3AD2330}" destId="{B379ED3A-F87D-4EA5-B763-E6B18CCA8F35}" srcOrd="0" destOrd="0" presId="urn:microsoft.com/office/officeart/2005/8/layout/hierarchy2"/>
    <dgm:cxn modelId="{E849D558-48E7-407D-8D07-AD1613180BDA}" type="presOf" srcId="{C23C0212-B4F1-4CC2-BF3E-EFD7E19535FD}" destId="{0CD94D86-BF25-4200-BE77-2C2978351DB1}" srcOrd="0" destOrd="0" presId="urn:microsoft.com/office/officeart/2005/8/layout/hierarchy2"/>
    <dgm:cxn modelId="{5B8F1EA3-0AB5-4156-9E31-67EA0CC89E20}" type="presOf" srcId="{C23C0212-B4F1-4CC2-BF3E-EFD7E19535FD}" destId="{49495900-0CB7-4438-8A6D-C84213CE2F02}" srcOrd="1" destOrd="0" presId="urn:microsoft.com/office/officeart/2005/8/layout/hierarchy2"/>
    <dgm:cxn modelId="{D8EBADA8-2E4D-4ABB-AA68-679A429BCA85}" srcId="{E122D059-47DA-42A8-9975-7D840797E489}" destId="{8C88E127-671E-40AB-B22E-4AFDB8E06B54}" srcOrd="2" destOrd="0" parTransId="{890EB263-E3D5-4158-9D10-3250CE774B9B}" sibTransId="{F1AE91AD-D682-499C-BA39-FA6BFA8633D0}"/>
    <dgm:cxn modelId="{DBF60DC2-FA4C-402E-B85C-45707375C632}" srcId="{D3B4E6E0-A091-4C3F-818B-0AD971A1C425}" destId="{34AC7586-5877-4769-85F6-EBC0FC04F92F}" srcOrd="0" destOrd="0" parTransId="{36C8C818-396A-42A4-ACEA-41AD5EA732E4}" sibTransId="{B1686A57-7C38-480A-95A3-51ACD63749FD}"/>
    <dgm:cxn modelId="{754FB2C5-3746-42B1-AE6A-81E997CA618A}" type="presOf" srcId="{E122D059-47DA-42A8-9975-7D840797E489}" destId="{1CDBBB8D-4984-4AC5-AC91-83FBDF08DDA6}" srcOrd="0" destOrd="0" presId="urn:microsoft.com/office/officeart/2005/8/layout/hierarchy2"/>
    <dgm:cxn modelId="{D99C2FD2-BBE0-469C-AA30-22E49DAD31F6}" type="presOf" srcId="{D3B4E6E0-A091-4C3F-818B-0AD971A1C425}" destId="{6BE80D34-8FE7-4794-B821-FE8A9CFBC5CA}" srcOrd="0" destOrd="0" presId="urn:microsoft.com/office/officeart/2005/8/layout/hierarchy2"/>
    <dgm:cxn modelId="{E757D1D6-8EE9-4E33-ADBB-C960658B5769}" srcId="{E122D059-47DA-42A8-9975-7D840797E489}" destId="{619A139D-19A3-458C-A6BD-34F5CAED8E28}" srcOrd="1" destOrd="0" parTransId="{0F0690FB-9C2F-4CDD-8DC4-C352EF81A3A5}" sibTransId="{1C0B25C7-2973-429A-B906-7D2E708F8483}"/>
    <dgm:cxn modelId="{A387D8D8-FBED-4881-AFEB-DFB939369985}" type="presOf" srcId="{619A139D-19A3-458C-A6BD-34F5CAED8E28}" destId="{7F8769BC-202C-49DB-ABD9-A44A0275EA37}" srcOrd="0" destOrd="0" presId="urn:microsoft.com/office/officeart/2005/8/layout/hierarchy2"/>
    <dgm:cxn modelId="{4B1130DE-C872-4AC3-81CF-3A8CA3D7B174}" type="presOf" srcId="{90CA74D6-9784-488B-8C97-A8995B7B34C8}" destId="{FA448B85-4AE4-4D8F-B733-E45BE0A27EDC}" srcOrd="1" destOrd="0" presId="urn:microsoft.com/office/officeart/2005/8/layout/hierarchy2"/>
    <dgm:cxn modelId="{121772F1-DABB-45A7-A044-7705A640226F}" type="presOf" srcId="{0F0690FB-9C2F-4CDD-8DC4-C352EF81A3A5}" destId="{4C3964C5-9610-4945-BBB1-83438479474F}" srcOrd="1" destOrd="0" presId="urn:microsoft.com/office/officeart/2005/8/layout/hierarchy2"/>
    <dgm:cxn modelId="{0DF6FBFD-F89E-4E25-84C0-E29E5B7CAF39}" srcId="{30F77575-AD68-4DC9-B68C-9FEE55D1AB99}" destId="{E122D059-47DA-42A8-9975-7D840797E489}" srcOrd="0" destOrd="0" parTransId="{90CA74D6-9784-488B-8C97-A8995B7B34C8}" sibTransId="{7EED6F4C-710D-4E20-B8D4-9B08784875B2}"/>
    <dgm:cxn modelId="{D25C9519-37EC-4E31-971D-392E13CFB67C}" type="presParOf" srcId="{6BE80D34-8FE7-4794-B821-FE8A9CFBC5CA}" destId="{AD22E68A-B37E-4BC9-B47E-AE36BAC70623}" srcOrd="0" destOrd="0" presId="urn:microsoft.com/office/officeart/2005/8/layout/hierarchy2"/>
    <dgm:cxn modelId="{713F6957-C965-4916-959E-D2CC90C3E038}" type="presParOf" srcId="{AD22E68A-B37E-4BC9-B47E-AE36BAC70623}" destId="{EBF24ED8-3155-4797-B444-E78B50E197A0}" srcOrd="0" destOrd="0" presId="urn:microsoft.com/office/officeart/2005/8/layout/hierarchy2"/>
    <dgm:cxn modelId="{2C4CE347-477B-4A83-9941-410C3B91211D}" type="presParOf" srcId="{AD22E68A-B37E-4BC9-B47E-AE36BAC70623}" destId="{00CD551E-D7FD-4E69-A697-227163BF4928}" srcOrd="1" destOrd="0" presId="urn:microsoft.com/office/officeart/2005/8/layout/hierarchy2"/>
    <dgm:cxn modelId="{A058E103-84EC-4FAF-8102-495FE4EEDE68}" type="presParOf" srcId="{00CD551E-D7FD-4E69-A697-227163BF4928}" destId="{0CD94D86-BF25-4200-BE77-2C2978351DB1}" srcOrd="0" destOrd="0" presId="urn:microsoft.com/office/officeart/2005/8/layout/hierarchy2"/>
    <dgm:cxn modelId="{82341DC1-1226-468D-B1CB-C1C478DFA077}" type="presParOf" srcId="{0CD94D86-BF25-4200-BE77-2C2978351DB1}" destId="{49495900-0CB7-4438-8A6D-C84213CE2F02}" srcOrd="0" destOrd="0" presId="urn:microsoft.com/office/officeart/2005/8/layout/hierarchy2"/>
    <dgm:cxn modelId="{6A14B481-B7B0-4B03-B828-63EF5C2D867B}" type="presParOf" srcId="{00CD551E-D7FD-4E69-A697-227163BF4928}" destId="{8B7A5F09-FE84-47DC-B760-36B5D67FD3FB}" srcOrd="1" destOrd="0" presId="urn:microsoft.com/office/officeart/2005/8/layout/hierarchy2"/>
    <dgm:cxn modelId="{CA213938-A8F5-4F44-85AA-2B2B8AA1ACF1}" type="presParOf" srcId="{8B7A5F09-FE84-47DC-B760-36B5D67FD3FB}" destId="{0B610691-6EA9-4682-BA47-17BBD24D0EEC}" srcOrd="0" destOrd="0" presId="urn:microsoft.com/office/officeart/2005/8/layout/hierarchy2"/>
    <dgm:cxn modelId="{5D4F5C56-EBE5-496D-8BC2-6D61850077CA}" type="presParOf" srcId="{8B7A5F09-FE84-47DC-B760-36B5D67FD3FB}" destId="{458C09A3-C879-48BB-9EB6-F1F7D4F4C307}" srcOrd="1" destOrd="0" presId="urn:microsoft.com/office/officeart/2005/8/layout/hierarchy2"/>
    <dgm:cxn modelId="{DA7BB721-F7A0-42FC-B32C-38A063C0710B}" type="presParOf" srcId="{458C09A3-C879-48BB-9EB6-F1F7D4F4C307}" destId="{E2386B10-615A-44D0-A308-B49DB824B411}" srcOrd="0" destOrd="0" presId="urn:microsoft.com/office/officeart/2005/8/layout/hierarchy2"/>
    <dgm:cxn modelId="{AB799B09-E720-4A84-A6C1-AD7D911C7AB2}" type="presParOf" srcId="{E2386B10-615A-44D0-A308-B49DB824B411}" destId="{FA448B85-4AE4-4D8F-B733-E45BE0A27EDC}" srcOrd="0" destOrd="0" presId="urn:microsoft.com/office/officeart/2005/8/layout/hierarchy2"/>
    <dgm:cxn modelId="{FE9B5106-492C-4BA5-8BC3-39888D10A662}" type="presParOf" srcId="{458C09A3-C879-48BB-9EB6-F1F7D4F4C307}" destId="{267533CA-0F8D-4562-B46A-4EC52FF8715B}" srcOrd="1" destOrd="0" presId="urn:microsoft.com/office/officeart/2005/8/layout/hierarchy2"/>
    <dgm:cxn modelId="{435DA657-9B9A-41D2-BDF2-218570960C87}" type="presParOf" srcId="{267533CA-0F8D-4562-B46A-4EC52FF8715B}" destId="{1CDBBB8D-4984-4AC5-AC91-83FBDF08DDA6}" srcOrd="0" destOrd="0" presId="urn:microsoft.com/office/officeart/2005/8/layout/hierarchy2"/>
    <dgm:cxn modelId="{985784E4-832D-4639-8CFF-43D252A16B3F}" type="presParOf" srcId="{267533CA-0F8D-4562-B46A-4EC52FF8715B}" destId="{4238300A-172D-400C-A9AB-88D10688FB3B}" srcOrd="1" destOrd="0" presId="urn:microsoft.com/office/officeart/2005/8/layout/hierarchy2"/>
    <dgm:cxn modelId="{765DD720-7E79-4DE6-956F-9C2379385808}" type="presParOf" srcId="{4238300A-172D-400C-A9AB-88D10688FB3B}" destId="{C906E11B-AD03-49C3-ACFB-D7724D87BCB4}" srcOrd="0" destOrd="0" presId="urn:microsoft.com/office/officeart/2005/8/layout/hierarchy2"/>
    <dgm:cxn modelId="{3D391C1B-5E42-4B4B-94A2-8DCCC2FC3D74}" type="presParOf" srcId="{C906E11B-AD03-49C3-ACFB-D7724D87BCB4}" destId="{181A39FE-D8CC-44BE-BC23-6841B6A17F85}" srcOrd="0" destOrd="0" presId="urn:microsoft.com/office/officeart/2005/8/layout/hierarchy2"/>
    <dgm:cxn modelId="{42B594CB-B423-4907-BE82-B7F3E7D0B6AD}" type="presParOf" srcId="{4238300A-172D-400C-A9AB-88D10688FB3B}" destId="{8FC3A1F9-D0F7-422F-A1AA-B5B6262DAC75}" srcOrd="1" destOrd="0" presId="urn:microsoft.com/office/officeart/2005/8/layout/hierarchy2"/>
    <dgm:cxn modelId="{51883EDE-69E2-47A0-A187-EE4A83CA80C5}" type="presParOf" srcId="{8FC3A1F9-D0F7-422F-A1AA-B5B6262DAC75}" destId="{B379ED3A-F87D-4EA5-B763-E6B18CCA8F35}" srcOrd="0" destOrd="0" presId="urn:microsoft.com/office/officeart/2005/8/layout/hierarchy2"/>
    <dgm:cxn modelId="{0190A198-1164-44A4-9DA1-35B8EDE8981D}" type="presParOf" srcId="{8FC3A1F9-D0F7-422F-A1AA-B5B6262DAC75}" destId="{ED88F2F3-B441-4B15-A2C6-8BE8AB6975DF}" srcOrd="1" destOrd="0" presId="urn:microsoft.com/office/officeart/2005/8/layout/hierarchy2"/>
    <dgm:cxn modelId="{80223405-DD74-49FA-A15B-121F674DDAEA}" type="presParOf" srcId="{4238300A-172D-400C-A9AB-88D10688FB3B}" destId="{1E242F3F-7907-46C1-9B5A-24C2687E3506}" srcOrd="2" destOrd="0" presId="urn:microsoft.com/office/officeart/2005/8/layout/hierarchy2"/>
    <dgm:cxn modelId="{8B7C8BA8-EFE3-49F9-B4E1-A871771ADC90}" type="presParOf" srcId="{1E242F3F-7907-46C1-9B5A-24C2687E3506}" destId="{4C3964C5-9610-4945-BBB1-83438479474F}" srcOrd="0" destOrd="0" presId="urn:microsoft.com/office/officeart/2005/8/layout/hierarchy2"/>
    <dgm:cxn modelId="{8BD1DA5F-55FC-4492-81B8-8A6E01DE3540}" type="presParOf" srcId="{4238300A-172D-400C-A9AB-88D10688FB3B}" destId="{EC3C266D-0766-4116-8F79-3D9492DE163C}" srcOrd="3" destOrd="0" presId="urn:microsoft.com/office/officeart/2005/8/layout/hierarchy2"/>
    <dgm:cxn modelId="{08FC9837-7FB3-4C49-B587-7E07598DA323}" type="presParOf" srcId="{EC3C266D-0766-4116-8F79-3D9492DE163C}" destId="{7F8769BC-202C-49DB-ABD9-A44A0275EA37}" srcOrd="0" destOrd="0" presId="urn:microsoft.com/office/officeart/2005/8/layout/hierarchy2"/>
    <dgm:cxn modelId="{22F6ECC7-56B0-4431-8C3F-7AEA923EA134}" type="presParOf" srcId="{EC3C266D-0766-4116-8F79-3D9492DE163C}" destId="{C39DED23-EB8C-410F-B92D-F46E5A001E12}" srcOrd="1" destOrd="0" presId="urn:microsoft.com/office/officeart/2005/8/layout/hierarchy2"/>
    <dgm:cxn modelId="{3B38966A-F768-4C6A-ADB0-867CCE04B6FF}" type="presParOf" srcId="{4238300A-172D-400C-A9AB-88D10688FB3B}" destId="{7D5F21B6-96F5-4CBA-8E49-A016F1949EAD}" srcOrd="4" destOrd="0" presId="urn:microsoft.com/office/officeart/2005/8/layout/hierarchy2"/>
    <dgm:cxn modelId="{31ABD23B-FBD6-4C30-BDEA-8E2DD73D5742}" type="presParOf" srcId="{7D5F21B6-96F5-4CBA-8E49-A016F1949EAD}" destId="{9413BFD7-4CF6-47DB-9003-76C5401CD031}" srcOrd="0" destOrd="0" presId="urn:microsoft.com/office/officeart/2005/8/layout/hierarchy2"/>
    <dgm:cxn modelId="{9B719D89-7A49-4A9B-8E35-CDB8F747C08B}" type="presParOf" srcId="{4238300A-172D-400C-A9AB-88D10688FB3B}" destId="{AF0B81A8-3D4D-47E2-86F8-5E627EFEF5FE}" srcOrd="5" destOrd="0" presId="urn:microsoft.com/office/officeart/2005/8/layout/hierarchy2"/>
    <dgm:cxn modelId="{7888B337-BDA8-42DC-8214-07AEEA7FFC74}" type="presParOf" srcId="{AF0B81A8-3D4D-47E2-86F8-5E627EFEF5FE}" destId="{54BA5374-FEC5-4D39-926A-9420CBE2ED92}" srcOrd="0" destOrd="0" presId="urn:microsoft.com/office/officeart/2005/8/layout/hierarchy2"/>
    <dgm:cxn modelId="{A6AA5401-932C-4041-A992-4C7578797F0A}" type="presParOf" srcId="{AF0B81A8-3D4D-47E2-86F8-5E627EFEF5FE}" destId="{8BB1F60F-C1B4-4471-A549-0BEB9853CA23}"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B0450B-8152-4549-8566-36FC10EDB4C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5F5C42E-B803-4313-BFD1-C434087F607F}">
      <dgm:prSet phldrT="[Text]" custT="1"/>
      <dgm:spPr/>
      <dgm:t>
        <a:bodyPr/>
        <a:lstStyle/>
        <a:p>
          <a:r>
            <a:rPr lang="en-US" sz="2000" dirty="0">
              <a:solidFill>
                <a:srgbClr val="009CDB"/>
              </a:solidFill>
              <a:latin typeface="Arial" panose="020B0604020202020204" pitchFamily="34" charset="0"/>
              <a:cs typeface="Arial" panose="020B0604020202020204" pitchFamily="34" charset="0"/>
            </a:rPr>
            <a:t>Acts of physical violence </a:t>
          </a:r>
        </a:p>
      </dgm:t>
    </dgm:pt>
    <dgm:pt modelId="{97D72EAC-21E7-4E7A-8252-149F57DD8AA4}" type="parTrans" cxnId="{0F265DB6-F154-4DE2-9F76-50B321F59D99}">
      <dgm:prSet/>
      <dgm:spPr/>
      <dgm:t>
        <a:bodyPr/>
        <a:lstStyle/>
        <a:p>
          <a:endParaRPr lang="en-US" sz="2000">
            <a:solidFill>
              <a:srgbClr val="6D6E70"/>
            </a:solidFill>
            <a:latin typeface="Arial" panose="020B0604020202020204" pitchFamily="34" charset="0"/>
            <a:cs typeface="Arial" panose="020B0604020202020204" pitchFamily="34" charset="0"/>
          </a:endParaRPr>
        </a:p>
      </dgm:t>
    </dgm:pt>
    <dgm:pt modelId="{82F05C18-850B-4FC2-A9D7-F84C36474AEF}" type="sibTrans" cxnId="{0F265DB6-F154-4DE2-9F76-50B321F59D99}">
      <dgm:prSet/>
      <dgm:spPr/>
      <dgm:t>
        <a:bodyPr/>
        <a:lstStyle/>
        <a:p>
          <a:endParaRPr lang="en-US" sz="2000">
            <a:solidFill>
              <a:srgbClr val="6D6E70"/>
            </a:solidFill>
            <a:latin typeface="Arial" panose="020B0604020202020204" pitchFamily="34" charset="0"/>
            <a:cs typeface="Arial" panose="020B0604020202020204" pitchFamily="34" charset="0"/>
          </a:endParaRPr>
        </a:p>
      </dgm:t>
    </dgm:pt>
    <dgm:pt modelId="{CCD484D6-FC0D-484E-8FAC-0BD652484DA5}">
      <dgm:prSet phldrT="[Text]" custT="1"/>
      <dgm:spPr/>
      <dgm:t>
        <a:bodyPr/>
        <a:lstStyle/>
        <a:p>
          <a:r>
            <a:rPr lang="en-US" sz="2000" dirty="0">
              <a:solidFill>
                <a:srgbClr val="6D6E70"/>
              </a:solidFill>
              <a:latin typeface="Arial" panose="020B0604020202020204" pitchFamily="34" charset="0"/>
              <a:cs typeface="Arial" panose="020B0604020202020204" pitchFamily="34" charset="0"/>
            </a:rPr>
            <a:t>Slapping </a:t>
          </a:r>
        </a:p>
      </dgm:t>
    </dgm:pt>
    <dgm:pt modelId="{D5D8FAC0-1FC1-4D7D-A404-20B50DD9098D}" type="parTrans" cxnId="{17C685CE-6879-4912-BEF1-0ED18A1B160C}">
      <dgm:prSet/>
      <dgm:spPr/>
      <dgm:t>
        <a:bodyPr/>
        <a:lstStyle/>
        <a:p>
          <a:endParaRPr lang="en-US" sz="2000">
            <a:solidFill>
              <a:srgbClr val="6D6E70"/>
            </a:solidFill>
            <a:latin typeface="Arial" panose="020B0604020202020204" pitchFamily="34" charset="0"/>
            <a:cs typeface="Arial" panose="020B0604020202020204" pitchFamily="34" charset="0"/>
          </a:endParaRPr>
        </a:p>
      </dgm:t>
    </dgm:pt>
    <dgm:pt modelId="{2C13029A-AE8C-480B-99AE-C17692EE2F0F}" type="sibTrans" cxnId="{17C685CE-6879-4912-BEF1-0ED18A1B160C}">
      <dgm:prSet/>
      <dgm:spPr/>
      <dgm:t>
        <a:bodyPr/>
        <a:lstStyle/>
        <a:p>
          <a:endParaRPr lang="en-US" sz="2000">
            <a:solidFill>
              <a:srgbClr val="6D6E70"/>
            </a:solidFill>
            <a:latin typeface="Arial" panose="020B0604020202020204" pitchFamily="34" charset="0"/>
            <a:cs typeface="Arial" panose="020B0604020202020204" pitchFamily="34" charset="0"/>
          </a:endParaRPr>
        </a:p>
      </dgm:t>
    </dgm:pt>
    <dgm:pt modelId="{74C5663E-429C-4CA7-B664-64AC6ECE6352}">
      <dgm:prSet phldrT="[Text]" custT="1"/>
      <dgm:spPr/>
      <dgm:t>
        <a:bodyPr/>
        <a:lstStyle/>
        <a:p>
          <a:r>
            <a:rPr lang="en-US" sz="2000" dirty="0">
              <a:solidFill>
                <a:srgbClr val="6D6E70"/>
              </a:solidFill>
              <a:latin typeface="Arial" panose="020B0604020202020204" pitchFamily="34" charset="0"/>
              <a:cs typeface="Arial" panose="020B0604020202020204" pitchFamily="34" charset="0"/>
            </a:rPr>
            <a:t>Pushing, shaking, throwing something</a:t>
          </a:r>
        </a:p>
      </dgm:t>
    </dgm:pt>
    <dgm:pt modelId="{ED611153-67A5-44D4-BADD-D5870B445D47}" type="parTrans" cxnId="{B659F8B8-8B11-4061-B702-29C98EE3194B}">
      <dgm:prSet/>
      <dgm:spPr/>
      <dgm:t>
        <a:bodyPr/>
        <a:lstStyle/>
        <a:p>
          <a:endParaRPr lang="en-US" sz="2000">
            <a:solidFill>
              <a:srgbClr val="6D6E70"/>
            </a:solidFill>
            <a:latin typeface="Arial" panose="020B0604020202020204" pitchFamily="34" charset="0"/>
            <a:cs typeface="Arial" panose="020B0604020202020204" pitchFamily="34" charset="0"/>
          </a:endParaRPr>
        </a:p>
      </dgm:t>
    </dgm:pt>
    <dgm:pt modelId="{76BE6AEE-00A8-443E-A349-A5D0A747AE12}" type="sibTrans" cxnId="{B659F8B8-8B11-4061-B702-29C98EE3194B}">
      <dgm:prSet/>
      <dgm:spPr/>
      <dgm:t>
        <a:bodyPr/>
        <a:lstStyle/>
        <a:p>
          <a:endParaRPr lang="en-US" sz="2000">
            <a:solidFill>
              <a:srgbClr val="6D6E70"/>
            </a:solidFill>
            <a:latin typeface="Arial" panose="020B0604020202020204" pitchFamily="34" charset="0"/>
            <a:cs typeface="Arial" panose="020B0604020202020204" pitchFamily="34" charset="0"/>
          </a:endParaRPr>
        </a:p>
      </dgm:t>
    </dgm:pt>
    <dgm:pt modelId="{FD8BE65E-9F1D-4B59-AA69-D762144C29AF}">
      <dgm:prSet phldrT="[Text]" custT="1"/>
      <dgm:spPr/>
      <dgm:t>
        <a:bodyPr/>
        <a:lstStyle/>
        <a:p>
          <a:r>
            <a:rPr lang="en-US" sz="2000" dirty="0">
              <a:solidFill>
                <a:srgbClr val="6D6E70"/>
              </a:solidFill>
              <a:latin typeface="Arial" panose="020B0604020202020204" pitchFamily="34" charset="0"/>
              <a:cs typeface="Arial" panose="020B0604020202020204" pitchFamily="34" charset="0"/>
            </a:rPr>
            <a:t>Twisting arm or pulling hair</a:t>
          </a:r>
        </a:p>
      </dgm:t>
    </dgm:pt>
    <dgm:pt modelId="{BEAB3384-B1C4-41F7-A6B6-58C6A20C06FF}" type="parTrans" cxnId="{AA9923B6-E8A6-487B-B099-2EA2D83961AD}">
      <dgm:prSet/>
      <dgm:spPr/>
      <dgm:t>
        <a:bodyPr/>
        <a:lstStyle/>
        <a:p>
          <a:endParaRPr lang="en-US">
            <a:solidFill>
              <a:srgbClr val="6D6E70"/>
            </a:solidFill>
            <a:latin typeface="Arial" panose="020B0604020202020204" pitchFamily="34" charset="0"/>
            <a:cs typeface="Arial" panose="020B0604020202020204" pitchFamily="34" charset="0"/>
          </a:endParaRPr>
        </a:p>
      </dgm:t>
    </dgm:pt>
    <dgm:pt modelId="{08E3B2C1-5DFB-42E4-908A-85E95CA6ABD8}" type="sibTrans" cxnId="{AA9923B6-E8A6-487B-B099-2EA2D83961AD}">
      <dgm:prSet/>
      <dgm:spPr/>
      <dgm:t>
        <a:bodyPr/>
        <a:lstStyle/>
        <a:p>
          <a:endParaRPr lang="en-US">
            <a:solidFill>
              <a:srgbClr val="6D6E70"/>
            </a:solidFill>
            <a:latin typeface="Arial" panose="020B0604020202020204" pitchFamily="34" charset="0"/>
            <a:cs typeface="Arial" panose="020B0604020202020204" pitchFamily="34" charset="0"/>
          </a:endParaRPr>
        </a:p>
      </dgm:t>
    </dgm:pt>
    <dgm:pt modelId="{75665647-C0E8-4FF6-8CC9-402819A06951}">
      <dgm:prSet phldrT="[Text]" custT="1"/>
      <dgm:spPr/>
      <dgm:t>
        <a:bodyPr/>
        <a:lstStyle/>
        <a:p>
          <a:r>
            <a:rPr lang="en-US" sz="2000" dirty="0">
              <a:solidFill>
                <a:srgbClr val="6D6E70"/>
              </a:solidFill>
              <a:latin typeface="Arial" panose="020B0604020202020204" pitchFamily="34" charset="0"/>
              <a:cs typeface="Arial" panose="020B0604020202020204" pitchFamily="34" charset="0"/>
            </a:rPr>
            <a:t>Punching with fist or something that could hurt</a:t>
          </a:r>
        </a:p>
      </dgm:t>
    </dgm:pt>
    <dgm:pt modelId="{B7912BC9-B98E-4839-B034-FC5E5C8BD62B}" type="parTrans" cxnId="{320375E6-A54F-4D3D-8A36-0C1A05549FAA}">
      <dgm:prSet/>
      <dgm:spPr/>
      <dgm:t>
        <a:bodyPr/>
        <a:lstStyle/>
        <a:p>
          <a:endParaRPr lang="en-US">
            <a:solidFill>
              <a:srgbClr val="6D6E70"/>
            </a:solidFill>
            <a:latin typeface="Arial" panose="020B0604020202020204" pitchFamily="34" charset="0"/>
            <a:cs typeface="Arial" panose="020B0604020202020204" pitchFamily="34" charset="0"/>
          </a:endParaRPr>
        </a:p>
      </dgm:t>
    </dgm:pt>
    <dgm:pt modelId="{C5B6515E-3FA2-4F06-BDD4-33E0AE97D549}" type="sibTrans" cxnId="{320375E6-A54F-4D3D-8A36-0C1A05549FAA}">
      <dgm:prSet/>
      <dgm:spPr/>
      <dgm:t>
        <a:bodyPr/>
        <a:lstStyle/>
        <a:p>
          <a:endParaRPr lang="en-US">
            <a:solidFill>
              <a:srgbClr val="6D6E70"/>
            </a:solidFill>
            <a:latin typeface="Arial" panose="020B0604020202020204" pitchFamily="34" charset="0"/>
            <a:cs typeface="Arial" panose="020B0604020202020204" pitchFamily="34" charset="0"/>
          </a:endParaRPr>
        </a:p>
      </dgm:t>
    </dgm:pt>
    <dgm:pt modelId="{F5076F00-9255-4E4F-A506-5C409F68FE2C}">
      <dgm:prSet phldrT="[Text]" custT="1"/>
      <dgm:spPr/>
      <dgm:t>
        <a:bodyPr/>
        <a:lstStyle/>
        <a:p>
          <a:r>
            <a:rPr lang="en-US" sz="2000" dirty="0">
              <a:solidFill>
                <a:srgbClr val="6D6E70"/>
              </a:solidFill>
              <a:latin typeface="Arial" panose="020B0604020202020204" pitchFamily="34" charset="0"/>
              <a:cs typeface="Arial" panose="020B0604020202020204" pitchFamily="34" charset="0"/>
            </a:rPr>
            <a:t>Kicking, dragging, beating up</a:t>
          </a:r>
        </a:p>
      </dgm:t>
    </dgm:pt>
    <dgm:pt modelId="{B129556D-E7C4-4C28-931F-A705C6BAF09A}" type="parTrans" cxnId="{9FE1066B-3C9B-463B-85F5-F771F748ACBE}">
      <dgm:prSet/>
      <dgm:spPr/>
      <dgm:t>
        <a:bodyPr/>
        <a:lstStyle/>
        <a:p>
          <a:endParaRPr lang="en-US">
            <a:solidFill>
              <a:srgbClr val="6D6E70"/>
            </a:solidFill>
            <a:latin typeface="Arial" panose="020B0604020202020204" pitchFamily="34" charset="0"/>
            <a:cs typeface="Arial" panose="020B0604020202020204" pitchFamily="34" charset="0"/>
          </a:endParaRPr>
        </a:p>
      </dgm:t>
    </dgm:pt>
    <dgm:pt modelId="{826D8AAE-F5C5-47B0-919A-C8BF8CBFFB1C}" type="sibTrans" cxnId="{9FE1066B-3C9B-463B-85F5-F771F748ACBE}">
      <dgm:prSet/>
      <dgm:spPr/>
      <dgm:t>
        <a:bodyPr/>
        <a:lstStyle/>
        <a:p>
          <a:endParaRPr lang="en-US">
            <a:solidFill>
              <a:srgbClr val="6D6E70"/>
            </a:solidFill>
            <a:latin typeface="Arial" panose="020B0604020202020204" pitchFamily="34" charset="0"/>
            <a:cs typeface="Arial" panose="020B0604020202020204" pitchFamily="34" charset="0"/>
          </a:endParaRPr>
        </a:p>
      </dgm:t>
    </dgm:pt>
    <dgm:pt modelId="{B79BE710-C59F-4D83-B15A-D403751D4967}">
      <dgm:prSet phldrT="[Text]" custT="1"/>
      <dgm:spPr/>
      <dgm:t>
        <a:bodyPr/>
        <a:lstStyle/>
        <a:p>
          <a:r>
            <a:rPr lang="en-US" sz="2000" dirty="0">
              <a:solidFill>
                <a:srgbClr val="6D6E70"/>
              </a:solidFill>
              <a:latin typeface="Arial" panose="020B0604020202020204" pitchFamily="34" charset="0"/>
              <a:cs typeface="Arial" panose="020B0604020202020204" pitchFamily="34" charset="0"/>
            </a:rPr>
            <a:t>Choking or burning</a:t>
          </a:r>
        </a:p>
      </dgm:t>
    </dgm:pt>
    <dgm:pt modelId="{3D669436-A9B8-4FB8-B5B0-F731686EAEB2}" type="parTrans" cxnId="{E28467A4-B312-4974-BF3E-0B41FA45CC36}">
      <dgm:prSet/>
      <dgm:spPr/>
      <dgm:t>
        <a:bodyPr/>
        <a:lstStyle/>
        <a:p>
          <a:endParaRPr lang="en-US">
            <a:solidFill>
              <a:srgbClr val="6D6E70"/>
            </a:solidFill>
            <a:latin typeface="Arial" panose="020B0604020202020204" pitchFamily="34" charset="0"/>
            <a:cs typeface="Arial" panose="020B0604020202020204" pitchFamily="34" charset="0"/>
          </a:endParaRPr>
        </a:p>
      </dgm:t>
    </dgm:pt>
    <dgm:pt modelId="{9E527D6D-C5FB-4AF6-944B-D40A389CCFB1}" type="sibTrans" cxnId="{E28467A4-B312-4974-BF3E-0B41FA45CC36}">
      <dgm:prSet/>
      <dgm:spPr/>
      <dgm:t>
        <a:bodyPr/>
        <a:lstStyle/>
        <a:p>
          <a:endParaRPr lang="en-US">
            <a:solidFill>
              <a:srgbClr val="6D6E70"/>
            </a:solidFill>
            <a:latin typeface="Arial" panose="020B0604020202020204" pitchFamily="34" charset="0"/>
            <a:cs typeface="Arial" panose="020B0604020202020204" pitchFamily="34" charset="0"/>
          </a:endParaRPr>
        </a:p>
      </dgm:t>
    </dgm:pt>
    <dgm:pt modelId="{CBD8D2A2-379E-409B-A685-139B4DAB3A4D}" type="pres">
      <dgm:prSet presAssocID="{B7B0450B-8152-4549-8566-36FC10EDB4CB}" presName="vert0" presStyleCnt="0">
        <dgm:presLayoutVars>
          <dgm:dir/>
          <dgm:animOne val="branch"/>
          <dgm:animLvl val="lvl"/>
        </dgm:presLayoutVars>
      </dgm:prSet>
      <dgm:spPr/>
    </dgm:pt>
    <dgm:pt modelId="{933333CE-A6AB-4838-B7F4-0CF0808B594C}" type="pres">
      <dgm:prSet presAssocID="{55F5C42E-B803-4313-BFD1-C434087F607F}" presName="thickLine" presStyleLbl="alignNode1" presStyleIdx="0" presStyleCnt="1"/>
      <dgm:spPr/>
    </dgm:pt>
    <dgm:pt modelId="{98BDCB8E-588D-448C-8319-A2A99601FC49}" type="pres">
      <dgm:prSet presAssocID="{55F5C42E-B803-4313-BFD1-C434087F607F}" presName="horz1" presStyleCnt="0"/>
      <dgm:spPr/>
    </dgm:pt>
    <dgm:pt modelId="{6C0EE939-3E7F-420E-9BD3-D29EC7CC056B}" type="pres">
      <dgm:prSet presAssocID="{55F5C42E-B803-4313-BFD1-C434087F607F}" presName="tx1" presStyleLbl="revTx" presStyleIdx="0" presStyleCnt="7" custScaleX="251562"/>
      <dgm:spPr/>
    </dgm:pt>
    <dgm:pt modelId="{AD88F72A-0A0E-477F-A898-601A6098370D}" type="pres">
      <dgm:prSet presAssocID="{55F5C42E-B803-4313-BFD1-C434087F607F}" presName="vert1" presStyleCnt="0"/>
      <dgm:spPr/>
    </dgm:pt>
    <dgm:pt modelId="{8D1815B8-6950-43D5-A22F-388801962DDE}" type="pres">
      <dgm:prSet presAssocID="{CCD484D6-FC0D-484E-8FAC-0BD652484DA5}" presName="vertSpace2a" presStyleCnt="0"/>
      <dgm:spPr/>
    </dgm:pt>
    <dgm:pt modelId="{5208C158-1D58-4575-8984-EECB78069720}" type="pres">
      <dgm:prSet presAssocID="{CCD484D6-FC0D-484E-8FAC-0BD652484DA5}" presName="horz2" presStyleCnt="0"/>
      <dgm:spPr/>
    </dgm:pt>
    <dgm:pt modelId="{7B47AA07-D223-4A71-820E-5C6344DD7BA5}" type="pres">
      <dgm:prSet presAssocID="{CCD484D6-FC0D-484E-8FAC-0BD652484DA5}" presName="horzSpace2" presStyleCnt="0"/>
      <dgm:spPr/>
    </dgm:pt>
    <dgm:pt modelId="{F0C3F91F-8D6D-4254-9FE5-3E5A6DACA349}" type="pres">
      <dgm:prSet presAssocID="{CCD484D6-FC0D-484E-8FAC-0BD652484DA5}" presName="tx2" presStyleLbl="revTx" presStyleIdx="1" presStyleCnt="7" custScaleX="102003" custScaleY="11863"/>
      <dgm:spPr/>
    </dgm:pt>
    <dgm:pt modelId="{E9E032BD-2E57-4D47-BD8D-5DB0E7CE1C97}" type="pres">
      <dgm:prSet presAssocID="{CCD484D6-FC0D-484E-8FAC-0BD652484DA5}" presName="vert2" presStyleCnt="0"/>
      <dgm:spPr/>
    </dgm:pt>
    <dgm:pt modelId="{FA2AE2EF-B5FE-4A5F-BBD8-E292E1CFEFB7}" type="pres">
      <dgm:prSet presAssocID="{CCD484D6-FC0D-484E-8FAC-0BD652484DA5}" presName="thinLine2b" presStyleLbl="callout" presStyleIdx="0" presStyleCnt="6"/>
      <dgm:spPr/>
    </dgm:pt>
    <dgm:pt modelId="{EC0E8365-18F4-4BE5-B5A3-044BFFE34FCC}" type="pres">
      <dgm:prSet presAssocID="{CCD484D6-FC0D-484E-8FAC-0BD652484DA5}" presName="vertSpace2b" presStyleCnt="0"/>
      <dgm:spPr/>
    </dgm:pt>
    <dgm:pt modelId="{BCDD7584-C673-43E5-A0CD-090AE0EEF451}" type="pres">
      <dgm:prSet presAssocID="{74C5663E-429C-4CA7-B664-64AC6ECE6352}" presName="horz2" presStyleCnt="0"/>
      <dgm:spPr/>
    </dgm:pt>
    <dgm:pt modelId="{53258639-FB39-483E-8158-B9C5153B1E43}" type="pres">
      <dgm:prSet presAssocID="{74C5663E-429C-4CA7-B664-64AC6ECE6352}" presName="horzSpace2" presStyleCnt="0"/>
      <dgm:spPr/>
    </dgm:pt>
    <dgm:pt modelId="{4B0387EF-6CF0-48D7-93A6-0F07B09FC58C}" type="pres">
      <dgm:prSet presAssocID="{74C5663E-429C-4CA7-B664-64AC6ECE6352}" presName="tx2" presStyleLbl="revTx" presStyleIdx="2" presStyleCnt="7" custScaleX="102003" custScaleY="11863"/>
      <dgm:spPr/>
    </dgm:pt>
    <dgm:pt modelId="{7C05485D-0794-4C15-A1B9-359A699DE2E7}" type="pres">
      <dgm:prSet presAssocID="{74C5663E-429C-4CA7-B664-64AC6ECE6352}" presName="vert2" presStyleCnt="0"/>
      <dgm:spPr/>
    </dgm:pt>
    <dgm:pt modelId="{DC6C34D4-E0C0-4156-9D06-6976E6C020BA}" type="pres">
      <dgm:prSet presAssocID="{74C5663E-429C-4CA7-B664-64AC6ECE6352}" presName="thinLine2b" presStyleLbl="callout" presStyleIdx="1" presStyleCnt="6"/>
      <dgm:spPr/>
    </dgm:pt>
    <dgm:pt modelId="{2E94B35B-938A-4B50-A4E1-F8A2FB32036F}" type="pres">
      <dgm:prSet presAssocID="{74C5663E-429C-4CA7-B664-64AC6ECE6352}" presName="vertSpace2b" presStyleCnt="0"/>
      <dgm:spPr/>
    </dgm:pt>
    <dgm:pt modelId="{A4C92B23-49A7-4280-8DE4-6034C4FDFA2A}" type="pres">
      <dgm:prSet presAssocID="{FD8BE65E-9F1D-4B59-AA69-D762144C29AF}" presName="horz2" presStyleCnt="0"/>
      <dgm:spPr/>
    </dgm:pt>
    <dgm:pt modelId="{64CDF9DC-AF56-45E0-B9EF-272BF58CDB3E}" type="pres">
      <dgm:prSet presAssocID="{FD8BE65E-9F1D-4B59-AA69-D762144C29AF}" presName="horzSpace2" presStyleCnt="0"/>
      <dgm:spPr/>
    </dgm:pt>
    <dgm:pt modelId="{96524446-9CE1-4C2D-8833-574AB2081796}" type="pres">
      <dgm:prSet presAssocID="{FD8BE65E-9F1D-4B59-AA69-D762144C29AF}" presName="tx2" presStyleLbl="revTx" presStyleIdx="3" presStyleCnt="7" custScaleX="102003" custScaleY="11863"/>
      <dgm:spPr/>
    </dgm:pt>
    <dgm:pt modelId="{67732DDA-389E-4B84-A16B-65F81633A5B4}" type="pres">
      <dgm:prSet presAssocID="{FD8BE65E-9F1D-4B59-AA69-D762144C29AF}" presName="vert2" presStyleCnt="0"/>
      <dgm:spPr/>
    </dgm:pt>
    <dgm:pt modelId="{33D66093-EC13-43EF-A24C-74032B0D2829}" type="pres">
      <dgm:prSet presAssocID="{FD8BE65E-9F1D-4B59-AA69-D762144C29AF}" presName="thinLine2b" presStyleLbl="callout" presStyleIdx="2" presStyleCnt="6"/>
      <dgm:spPr/>
    </dgm:pt>
    <dgm:pt modelId="{53483503-5EF5-4886-8C07-1EAE4DABB789}" type="pres">
      <dgm:prSet presAssocID="{FD8BE65E-9F1D-4B59-AA69-D762144C29AF}" presName="vertSpace2b" presStyleCnt="0"/>
      <dgm:spPr/>
    </dgm:pt>
    <dgm:pt modelId="{38FEFD9B-8175-4C0C-AE07-744319166FC2}" type="pres">
      <dgm:prSet presAssocID="{75665647-C0E8-4FF6-8CC9-402819A06951}" presName="horz2" presStyleCnt="0"/>
      <dgm:spPr/>
    </dgm:pt>
    <dgm:pt modelId="{43783EB1-F8D3-47CF-AD93-78F384896800}" type="pres">
      <dgm:prSet presAssocID="{75665647-C0E8-4FF6-8CC9-402819A06951}" presName="horzSpace2" presStyleCnt="0"/>
      <dgm:spPr/>
    </dgm:pt>
    <dgm:pt modelId="{A14BFD10-C13B-4BE9-9445-404AC32D8827}" type="pres">
      <dgm:prSet presAssocID="{75665647-C0E8-4FF6-8CC9-402819A06951}" presName="tx2" presStyleLbl="revTx" presStyleIdx="4" presStyleCnt="7" custScaleX="102003" custScaleY="11863"/>
      <dgm:spPr/>
    </dgm:pt>
    <dgm:pt modelId="{EDA6E637-87CC-4408-BD33-8E554B311545}" type="pres">
      <dgm:prSet presAssocID="{75665647-C0E8-4FF6-8CC9-402819A06951}" presName="vert2" presStyleCnt="0"/>
      <dgm:spPr/>
    </dgm:pt>
    <dgm:pt modelId="{B7D01A41-0E91-46AA-A718-CD8780F43AF0}" type="pres">
      <dgm:prSet presAssocID="{75665647-C0E8-4FF6-8CC9-402819A06951}" presName="thinLine2b" presStyleLbl="callout" presStyleIdx="3" presStyleCnt="6"/>
      <dgm:spPr/>
    </dgm:pt>
    <dgm:pt modelId="{53531D8A-697B-471C-A740-370E82E63E55}" type="pres">
      <dgm:prSet presAssocID="{75665647-C0E8-4FF6-8CC9-402819A06951}" presName="vertSpace2b" presStyleCnt="0"/>
      <dgm:spPr/>
    </dgm:pt>
    <dgm:pt modelId="{B0F58F26-59B3-403B-9D4E-7454482CB645}" type="pres">
      <dgm:prSet presAssocID="{F5076F00-9255-4E4F-A506-5C409F68FE2C}" presName="horz2" presStyleCnt="0"/>
      <dgm:spPr/>
    </dgm:pt>
    <dgm:pt modelId="{31D149BF-A95B-4BB7-85E8-34804C59F264}" type="pres">
      <dgm:prSet presAssocID="{F5076F00-9255-4E4F-A506-5C409F68FE2C}" presName="horzSpace2" presStyleCnt="0"/>
      <dgm:spPr/>
    </dgm:pt>
    <dgm:pt modelId="{D8A98477-3B9B-4E87-B3BB-B148583D37D3}" type="pres">
      <dgm:prSet presAssocID="{F5076F00-9255-4E4F-A506-5C409F68FE2C}" presName="tx2" presStyleLbl="revTx" presStyleIdx="5" presStyleCnt="7" custScaleX="102003" custScaleY="11863"/>
      <dgm:spPr/>
    </dgm:pt>
    <dgm:pt modelId="{D807729F-4A37-4810-9659-B9700A2770C3}" type="pres">
      <dgm:prSet presAssocID="{F5076F00-9255-4E4F-A506-5C409F68FE2C}" presName="vert2" presStyleCnt="0"/>
      <dgm:spPr/>
    </dgm:pt>
    <dgm:pt modelId="{CFD7453E-6031-44B0-A652-575EEB926BDD}" type="pres">
      <dgm:prSet presAssocID="{F5076F00-9255-4E4F-A506-5C409F68FE2C}" presName="thinLine2b" presStyleLbl="callout" presStyleIdx="4" presStyleCnt="6"/>
      <dgm:spPr/>
    </dgm:pt>
    <dgm:pt modelId="{9CAA5B6A-9712-4174-BC97-E6AB5E5D1ABB}" type="pres">
      <dgm:prSet presAssocID="{F5076F00-9255-4E4F-A506-5C409F68FE2C}" presName="vertSpace2b" presStyleCnt="0"/>
      <dgm:spPr/>
    </dgm:pt>
    <dgm:pt modelId="{DA222315-0ED3-48CC-95AE-05F3ED269C4E}" type="pres">
      <dgm:prSet presAssocID="{B79BE710-C59F-4D83-B15A-D403751D4967}" presName="horz2" presStyleCnt="0"/>
      <dgm:spPr/>
    </dgm:pt>
    <dgm:pt modelId="{B2ACD266-464B-4224-AFC1-C1BE194E04FB}" type="pres">
      <dgm:prSet presAssocID="{B79BE710-C59F-4D83-B15A-D403751D4967}" presName="horzSpace2" presStyleCnt="0"/>
      <dgm:spPr/>
    </dgm:pt>
    <dgm:pt modelId="{CEAE9D92-DDDB-49A5-970D-8A0141260A4A}" type="pres">
      <dgm:prSet presAssocID="{B79BE710-C59F-4D83-B15A-D403751D4967}" presName="tx2" presStyleLbl="revTx" presStyleIdx="6" presStyleCnt="7" custScaleX="102003" custScaleY="11863"/>
      <dgm:spPr/>
    </dgm:pt>
    <dgm:pt modelId="{9DF95992-A8A8-4A8F-9ECC-3E3DBA1A2794}" type="pres">
      <dgm:prSet presAssocID="{B79BE710-C59F-4D83-B15A-D403751D4967}" presName="vert2" presStyleCnt="0"/>
      <dgm:spPr/>
    </dgm:pt>
    <dgm:pt modelId="{9668AB04-3A2E-442F-ABDC-7100F53B8E91}" type="pres">
      <dgm:prSet presAssocID="{B79BE710-C59F-4D83-B15A-D403751D4967}" presName="thinLine2b" presStyleLbl="callout" presStyleIdx="5" presStyleCnt="6"/>
      <dgm:spPr/>
    </dgm:pt>
    <dgm:pt modelId="{68BE51D7-BB21-4792-9887-B64C4BE5872E}" type="pres">
      <dgm:prSet presAssocID="{B79BE710-C59F-4D83-B15A-D403751D4967}" presName="vertSpace2b" presStyleCnt="0"/>
      <dgm:spPr/>
    </dgm:pt>
  </dgm:ptLst>
  <dgm:cxnLst>
    <dgm:cxn modelId="{AD8D2927-3514-40B0-8B7A-42B9718D6C53}" type="presOf" srcId="{55F5C42E-B803-4313-BFD1-C434087F607F}" destId="{6C0EE939-3E7F-420E-9BD3-D29EC7CC056B}" srcOrd="0" destOrd="0" presId="urn:microsoft.com/office/officeart/2008/layout/LinedList"/>
    <dgm:cxn modelId="{DA69522A-D81A-4990-92B8-F6245D16E4D2}" type="presOf" srcId="{B7B0450B-8152-4549-8566-36FC10EDB4CB}" destId="{CBD8D2A2-379E-409B-A685-139B4DAB3A4D}" srcOrd="0" destOrd="0" presId="urn:microsoft.com/office/officeart/2008/layout/LinedList"/>
    <dgm:cxn modelId="{59F69F60-A5BA-49BA-AE7F-26C2C5DD69A8}" type="presOf" srcId="{B79BE710-C59F-4D83-B15A-D403751D4967}" destId="{CEAE9D92-DDDB-49A5-970D-8A0141260A4A}" srcOrd="0" destOrd="0" presId="urn:microsoft.com/office/officeart/2008/layout/LinedList"/>
    <dgm:cxn modelId="{9FE1066B-3C9B-463B-85F5-F771F748ACBE}" srcId="{55F5C42E-B803-4313-BFD1-C434087F607F}" destId="{F5076F00-9255-4E4F-A506-5C409F68FE2C}" srcOrd="4" destOrd="0" parTransId="{B129556D-E7C4-4C28-931F-A705C6BAF09A}" sibTransId="{826D8AAE-F5C5-47B0-919A-C8BF8CBFFB1C}"/>
    <dgm:cxn modelId="{6CD4E972-8B8D-4C47-89A0-7775357ADA37}" type="presOf" srcId="{75665647-C0E8-4FF6-8CC9-402819A06951}" destId="{A14BFD10-C13B-4BE9-9445-404AC32D8827}" srcOrd="0" destOrd="0" presId="urn:microsoft.com/office/officeart/2008/layout/LinedList"/>
    <dgm:cxn modelId="{C113C454-B2FB-4C8A-A5AA-A3E057F9AD6C}" type="presOf" srcId="{74C5663E-429C-4CA7-B664-64AC6ECE6352}" destId="{4B0387EF-6CF0-48D7-93A6-0F07B09FC58C}" srcOrd="0" destOrd="0" presId="urn:microsoft.com/office/officeart/2008/layout/LinedList"/>
    <dgm:cxn modelId="{E28467A4-B312-4974-BF3E-0B41FA45CC36}" srcId="{55F5C42E-B803-4313-BFD1-C434087F607F}" destId="{B79BE710-C59F-4D83-B15A-D403751D4967}" srcOrd="5" destOrd="0" parTransId="{3D669436-A9B8-4FB8-B5B0-F731686EAEB2}" sibTransId="{9E527D6D-C5FB-4AF6-944B-D40A389CCFB1}"/>
    <dgm:cxn modelId="{CA68D1B2-0B38-44D8-8B12-504445D028E6}" type="presOf" srcId="{CCD484D6-FC0D-484E-8FAC-0BD652484DA5}" destId="{F0C3F91F-8D6D-4254-9FE5-3E5A6DACA349}" srcOrd="0" destOrd="0" presId="urn:microsoft.com/office/officeart/2008/layout/LinedList"/>
    <dgm:cxn modelId="{AA9923B6-E8A6-487B-B099-2EA2D83961AD}" srcId="{55F5C42E-B803-4313-BFD1-C434087F607F}" destId="{FD8BE65E-9F1D-4B59-AA69-D762144C29AF}" srcOrd="2" destOrd="0" parTransId="{BEAB3384-B1C4-41F7-A6B6-58C6A20C06FF}" sibTransId="{08E3B2C1-5DFB-42E4-908A-85E95CA6ABD8}"/>
    <dgm:cxn modelId="{0F265DB6-F154-4DE2-9F76-50B321F59D99}" srcId="{B7B0450B-8152-4549-8566-36FC10EDB4CB}" destId="{55F5C42E-B803-4313-BFD1-C434087F607F}" srcOrd="0" destOrd="0" parTransId="{97D72EAC-21E7-4E7A-8252-149F57DD8AA4}" sibTransId="{82F05C18-850B-4FC2-A9D7-F84C36474AEF}"/>
    <dgm:cxn modelId="{B659F8B8-8B11-4061-B702-29C98EE3194B}" srcId="{55F5C42E-B803-4313-BFD1-C434087F607F}" destId="{74C5663E-429C-4CA7-B664-64AC6ECE6352}" srcOrd="1" destOrd="0" parTransId="{ED611153-67A5-44D4-BADD-D5870B445D47}" sibTransId="{76BE6AEE-00A8-443E-A349-A5D0A747AE12}"/>
    <dgm:cxn modelId="{17C685CE-6879-4912-BEF1-0ED18A1B160C}" srcId="{55F5C42E-B803-4313-BFD1-C434087F607F}" destId="{CCD484D6-FC0D-484E-8FAC-0BD652484DA5}" srcOrd="0" destOrd="0" parTransId="{D5D8FAC0-1FC1-4D7D-A404-20B50DD9098D}" sibTransId="{2C13029A-AE8C-480B-99AE-C17692EE2F0F}"/>
    <dgm:cxn modelId="{320375E6-A54F-4D3D-8A36-0C1A05549FAA}" srcId="{55F5C42E-B803-4313-BFD1-C434087F607F}" destId="{75665647-C0E8-4FF6-8CC9-402819A06951}" srcOrd="3" destOrd="0" parTransId="{B7912BC9-B98E-4839-B034-FC5E5C8BD62B}" sibTransId="{C5B6515E-3FA2-4F06-BDD4-33E0AE97D549}"/>
    <dgm:cxn modelId="{3AFA61EA-12F0-4A83-A2CB-DA29DB976404}" type="presOf" srcId="{FD8BE65E-9F1D-4B59-AA69-D762144C29AF}" destId="{96524446-9CE1-4C2D-8833-574AB2081796}" srcOrd="0" destOrd="0" presId="urn:microsoft.com/office/officeart/2008/layout/LinedList"/>
    <dgm:cxn modelId="{9EAF95ED-CDA1-4C4C-8F48-D84FB6DA83B2}" type="presOf" srcId="{F5076F00-9255-4E4F-A506-5C409F68FE2C}" destId="{D8A98477-3B9B-4E87-B3BB-B148583D37D3}" srcOrd="0" destOrd="0" presId="urn:microsoft.com/office/officeart/2008/layout/LinedList"/>
    <dgm:cxn modelId="{99871A3F-094A-49FC-941F-40D7805FCB4F}" type="presParOf" srcId="{CBD8D2A2-379E-409B-A685-139B4DAB3A4D}" destId="{933333CE-A6AB-4838-B7F4-0CF0808B594C}" srcOrd="0" destOrd="0" presId="urn:microsoft.com/office/officeart/2008/layout/LinedList"/>
    <dgm:cxn modelId="{BD8470B9-8D8D-479D-8B09-29D4908964E2}" type="presParOf" srcId="{CBD8D2A2-379E-409B-A685-139B4DAB3A4D}" destId="{98BDCB8E-588D-448C-8319-A2A99601FC49}" srcOrd="1" destOrd="0" presId="urn:microsoft.com/office/officeart/2008/layout/LinedList"/>
    <dgm:cxn modelId="{1D78BC9F-3C13-4618-B2E6-087B1804F133}" type="presParOf" srcId="{98BDCB8E-588D-448C-8319-A2A99601FC49}" destId="{6C0EE939-3E7F-420E-9BD3-D29EC7CC056B}" srcOrd="0" destOrd="0" presId="urn:microsoft.com/office/officeart/2008/layout/LinedList"/>
    <dgm:cxn modelId="{68849926-CADD-403B-8395-B00E9CA371FB}" type="presParOf" srcId="{98BDCB8E-588D-448C-8319-A2A99601FC49}" destId="{AD88F72A-0A0E-477F-A898-601A6098370D}" srcOrd="1" destOrd="0" presId="urn:microsoft.com/office/officeart/2008/layout/LinedList"/>
    <dgm:cxn modelId="{C1F80277-0B46-4E9B-B22A-19B96089192B}" type="presParOf" srcId="{AD88F72A-0A0E-477F-A898-601A6098370D}" destId="{8D1815B8-6950-43D5-A22F-388801962DDE}" srcOrd="0" destOrd="0" presId="urn:microsoft.com/office/officeart/2008/layout/LinedList"/>
    <dgm:cxn modelId="{B4058679-959A-45CF-8490-3A265CABCB80}" type="presParOf" srcId="{AD88F72A-0A0E-477F-A898-601A6098370D}" destId="{5208C158-1D58-4575-8984-EECB78069720}" srcOrd="1" destOrd="0" presId="urn:microsoft.com/office/officeart/2008/layout/LinedList"/>
    <dgm:cxn modelId="{50491906-D441-4FFF-99FE-F9A60750AF9A}" type="presParOf" srcId="{5208C158-1D58-4575-8984-EECB78069720}" destId="{7B47AA07-D223-4A71-820E-5C6344DD7BA5}" srcOrd="0" destOrd="0" presId="urn:microsoft.com/office/officeart/2008/layout/LinedList"/>
    <dgm:cxn modelId="{486F5E76-7AF1-4B72-A272-4F421E6AA0F2}" type="presParOf" srcId="{5208C158-1D58-4575-8984-EECB78069720}" destId="{F0C3F91F-8D6D-4254-9FE5-3E5A6DACA349}" srcOrd="1" destOrd="0" presId="urn:microsoft.com/office/officeart/2008/layout/LinedList"/>
    <dgm:cxn modelId="{8196B985-AC21-4C2E-8AC8-C435DF6B6743}" type="presParOf" srcId="{5208C158-1D58-4575-8984-EECB78069720}" destId="{E9E032BD-2E57-4D47-BD8D-5DB0E7CE1C97}" srcOrd="2" destOrd="0" presId="urn:microsoft.com/office/officeart/2008/layout/LinedList"/>
    <dgm:cxn modelId="{94C8BA07-F0C2-4A16-8481-9583E87B9328}" type="presParOf" srcId="{AD88F72A-0A0E-477F-A898-601A6098370D}" destId="{FA2AE2EF-B5FE-4A5F-BBD8-E292E1CFEFB7}" srcOrd="2" destOrd="0" presId="urn:microsoft.com/office/officeart/2008/layout/LinedList"/>
    <dgm:cxn modelId="{DDF0A39D-D1D5-4B17-A90A-1B5DC779A788}" type="presParOf" srcId="{AD88F72A-0A0E-477F-A898-601A6098370D}" destId="{EC0E8365-18F4-4BE5-B5A3-044BFFE34FCC}" srcOrd="3" destOrd="0" presId="urn:microsoft.com/office/officeart/2008/layout/LinedList"/>
    <dgm:cxn modelId="{4478173E-D356-4296-AE9C-362B88F88E7D}" type="presParOf" srcId="{AD88F72A-0A0E-477F-A898-601A6098370D}" destId="{BCDD7584-C673-43E5-A0CD-090AE0EEF451}" srcOrd="4" destOrd="0" presId="urn:microsoft.com/office/officeart/2008/layout/LinedList"/>
    <dgm:cxn modelId="{F1E73252-DA56-4170-9400-2B095E435602}" type="presParOf" srcId="{BCDD7584-C673-43E5-A0CD-090AE0EEF451}" destId="{53258639-FB39-483E-8158-B9C5153B1E43}" srcOrd="0" destOrd="0" presId="urn:microsoft.com/office/officeart/2008/layout/LinedList"/>
    <dgm:cxn modelId="{172A0DAC-EC7B-4AA8-820E-54C93CA61EF4}" type="presParOf" srcId="{BCDD7584-C673-43E5-A0CD-090AE0EEF451}" destId="{4B0387EF-6CF0-48D7-93A6-0F07B09FC58C}" srcOrd="1" destOrd="0" presId="urn:microsoft.com/office/officeart/2008/layout/LinedList"/>
    <dgm:cxn modelId="{CB076AE2-AC35-4622-BD6A-3F4E6E1AFA3F}" type="presParOf" srcId="{BCDD7584-C673-43E5-A0CD-090AE0EEF451}" destId="{7C05485D-0794-4C15-A1B9-359A699DE2E7}" srcOrd="2" destOrd="0" presId="urn:microsoft.com/office/officeart/2008/layout/LinedList"/>
    <dgm:cxn modelId="{09403639-F384-4639-BED3-E3AE1D98487D}" type="presParOf" srcId="{AD88F72A-0A0E-477F-A898-601A6098370D}" destId="{DC6C34D4-E0C0-4156-9D06-6976E6C020BA}" srcOrd="5" destOrd="0" presId="urn:microsoft.com/office/officeart/2008/layout/LinedList"/>
    <dgm:cxn modelId="{42111EAC-841A-4E43-AF8E-E3C5C2AE201A}" type="presParOf" srcId="{AD88F72A-0A0E-477F-A898-601A6098370D}" destId="{2E94B35B-938A-4B50-A4E1-F8A2FB32036F}" srcOrd="6" destOrd="0" presId="urn:microsoft.com/office/officeart/2008/layout/LinedList"/>
    <dgm:cxn modelId="{B44D457E-4F0F-402E-92F1-2BB7F924FF32}" type="presParOf" srcId="{AD88F72A-0A0E-477F-A898-601A6098370D}" destId="{A4C92B23-49A7-4280-8DE4-6034C4FDFA2A}" srcOrd="7" destOrd="0" presId="urn:microsoft.com/office/officeart/2008/layout/LinedList"/>
    <dgm:cxn modelId="{70390201-7456-4467-850C-468D47ABF19C}" type="presParOf" srcId="{A4C92B23-49A7-4280-8DE4-6034C4FDFA2A}" destId="{64CDF9DC-AF56-45E0-B9EF-272BF58CDB3E}" srcOrd="0" destOrd="0" presId="urn:microsoft.com/office/officeart/2008/layout/LinedList"/>
    <dgm:cxn modelId="{3F37A168-A78F-4925-8967-36707EE90181}" type="presParOf" srcId="{A4C92B23-49A7-4280-8DE4-6034C4FDFA2A}" destId="{96524446-9CE1-4C2D-8833-574AB2081796}" srcOrd="1" destOrd="0" presId="urn:microsoft.com/office/officeart/2008/layout/LinedList"/>
    <dgm:cxn modelId="{49CEE0D0-0F16-4CE8-A245-6670324E1F11}" type="presParOf" srcId="{A4C92B23-49A7-4280-8DE4-6034C4FDFA2A}" destId="{67732DDA-389E-4B84-A16B-65F81633A5B4}" srcOrd="2" destOrd="0" presId="urn:microsoft.com/office/officeart/2008/layout/LinedList"/>
    <dgm:cxn modelId="{B6BE5983-9105-48AF-BADF-8396D782EAF4}" type="presParOf" srcId="{AD88F72A-0A0E-477F-A898-601A6098370D}" destId="{33D66093-EC13-43EF-A24C-74032B0D2829}" srcOrd="8" destOrd="0" presId="urn:microsoft.com/office/officeart/2008/layout/LinedList"/>
    <dgm:cxn modelId="{EEE73A7A-5B4F-4B6C-830D-78CE26B41D5F}" type="presParOf" srcId="{AD88F72A-0A0E-477F-A898-601A6098370D}" destId="{53483503-5EF5-4886-8C07-1EAE4DABB789}" srcOrd="9" destOrd="0" presId="urn:microsoft.com/office/officeart/2008/layout/LinedList"/>
    <dgm:cxn modelId="{149DFA8D-F265-42DC-833B-D53C20C2817B}" type="presParOf" srcId="{AD88F72A-0A0E-477F-A898-601A6098370D}" destId="{38FEFD9B-8175-4C0C-AE07-744319166FC2}" srcOrd="10" destOrd="0" presId="urn:microsoft.com/office/officeart/2008/layout/LinedList"/>
    <dgm:cxn modelId="{C46FABBC-E30E-4A84-8EFB-1646204C01E7}" type="presParOf" srcId="{38FEFD9B-8175-4C0C-AE07-744319166FC2}" destId="{43783EB1-F8D3-47CF-AD93-78F384896800}" srcOrd="0" destOrd="0" presId="urn:microsoft.com/office/officeart/2008/layout/LinedList"/>
    <dgm:cxn modelId="{81A19EA1-58CE-4F88-A5BD-1DBB537EF035}" type="presParOf" srcId="{38FEFD9B-8175-4C0C-AE07-744319166FC2}" destId="{A14BFD10-C13B-4BE9-9445-404AC32D8827}" srcOrd="1" destOrd="0" presId="urn:microsoft.com/office/officeart/2008/layout/LinedList"/>
    <dgm:cxn modelId="{A6467A0C-B2D5-4B26-8F12-EA78ACE83C70}" type="presParOf" srcId="{38FEFD9B-8175-4C0C-AE07-744319166FC2}" destId="{EDA6E637-87CC-4408-BD33-8E554B311545}" srcOrd="2" destOrd="0" presId="urn:microsoft.com/office/officeart/2008/layout/LinedList"/>
    <dgm:cxn modelId="{17184429-B764-4CE0-AB62-937E03D28CC4}" type="presParOf" srcId="{AD88F72A-0A0E-477F-A898-601A6098370D}" destId="{B7D01A41-0E91-46AA-A718-CD8780F43AF0}" srcOrd="11" destOrd="0" presId="urn:microsoft.com/office/officeart/2008/layout/LinedList"/>
    <dgm:cxn modelId="{3445BAF3-1C4E-4967-A038-918BA212D0E5}" type="presParOf" srcId="{AD88F72A-0A0E-477F-A898-601A6098370D}" destId="{53531D8A-697B-471C-A740-370E82E63E55}" srcOrd="12" destOrd="0" presId="urn:microsoft.com/office/officeart/2008/layout/LinedList"/>
    <dgm:cxn modelId="{9C95986F-2B94-4EEF-A70C-918FA6B6AF73}" type="presParOf" srcId="{AD88F72A-0A0E-477F-A898-601A6098370D}" destId="{B0F58F26-59B3-403B-9D4E-7454482CB645}" srcOrd="13" destOrd="0" presId="urn:microsoft.com/office/officeart/2008/layout/LinedList"/>
    <dgm:cxn modelId="{83C6974D-E177-4E6E-8F2F-901FCE32C127}" type="presParOf" srcId="{B0F58F26-59B3-403B-9D4E-7454482CB645}" destId="{31D149BF-A95B-4BB7-85E8-34804C59F264}" srcOrd="0" destOrd="0" presId="urn:microsoft.com/office/officeart/2008/layout/LinedList"/>
    <dgm:cxn modelId="{DEBBB3FC-CF71-4A63-9E48-215CAA9BB454}" type="presParOf" srcId="{B0F58F26-59B3-403B-9D4E-7454482CB645}" destId="{D8A98477-3B9B-4E87-B3BB-B148583D37D3}" srcOrd="1" destOrd="0" presId="urn:microsoft.com/office/officeart/2008/layout/LinedList"/>
    <dgm:cxn modelId="{DCC0578B-0EDE-4A90-B8D5-2AFBFAC27116}" type="presParOf" srcId="{B0F58F26-59B3-403B-9D4E-7454482CB645}" destId="{D807729F-4A37-4810-9659-B9700A2770C3}" srcOrd="2" destOrd="0" presId="urn:microsoft.com/office/officeart/2008/layout/LinedList"/>
    <dgm:cxn modelId="{71678D25-FABA-498D-90A0-EDBAFC5E2F55}" type="presParOf" srcId="{AD88F72A-0A0E-477F-A898-601A6098370D}" destId="{CFD7453E-6031-44B0-A652-575EEB926BDD}" srcOrd="14" destOrd="0" presId="urn:microsoft.com/office/officeart/2008/layout/LinedList"/>
    <dgm:cxn modelId="{D70FCD2D-6AE3-451E-86DD-F8DEFB6B6204}" type="presParOf" srcId="{AD88F72A-0A0E-477F-A898-601A6098370D}" destId="{9CAA5B6A-9712-4174-BC97-E6AB5E5D1ABB}" srcOrd="15" destOrd="0" presId="urn:microsoft.com/office/officeart/2008/layout/LinedList"/>
    <dgm:cxn modelId="{A342262F-F4BC-4FD3-92C3-B9F7546EEB66}" type="presParOf" srcId="{AD88F72A-0A0E-477F-A898-601A6098370D}" destId="{DA222315-0ED3-48CC-95AE-05F3ED269C4E}" srcOrd="16" destOrd="0" presId="urn:microsoft.com/office/officeart/2008/layout/LinedList"/>
    <dgm:cxn modelId="{5E0725CC-9E63-41AD-8A8D-04BFB1B2D1F4}" type="presParOf" srcId="{DA222315-0ED3-48CC-95AE-05F3ED269C4E}" destId="{B2ACD266-464B-4224-AFC1-C1BE194E04FB}" srcOrd="0" destOrd="0" presId="urn:microsoft.com/office/officeart/2008/layout/LinedList"/>
    <dgm:cxn modelId="{5A3BA8D6-A0FB-467F-81AA-A780B6A3FAF0}" type="presParOf" srcId="{DA222315-0ED3-48CC-95AE-05F3ED269C4E}" destId="{CEAE9D92-DDDB-49A5-970D-8A0141260A4A}" srcOrd="1" destOrd="0" presId="urn:microsoft.com/office/officeart/2008/layout/LinedList"/>
    <dgm:cxn modelId="{978DDC5A-5CE5-424C-A8DA-A4D141ACA712}" type="presParOf" srcId="{DA222315-0ED3-48CC-95AE-05F3ED269C4E}" destId="{9DF95992-A8A8-4A8F-9ECC-3E3DBA1A2794}" srcOrd="2" destOrd="0" presId="urn:microsoft.com/office/officeart/2008/layout/LinedList"/>
    <dgm:cxn modelId="{A285836A-FFB6-4D51-A225-4E43558590A5}" type="presParOf" srcId="{AD88F72A-0A0E-477F-A898-601A6098370D}" destId="{9668AB04-3A2E-442F-ABDC-7100F53B8E91}" srcOrd="17" destOrd="0" presId="urn:microsoft.com/office/officeart/2008/layout/LinedList"/>
    <dgm:cxn modelId="{F77E3E6E-416A-4DAC-80BD-C3BDD75A4DD8}" type="presParOf" srcId="{AD88F72A-0A0E-477F-A898-601A6098370D}" destId="{68BE51D7-BB21-4792-9887-B64C4BE5872E}" srcOrd="18"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7B0450B-8152-4549-8566-36FC10EDB4C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5F5C42E-B803-4313-BFD1-C434087F607F}">
      <dgm:prSet phldrT="[Text]" custT="1"/>
      <dgm:spPr/>
      <dgm:t>
        <a:bodyPr/>
        <a:lstStyle/>
        <a:p>
          <a:r>
            <a:rPr lang="en-US" sz="2000" dirty="0">
              <a:solidFill>
                <a:srgbClr val="009CDB"/>
              </a:solidFill>
              <a:latin typeface="Arial" panose="020B0604020202020204" pitchFamily="34" charset="0"/>
              <a:cs typeface="Arial" panose="020B0604020202020204" pitchFamily="34" charset="0"/>
            </a:rPr>
            <a:t>Acts of sexual  violence </a:t>
          </a:r>
        </a:p>
      </dgm:t>
    </dgm:pt>
    <dgm:pt modelId="{97D72EAC-21E7-4E7A-8252-149F57DD8AA4}" type="parTrans" cxnId="{0F265DB6-F154-4DE2-9F76-50B321F59D99}">
      <dgm:prSet/>
      <dgm:spPr/>
      <dgm:t>
        <a:bodyPr/>
        <a:lstStyle/>
        <a:p>
          <a:endParaRPr lang="en-US" sz="2000">
            <a:solidFill>
              <a:srgbClr val="6D6E70"/>
            </a:solidFill>
            <a:latin typeface="Arial" panose="020B0604020202020204" pitchFamily="34" charset="0"/>
            <a:cs typeface="Arial" panose="020B0604020202020204" pitchFamily="34" charset="0"/>
          </a:endParaRPr>
        </a:p>
      </dgm:t>
    </dgm:pt>
    <dgm:pt modelId="{82F05C18-850B-4FC2-A9D7-F84C36474AEF}" type="sibTrans" cxnId="{0F265DB6-F154-4DE2-9F76-50B321F59D99}">
      <dgm:prSet/>
      <dgm:spPr/>
      <dgm:t>
        <a:bodyPr/>
        <a:lstStyle/>
        <a:p>
          <a:endParaRPr lang="en-US" sz="2000">
            <a:solidFill>
              <a:srgbClr val="6D6E70"/>
            </a:solidFill>
            <a:latin typeface="Arial" panose="020B0604020202020204" pitchFamily="34" charset="0"/>
            <a:cs typeface="Arial" panose="020B0604020202020204" pitchFamily="34" charset="0"/>
          </a:endParaRPr>
        </a:p>
      </dgm:t>
    </dgm:pt>
    <dgm:pt modelId="{CCD484D6-FC0D-484E-8FAC-0BD652484DA5}">
      <dgm:prSet phldrT="[Text]" custT="1"/>
      <dgm:spPr/>
      <dgm:t>
        <a:bodyPr/>
        <a:lstStyle/>
        <a:p>
          <a:r>
            <a:rPr lang="en-US" sz="2000" dirty="0">
              <a:solidFill>
                <a:srgbClr val="6D6E70"/>
              </a:solidFill>
              <a:latin typeface="Arial" panose="020B0604020202020204" pitchFamily="34" charset="0"/>
              <a:cs typeface="Arial" panose="020B0604020202020204" pitchFamily="34" charset="0"/>
            </a:rPr>
            <a:t>Physically forcing you to have sexual intercourse </a:t>
          </a:r>
        </a:p>
      </dgm:t>
    </dgm:pt>
    <dgm:pt modelId="{D5D8FAC0-1FC1-4D7D-A404-20B50DD9098D}" type="parTrans" cxnId="{17C685CE-6879-4912-BEF1-0ED18A1B160C}">
      <dgm:prSet/>
      <dgm:spPr/>
      <dgm:t>
        <a:bodyPr/>
        <a:lstStyle/>
        <a:p>
          <a:endParaRPr lang="en-US" sz="2000">
            <a:solidFill>
              <a:srgbClr val="6D6E70"/>
            </a:solidFill>
            <a:latin typeface="Arial" panose="020B0604020202020204" pitchFamily="34" charset="0"/>
            <a:cs typeface="Arial" panose="020B0604020202020204" pitchFamily="34" charset="0"/>
          </a:endParaRPr>
        </a:p>
      </dgm:t>
    </dgm:pt>
    <dgm:pt modelId="{2C13029A-AE8C-480B-99AE-C17692EE2F0F}" type="sibTrans" cxnId="{17C685CE-6879-4912-BEF1-0ED18A1B160C}">
      <dgm:prSet/>
      <dgm:spPr/>
      <dgm:t>
        <a:bodyPr/>
        <a:lstStyle/>
        <a:p>
          <a:endParaRPr lang="en-US" sz="2000">
            <a:solidFill>
              <a:srgbClr val="6D6E70"/>
            </a:solidFill>
            <a:latin typeface="Arial" panose="020B0604020202020204" pitchFamily="34" charset="0"/>
            <a:cs typeface="Arial" panose="020B0604020202020204" pitchFamily="34" charset="0"/>
          </a:endParaRPr>
        </a:p>
      </dgm:t>
    </dgm:pt>
    <dgm:pt modelId="{74C5663E-429C-4CA7-B664-64AC6ECE6352}">
      <dgm:prSet phldrT="[Text]" custT="1"/>
      <dgm:spPr/>
      <dgm:t>
        <a:bodyPr/>
        <a:lstStyle/>
        <a:p>
          <a:r>
            <a:rPr lang="en-US" sz="2000" dirty="0">
              <a:solidFill>
                <a:srgbClr val="6D6E70"/>
              </a:solidFill>
              <a:latin typeface="Arial" panose="020B0604020202020204" pitchFamily="34" charset="0"/>
              <a:cs typeface="Arial" panose="020B0604020202020204" pitchFamily="34" charset="0"/>
            </a:rPr>
            <a:t>Physically forcing you to perform unwanted sexual acts</a:t>
          </a:r>
        </a:p>
      </dgm:t>
    </dgm:pt>
    <dgm:pt modelId="{ED611153-67A5-44D4-BADD-D5870B445D47}" type="parTrans" cxnId="{B659F8B8-8B11-4061-B702-29C98EE3194B}">
      <dgm:prSet/>
      <dgm:spPr/>
      <dgm:t>
        <a:bodyPr/>
        <a:lstStyle/>
        <a:p>
          <a:endParaRPr lang="en-US" sz="2000">
            <a:solidFill>
              <a:srgbClr val="6D6E70"/>
            </a:solidFill>
            <a:latin typeface="Arial" panose="020B0604020202020204" pitchFamily="34" charset="0"/>
            <a:cs typeface="Arial" panose="020B0604020202020204" pitchFamily="34" charset="0"/>
          </a:endParaRPr>
        </a:p>
      </dgm:t>
    </dgm:pt>
    <dgm:pt modelId="{76BE6AEE-00A8-443E-A349-A5D0A747AE12}" type="sibTrans" cxnId="{B659F8B8-8B11-4061-B702-29C98EE3194B}">
      <dgm:prSet/>
      <dgm:spPr/>
      <dgm:t>
        <a:bodyPr/>
        <a:lstStyle/>
        <a:p>
          <a:endParaRPr lang="en-US" sz="2000">
            <a:solidFill>
              <a:srgbClr val="6D6E70"/>
            </a:solidFill>
            <a:latin typeface="Arial" panose="020B0604020202020204" pitchFamily="34" charset="0"/>
            <a:cs typeface="Arial" panose="020B0604020202020204" pitchFamily="34" charset="0"/>
          </a:endParaRPr>
        </a:p>
      </dgm:t>
    </dgm:pt>
    <dgm:pt modelId="{FD8BE65E-9F1D-4B59-AA69-D762144C29AF}">
      <dgm:prSet phldrT="[Text]" custT="1"/>
      <dgm:spPr/>
      <dgm:t>
        <a:bodyPr/>
        <a:lstStyle/>
        <a:p>
          <a:r>
            <a:rPr lang="en-US" sz="2000" dirty="0">
              <a:solidFill>
                <a:srgbClr val="6D6E70"/>
              </a:solidFill>
              <a:latin typeface="Arial" panose="020B0604020202020204" pitchFamily="34" charset="0"/>
              <a:cs typeface="Arial" panose="020B0604020202020204" pitchFamily="34" charset="0"/>
            </a:rPr>
            <a:t>Forcing you with threats or any other way to perform sexual acts</a:t>
          </a:r>
        </a:p>
      </dgm:t>
    </dgm:pt>
    <dgm:pt modelId="{BEAB3384-B1C4-41F7-A6B6-58C6A20C06FF}" type="parTrans" cxnId="{AA9923B6-E8A6-487B-B099-2EA2D83961AD}">
      <dgm:prSet/>
      <dgm:spPr/>
      <dgm:t>
        <a:bodyPr/>
        <a:lstStyle/>
        <a:p>
          <a:endParaRPr lang="en-US" sz="2000">
            <a:solidFill>
              <a:srgbClr val="6D6E70"/>
            </a:solidFill>
            <a:latin typeface="Arial" panose="020B0604020202020204" pitchFamily="34" charset="0"/>
            <a:cs typeface="Arial" panose="020B0604020202020204" pitchFamily="34" charset="0"/>
          </a:endParaRPr>
        </a:p>
      </dgm:t>
    </dgm:pt>
    <dgm:pt modelId="{08E3B2C1-5DFB-42E4-908A-85E95CA6ABD8}" type="sibTrans" cxnId="{AA9923B6-E8A6-487B-B099-2EA2D83961AD}">
      <dgm:prSet/>
      <dgm:spPr/>
      <dgm:t>
        <a:bodyPr/>
        <a:lstStyle/>
        <a:p>
          <a:endParaRPr lang="en-US" sz="2000">
            <a:solidFill>
              <a:srgbClr val="6D6E70"/>
            </a:solidFill>
            <a:latin typeface="Arial" panose="020B0604020202020204" pitchFamily="34" charset="0"/>
            <a:cs typeface="Arial" panose="020B0604020202020204" pitchFamily="34" charset="0"/>
          </a:endParaRPr>
        </a:p>
      </dgm:t>
    </dgm:pt>
    <dgm:pt modelId="{CBD8D2A2-379E-409B-A685-139B4DAB3A4D}" type="pres">
      <dgm:prSet presAssocID="{B7B0450B-8152-4549-8566-36FC10EDB4CB}" presName="vert0" presStyleCnt="0">
        <dgm:presLayoutVars>
          <dgm:dir/>
          <dgm:animOne val="branch"/>
          <dgm:animLvl val="lvl"/>
        </dgm:presLayoutVars>
      </dgm:prSet>
      <dgm:spPr/>
    </dgm:pt>
    <dgm:pt modelId="{933333CE-A6AB-4838-B7F4-0CF0808B594C}" type="pres">
      <dgm:prSet presAssocID="{55F5C42E-B803-4313-BFD1-C434087F607F}" presName="thickLine" presStyleLbl="alignNode1" presStyleIdx="0" presStyleCnt="1"/>
      <dgm:spPr/>
    </dgm:pt>
    <dgm:pt modelId="{98BDCB8E-588D-448C-8319-A2A99601FC49}" type="pres">
      <dgm:prSet presAssocID="{55F5C42E-B803-4313-BFD1-C434087F607F}" presName="horz1" presStyleCnt="0"/>
      <dgm:spPr/>
    </dgm:pt>
    <dgm:pt modelId="{6C0EE939-3E7F-420E-9BD3-D29EC7CC056B}" type="pres">
      <dgm:prSet presAssocID="{55F5C42E-B803-4313-BFD1-C434087F607F}" presName="tx1" presStyleLbl="revTx" presStyleIdx="0" presStyleCnt="4" custScaleX="169583"/>
      <dgm:spPr/>
    </dgm:pt>
    <dgm:pt modelId="{AD88F72A-0A0E-477F-A898-601A6098370D}" type="pres">
      <dgm:prSet presAssocID="{55F5C42E-B803-4313-BFD1-C434087F607F}" presName="vert1" presStyleCnt="0"/>
      <dgm:spPr/>
    </dgm:pt>
    <dgm:pt modelId="{8D1815B8-6950-43D5-A22F-388801962DDE}" type="pres">
      <dgm:prSet presAssocID="{CCD484D6-FC0D-484E-8FAC-0BD652484DA5}" presName="vertSpace2a" presStyleCnt="0"/>
      <dgm:spPr/>
    </dgm:pt>
    <dgm:pt modelId="{5208C158-1D58-4575-8984-EECB78069720}" type="pres">
      <dgm:prSet presAssocID="{CCD484D6-FC0D-484E-8FAC-0BD652484DA5}" presName="horz2" presStyleCnt="0"/>
      <dgm:spPr/>
    </dgm:pt>
    <dgm:pt modelId="{7B47AA07-D223-4A71-820E-5C6344DD7BA5}" type="pres">
      <dgm:prSet presAssocID="{CCD484D6-FC0D-484E-8FAC-0BD652484DA5}" presName="horzSpace2" presStyleCnt="0"/>
      <dgm:spPr/>
    </dgm:pt>
    <dgm:pt modelId="{F0C3F91F-8D6D-4254-9FE5-3E5A6DACA349}" type="pres">
      <dgm:prSet presAssocID="{CCD484D6-FC0D-484E-8FAC-0BD652484DA5}" presName="tx2" presStyleLbl="revTx" presStyleIdx="1" presStyleCnt="4" custScaleX="102003" custScaleY="11863"/>
      <dgm:spPr/>
    </dgm:pt>
    <dgm:pt modelId="{E9E032BD-2E57-4D47-BD8D-5DB0E7CE1C97}" type="pres">
      <dgm:prSet presAssocID="{CCD484D6-FC0D-484E-8FAC-0BD652484DA5}" presName="vert2" presStyleCnt="0"/>
      <dgm:spPr/>
    </dgm:pt>
    <dgm:pt modelId="{FA2AE2EF-B5FE-4A5F-BBD8-E292E1CFEFB7}" type="pres">
      <dgm:prSet presAssocID="{CCD484D6-FC0D-484E-8FAC-0BD652484DA5}" presName="thinLine2b" presStyleLbl="callout" presStyleIdx="0" presStyleCnt="3"/>
      <dgm:spPr/>
    </dgm:pt>
    <dgm:pt modelId="{EC0E8365-18F4-4BE5-B5A3-044BFFE34FCC}" type="pres">
      <dgm:prSet presAssocID="{CCD484D6-FC0D-484E-8FAC-0BD652484DA5}" presName="vertSpace2b" presStyleCnt="0"/>
      <dgm:spPr/>
    </dgm:pt>
    <dgm:pt modelId="{BCDD7584-C673-43E5-A0CD-090AE0EEF451}" type="pres">
      <dgm:prSet presAssocID="{74C5663E-429C-4CA7-B664-64AC6ECE6352}" presName="horz2" presStyleCnt="0"/>
      <dgm:spPr/>
    </dgm:pt>
    <dgm:pt modelId="{53258639-FB39-483E-8158-B9C5153B1E43}" type="pres">
      <dgm:prSet presAssocID="{74C5663E-429C-4CA7-B664-64AC6ECE6352}" presName="horzSpace2" presStyleCnt="0"/>
      <dgm:spPr/>
    </dgm:pt>
    <dgm:pt modelId="{4B0387EF-6CF0-48D7-93A6-0F07B09FC58C}" type="pres">
      <dgm:prSet presAssocID="{74C5663E-429C-4CA7-B664-64AC6ECE6352}" presName="tx2" presStyleLbl="revTx" presStyleIdx="2" presStyleCnt="4" custScaleX="102003" custScaleY="11863" custLinFactNeighborX="1069" custLinFactNeighborY="-102"/>
      <dgm:spPr/>
    </dgm:pt>
    <dgm:pt modelId="{7C05485D-0794-4C15-A1B9-359A699DE2E7}" type="pres">
      <dgm:prSet presAssocID="{74C5663E-429C-4CA7-B664-64AC6ECE6352}" presName="vert2" presStyleCnt="0"/>
      <dgm:spPr/>
    </dgm:pt>
    <dgm:pt modelId="{DC6C34D4-E0C0-4156-9D06-6976E6C020BA}" type="pres">
      <dgm:prSet presAssocID="{74C5663E-429C-4CA7-B664-64AC6ECE6352}" presName="thinLine2b" presStyleLbl="callout" presStyleIdx="1" presStyleCnt="3"/>
      <dgm:spPr/>
    </dgm:pt>
    <dgm:pt modelId="{2E94B35B-938A-4B50-A4E1-F8A2FB32036F}" type="pres">
      <dgm:prSet presAssocID="{74C5663E-429C-4CA7-B664-64AC6ECE6352}" presName="vertSpace2b" presStyleCnt="0"/>
      <dgm:spPr/>
    </dgm:pt>
    <dgm:pt modelId="{A4C92B23-49A7-4280-8DE4-6034C4FDFA2A}" type="pres">
      <dgm:prSet presAssocID="{FD8BE65E-9F1D-4B59-AA69-D762144C29AF}" presName="horz2" presStyleCnt="0"/>
      <dgm:spPr/>
    </dgm:pt>
    <dgm:pt modelId="{64CDF9DC-AF56-45E0-B9EF-272BF58CDB3E}" type="pres">
      <dgm:prSet presAssocID="{FD8BE65E-9F1D-4B59-AA69-D762144C29AF}" presName="horzSpace2" presStyleCnt="0"/>
      <dgm:spPr/>
    </dgm:pt>
    <dgm:pt modelId="{96524446-9CE1-4C2D-8833-574AB2081796}" type="pres">
      <dgm:prSet presAssocID="{FD8BE65E-9F1D-4B59-AA69-D762144C29AF}" presName="tx2" presStyleLbl="revTx" presStyleIdx="3" presStyleCnt="4" custScaleX="102003" custScaleY="11863"/>
      <dgm:spPr/>
    </dgm:pt>
    <dgm:pt modelId="{67732DDA-389E-4B84-A16B-65F81633A5B4}" type="pres">
      <dgm:prSet presAssocID="{FD8BE65E-9F1D-4B59-AA69-D762144C29AF}" presName="vert2" presStyleCnt="0"/>
      <dgm:spPr/>
    </dgm:pt>
    <dgm:pt modelId="{33D66093-EC13-43EF-A24C-74032B0D2829}" type="pres">
      <dgm:prSet presAssocID="{FD8BE65E-9F1D-4B59-AA69-D762144C29AF}" presName="thinLine2b" presStyleLbl="callout" presStyleIdx="2" presStyleCnt="3"/>
      <dgm:spPr/>
    </dgm:pt>
    <dgm:pt modelId="{53483503-5EF5-4886-8C07-1EAE4DABB789}" type="pres">
      <dgm:prSet presAssocID="{FD8BE65E-9F1D-4B59-AA69-D762144C29AF}" presName="vertSpace2b" presStyleCnt="0"/>
      <dgm:spPr/>
    </dgm:pt>
  </dgm:ptLst>
  <dgm:cxnLst>
    <dgm:cxn modelId="{AD8D2927-3514-40B0-8B7A-42B9718D6C53}" type="presOf" srcId="{55F5C42E-B803-4313-BFD1-C434087F607F}" destId="{6C0EE939-3E7F-420E-9BD3-D29EC7CC056B}" srcOrd="0" destOrd="0" presId="urn:microsoft.com/office/officeart/2008/layout/LinedList"/>
    <dgm:cxn modelId="{DA69522A-D81A-4990-92B8-F6245D16E4D2}" type="presOf" srcId="{B7B0450B-8152-4549-8566-36FC10EDB4CB}" destId="{CBD8D2A2-379E-409B-A685-139B4DAB3A4D}" srcOrd="0" destOrd="0" presId="urn:microsoft.com/office/officeart/2008/layout/LinedList"/>
    <dgm:cxn modelId="{C113C454-B2FB-4C8A-A5AA-A3E057F9AD6C}" type="presOf" srcId="{74C5663E-429C-4CA7-B664-64AC6ECE6352}" destId="{4B0387EF-6CF0-48D7-93A6-0F07B09FC58C}" srcOrd="0" destOrd="0" presId="urn:microsoft.com/office/officeart/2008/layout/LinedList"/>
    <dgm:cxn modelId="{CA68D1B2-0B38-44D8-8B12-504445D028E6}" type="presOf" srcId="{CCD484D6-FC0D-484E-8FAC-0BD652484DA5}" destId="{F0C3F91F-8D6D-4254-9FE5-3E5A6DACA349}" srcOrd="0" destOrd="0" presId="urn:microsoft.com/office/officeart/2008/layout/LinedList"/>
    <dgm:cxn modelId="{AA9923B6-E8A6-487B-B099-2EA2D83961AD}" srcId="{55F5C42E-B803-4313-BFD1-C434087F607F}" destId="{FD8BE65E-9F1D-4B59-AA69-D762144C29AF}" srcOrd="2" destOrd="0" parTransId="{BEAB3384-B1C4-41F7-A6B6-58C6A20C06FF}" sibTransId="{08E3B2C1-5DFB-42E4-908A-85E95CA6ABD8}"/>
    <dgm:cxn modelId="{0F265DB6-F154-4DE2-9F76-50B321F59D99}" srcId="{B7B0450B-8152-4549-8566-36FC10EDB4CB}" destId="{55F5C42E-B803-4313-BFD1-C434087F607F}" srcOrd="0" destOrd="0" parTransId="{97D72EAC-21E7-4E7A-8252-149F57DD8AA4}" sibTransId="{82F05C18-850B-4FC2-A9D7-F84C36474AEF}"/>
    <dgm:cxn modelId="{B659F8B8-8B11-4061-B702-29C98EE3194B}" srcId="{55F5C42E-B803-4313-BFD1-C434087F607F}" destId="{74C5663E-429C-4CA7-B664-64AC6ECE6352}" srcOrd="1" destOrd="0" parTransId="{ED611153-67A5-44D4-BADD-D5870B445D47}" sibTransId="{76BE6AEE-00A8-443E-A349-A5D0A747AE12}"/>
    <dgm:cxn modelId="{17C685CE-6879-4912-BEF1-0ED18A1B160C}" srcId="{55F5C42E-B803-4313-BFD1-C434087F607F}" destId="{CCD484D6-FC0D-484E-8FAC-0BD652484DA5}" srcOrd="0" destOrd="0" parTransId="{D5D8FAC0-1FC1-4D7D-A404-20B50DD9098D}" sibTransId="{2C13029A-AE8C-480B-99AE-C17692EE2F0F}"/>
    <dgm:cxn modelId="{3AFA61EA-12F0-4A83-A2CB-DA29DB976404}" type="presOf" srcId="{FD8BE65E-9F1D-4B59-AA69-D762144C29AF}" destId="{96524446-9CE1-4C2D-8833-574AB2081796}" srcOrd="0" destOrd="0" presId="urn:microsoft.com/office/officeart/2008/layout/LinedList"/>
    <dgm:cxn modelId="{99871A3F-094A-49FC-941F-40D7805FCB4F}" type="presParOf" srcId="{CBD8D2A2-379E-409B-A685-139B4DAB3A4D}" destId="{933333CE-A6AB-4838-B7F4-0CF0808B594C}" srcOrd="0" destOrd="0" presId="urn:microsoft.com/office/officeart/2008/layout/LinedList"/>
    <dgm:cxn modelId="{BD8470B9-8D8D-479D-8B09-29D4908964E2}" type="presParOf" srcId="{CBD8D2A2-379E-409B-A685-139B4DAB3A4D}" destId="{98BDCB8E-588D-448C-8319-A2A99601FC49}" srcOrd="1" destOrd="0" presId="urn:microsoft.com/office/officeart/2008/layout/LinedList"/>
    <dgm:cxn modelId="{1D78BC9F-3C13-4618-B2E6-087B1804F133}" type="presParOf" srcId="{98BDCB8E-588D-448C-8319-A2A99601FC49}" destId="{6C0EE939-3E7F-420E-9BD3-D29EC7CC056B}" srcOrd="0" destOrd="0" presId="urn:microsoft.com/office/officeart/2008/layout/LinedList"/>
    <dgm:cxn modelId="{68849926-CADD-403B-8395-B00E9CA371FB}" type="presParOf" srcId="{98BDCB8E-588D-448C-8319-A2A99601FC49}" destId="{AD88F72A-0A0E-477F-A898-601A6098370D}" srcOrd="1" destOrd="0" presId="urn:microsoft.com/office/officeart/2008/layout/LinedList"/>
    <dgm:cxn modelId="{C1F80277-0B46-4E9B-B22A-19B96089192B}" type="presParOf" srcId="{AD88F72A-0A0E-477F-A898-601A6098370D}" destId="{8D1815B8-6950-43D5-A22F-388801962DDE}" srcOrd="0" destOrd="0" presId="urn:microsoft.com/office/officeart/2008/layout/LinedList"/>
    <dgm:cxn modelId="{B4058679-959A-45CF-8490-3A265CABCB80}" type="presParOf" srcId="{AD88F72A-0A0E-477F-A898-601A6098370D}" destId="{5208C158-1D58-4575-8984-EECB78069720}" srcOrd="1" destOrd="0" presId="urn:microsoft.com/office/officeart/2008/layout/LinedList"/>
    <dgm:cxn modelId="{50491906-D441-4FFF-99FE-F9A60750AF9A}" type="presParOf" srcId="{5208C158-1D58-4575-8984-EECB78069720}" destId="{7B47AA07-D223-4A71-820E-5C6344DD7BA5}" srcOrd="0" destOrd="0" presId="urn:microsoft.com/office/officeart/2008/layout/LinedList"/>
    <dgm:cxn modelId="{486F5E76-7AF1-4B72-A272-4F421E6AA0F2}" type="presParOf" srcId="{5208C158-1D58-4575-8984-EECB78069720}" destId="{F0C3F91F-8D6D-4254-9FE5-3E5A6DACA349}" srcOrd="1" destOrd="0" presId="urn:microsoft.com/office/officeart/2008/layout/LinedList"/>
    <dgm:cxn modelId="{8196B985-AC21-4C2E-8AC8-C435DF6B6743}" type="presParOf" srcId="{5208C158-1D58-4575-8984-EECB78069720}" destId="{E9E032BD-2E57-4D47-BD8D-5DB0E7CE1C97}" srcOrd="2" destOrd="0" presId="urn:microsoft.com/office/officeart/2008/layout/LinedList"/>
    <dgm:cxn modelId="{94C8BA07-F0C2-4A16-8481-9583E87B9328}" type="presParOf" srcId="{AD88F72A-0A0E-477F-A898-601A6098370D}" destId="{FA2AE2EF-B5FE-4A5F-BBD8-E292E1CFEFB7}" srcOrd="2" destOrd="0" presId="urn:microsoft.com/office/officeart/2008/layout/LinedList"/>
    <dgm:cxn modelId="{DDF0A39D-D1D5-4B17-A90A-1B5DC779A788}" type="presParOf" srcId="{AD88F72A-0A0E-477F-A898-601A6098370D}" destId="{EC0E8365-18F4-4BE5-B5A3-044BFFE34FCC}" srcOrd="3" destOrd="0" presId="urn:microsoft.com/office/officeart/2008/layout/LinedList"/>
    <dgm:cxn modelId="{4478173E-D356-4296-AE9C-362B88F88E7D}" type="presParOf" srcId="{AD88F72A-0A0E-477F-A898-601A6098370D}" destId="{BCDD7584-C673-43E5-A0CD-090AE0EEF451}" srcOrd="4" destOrd="0" presId="urn:microsoft.com/office/officeart/2008/layout/LinedList"/>
    <dgm:cxn modelId="{F1E73252-DA56-4170-9400-2B095E435602}" type="presParOf" srcId="{BCDD7584-C673-43E5-A0CD-090AE0EEF451}" destId="{53258639-FB39-483E-8158-B9C5153B1E43}" srcOrd="0" destOrd="0" presId="urn:microsoft.com/office/officeart/2008/layout/LinedList"/>
    <dgm:cxn modelId="{172A0DAC-EC7B-4AA8-820E-54C93CA61EF4}" type="presParOf" srcId="{BCDD7584-C673-43E5-A0CD-090AE0EEF451}" destId="{4B0387EF-6CF0-48D7-93A6-0F07B09FC58C}" srcOrd="1" destOrd="0" presId="urn:microsoft.com/office/officeart/2008/layout/LinedList"/>
    <dgm:cxn modelId="{CB076AE2-AC35-4622-BD6A-3F4E6E1AFA3F}" type="presParOf" srcId="{BCDD7584-C673-43E5-A0CD-090AE0EEF451}" destId="{7C05485D-0794-4C15-A1B9-359A699DE2E7}" srcOrd="2" destOrd="0" presId="urn:microsoft.com/office/officeart/2008/layout/LinedList"/>
    <dgm:cxn modelId="{09403639-F384-4639-BED3-E3AE1D98487D}" type="presParOf" srcId="{AD88F72A-0A0E-477F-A898-601A6098370D}" destId="{DC6C34D4-E0C0-4156-9D06-6976E6C020BA}" srcOrd="5" destOrd="0" presId="urn:microsoft.com/office/officeart/2008/layout/LinedList"/>
    <dgm:cxn modelId="{42111EAC-841A-4E43-AF8E-E3C5C2AE201A}" type="presParOf" srcId="{AD88F72A-0A0E-477F-A898-601A6098370D}" destId="{2E94B35B-938A-4B50-A4E1-F8A2FB32036F}" srcOrd="6" destOrd="0" presId="urn:microsoft.com/office/officeart/2008/layout/LinedList"/>
    <dgm:cxn modelId="{B44D457E-4F0F-402E-92F1-2BB7F924FF32}" type="presParOf" srcId="{AD88F72A-0A0E-477F-A898-601A6098370D}" destId="{A4C92B23-49A7-4280-8DE4-6034C4FDFA2A}" srcOrd="7" destOrd="0" presId="urn:microsoft.com/office/officeart/2008/layout/LinedList"/>
    <dgm:cxn modelId="{70390201-7456-4467-850C-468D47ABF19C}" type="presParOf" srcId="{A4C92B23-49A7-4280-8DE4-6034C4FDFA2A}" destId="{64CDF9DC-AF56-45E0-B9EF-272BF58CDB3E}" srcOrd="0" destOrd="0" presId="urn:microsoft.com/office/officeart/2008/layout/LinedList"/>
    <dgm:cxn modelId="{3F37A168-A78F-4925-8967-36707EE90181}" type="presParOf" srcId="{A4C92B23-49A7-4280-8DE4-6034C4FDFA2A}" destId="{96524446-9CE1-4C2D-8833-574AB2081796}" srcOrd="1" destOrd="0" presId="urn:microsoft.com/office/officeart/2008/layout/LinedList"/>
    <dgm:cxn modelId="{49CEE0D0-0F16-4CE8-A245-6670324E1F11}" type="presParOf" srcId="{A4C92B23-49A7-4280-8DE4-6034C4FDFA2A}" destId="{67732DDA-389E-4B84-A16B-65F81633A5B4}" srcOrd="2" destOrd="0" presId="urn:microsoft.com/office/officeart/2008/layout/LinedList"/>
    <dgm:cxn modelId="{B6BE5983-9105-48AF-BADF-8396D782EAF4}" type="presParOf" srcId="{AD88F72A-0A0E-477F-A898-601A6098370D}" destId="{33D66093-EC13-43EF-A24C-74032B0D2829}" srcOrd="8" destOrd="0" presId="urn:microsoft.com/office/officeart/2008/layout/LinedList"/>
    <dgm:cxn modelId="{EEE73A7A-5B4F-4B6C-830D-78CE26B41D5F}" type="presParOf" srcId="{AD88F72A-0A0E-477F-A898-601A6098370D}" destId="{53483503-5EF5-4886-8C07-1EAE4DABB789}" srcOrd="9"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7B0450B-8152-4549-8566-36FC10EDB4C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5F5C42E-B803-4313-BFD1-C434087F607F}">
      <dgm:prSet phldrT="[Text]" custT="1"/>
      <dgm:spPr/>
      <dgm:t>
        <a:bodyPr/>
        <a:lstStyle/>
        <a:p>
          <a:r>
            <a:rPr lang="en-US" sz="2000" dirty="0">
              <a:solidFill>
                <a:srgbClr val="009CDB"/>
              </a:solidFill>
              <a:latin typeface="Arial" panose="020B0604020202020204" pitchFamily="34" charset="0"/>
              <a:cs typeface="Arial" panose="020B0604020202020204" pitchFamily="34" charset="0"/>
            </a:rPr>
            <a:t>Acts of psychological  violence </a:t>
          </a:r>
        </a:p>
      </dgm:t>
    </dgm:pt>
    <dgm:pt modelId="{97D72EAC-21E7-4E7A-8252-149F57DD8AA4}" type="parTrans" cxnId="{0F265DB6-F154-4DE2-9F76-50B321F59D99}">
      <dgm:prSet/>
      <dgm:spPr/>
      <dgm:t>
        <a:bodyPr/>
        <a:lstStyle/>
        <a:p>
          <a:endParaRPr lang="en-US" sz="2000">
            <a:solidFill>
              <a:srgbClr val="6D6E70"/>
            </a:solidFill>
            <a:latin typeface="Arial" panose="020B0604020202020204" pitchFamily="34" charset="0"/>
            <a:cs typeface="Arial" panose="020B0604020202020204" pitchFamily="34" charset="0"/>
          </a:endParaRPr>
        </a:p>
      </dgm:t>
    </dgm:pt>
    <dgm:pt modelId="{82F05C18-850B-4FC2-A9D7-F84C36474AEF}" type="sibTrans" cxnId="{0F265DB6-F154-4DE2-9F76-50B321F59D99}">
      <dgm:prSet/>
      <dgm:spPr/>
      <dgm:t>
        <a:bodyPr/>
        <a:lstStyle/>
        <a:p>
          <a:endParaRPr lang="en-US" sz="2000">
            <a:solidFill>
              <a:srgbClr val="6D6E70"/>
            </a:solidFill>
            <a:latin typeface="Arial" panose="020B0604020202020204" pitchFamily="34" charset="0"/>
            <a:cs typeface="Arial" panose="020B0604020202020204" pitchFamily="34" charset="0"/>
          </a:endParaRPr>
        </a:p>
      </dgm:t>
    </dgm:pt>
    <dgm:pt modelId="{CCD484D6-FC0D-484E-8FAC-0BD652484DA5}">
      <dgm:prSet phldrT="[Text]" custT="1"/>
      <dgm:spPr/>
      <dgm:t>
        <a:bodyPr/>
        <a:lstStyle/>
        <a:p>
          <a:r>
            <a:rPr lang="en-US" sz="2000" dirty="0">
              <a:solidFill>
                <a:srgbClr val="6D6E70"/>
              </a:solidFill>
              <a:latin typeface="Arial" panose="020B0604020202020204" pitchFamily="34" charset="0"/>
              <a:cs typeface="Arial" panose="020B0604020202020204" pitchFamily="34" charset="0"/>
            </a:rPr>
            <a:t>Saying or doing something to humiliate you in front of others</a:t>
          </a:r>
        </a:p>
      </dgm:t>
    </dgm:pt>
    <dgm:pt modelId="{D5D8FAC0-1FC1-4D7D-A404-20B50DD9098D}" type="parTrans" cxnId="{17C685CE-6879-4912-BEF1-0ED18A1B160C}">
      <dgm:prSet/>
      <dgm:spPr/>
      <dgm:t>
        <a:bodyPr/>
        <a:lstStyle/>
        <a:p>
          <a:endParaRPr lang="en-US" sz="2000">
            <a:solidFill>
              <a:srgbClr val="6D6E70"/>
            </a:solidFill>
            <a:latin typeface="Arial" panose="020B0604020202020204" pitchFamily="34" charset="0"/>
            <a:cs typeface="Arial" panose="020B0604020202020204" pitchFamily="34" charset="0"/>
          </a:endParaRPr>
        </a:p>
      </dgm:t>
    </dgm:pt>
    <dgm:pt modelId="{2C13029A-AE8C-480B-99AE-C17692EE2F0F}" type="sibTrans" cxnId="{17C685CE-6879-4912-BEF1-0ED18A1B160C}">
      <dgm:prSet/>
      <dgm:spPr/>
      <dgm:t>
        <a:bodyPr/>
        <a:lstStyle/>
        <a:p>
          <a:endParaRPr lang="en-US" sz="2000">
            <a:solidFill>
              <a:srgbClr val="6D6E70"/>
            </a:solidFill>
            <a:latin typeface="Arial" panose="020B0604020202020204" pitchFamily="34" charset="0"/>
            <a:cs typeface="Arial" panose="020B0604020202020204" pitchFamily="34" charset="0"/>
          </a:endParaRPr>
        </a:p>
      </dgm:t>
    </dgm:pt>
    <dgm:pt modelId="{74C5663E-429C-4CA7-B664-64AC6ECE6352}">
      <dgm:prSet phldrT="[Text]" custT="1"/>
      <dgm:spPr/>
      <dgm:t>
        <a:bodyPr/>
        <a:lstStyle/>
        <a:p>
          <a:r>
            <a:rPr lang="en-US" sz="2000" dirty="0">
              <a:solidFill>
                <a:srgbClr val="6D6E70"/>
              </a:solidFill>
              <a:latin typeface="Arial" panose="020B0604020202020204" pitchFamily="34" charset="0"/>
              <a:cs typeface="Arial" panose="020B0604020202020204" pitchFamily="34" charset="0"/>
            </a:rPr>
            <a:t>Threatening to hurt or harm you or someone close to you</a:t>
          </a:r>
        </a:p>
      </dgm:t>
    </dgm:pt>
    <dgm:pt modelId="{ED611153-67A5-44D4-BADD-D5870B445D47}" type="parTrans" cxnId="{B659F8B8-8B11-4061-B702-29C98EE3194B}">
      <dgm:prSet/>
      <dgm:spPr/>
      <dgm:t>
        <a:bodyPr/>
        <a:lstStyle/>
        <a:p>
          <a:endParaRPr lang="en-US" sz="2000">
            <a:solidFill>
              <a:srgbClr val="6D6E70"/>
            </a:solidFill>
            <a:latin typeface="Arial" panose="020B0604020202020204" pitchFamily="34" charset="0"/>
            <a:cs typeface="Arial" panose="020B0604020202020204" pitchFamily="34" charset="0"/>
          </a:endParaRPr>
        </a:p>
      </dgm:t>
    </dgm:pt>
    <dgm:pt modelId="{76BE6AEE-00A8-443E-A349-A5D0A747AE12}" type="sibTrans" cxnId="{B659F8B8-8B11-4061-B702-29C98EE3194B}">
      <dgm:prSet/>
      <dgm:spPr/>
      <dgm:t>
        <a:bodyPr/>
        <a:lstStyle/>
        <a:p>
          <a:endParaRPr lang="en-US" sz="2000">
            <a:solidFill>
              <a:srgbClr val="6D6E70"/>
            </a:solidFill>
            <a:latin typeface="Arial" panose="020B0604020202020204" pitchFamily="34" charset="0"/>
            <a:cs typeface="Arial" panose="020B0604020202020204" pitchFamily="34" charset="0"/>
          </a:endParaRPr>
        </a:p>
      </dgm:t>
    </dgm:pt>
    <dgm:pt modelId="{FD8BE65E-9F1D-4B59-AA69-D762144C29AF}">
      <dgm:prSet phldrT="[Text]" custT="1"/>
      <dgm:spPr/>
      <dgm:t>
        <a:bodyPr/>
        <a:lstStyle/>
        <a:p>
          <a:r>
            <a:rPr lang="en-US" sz="2000" dirty="0">
              <a:solidFill>
                <a:srgbClr val="6D6E70"/>
              </a:solidFill>
              <a:latin typeface="Arial" panose="020B0604020202020204" pitchFamily="34" charset="0"/>
              <a:cs typeface="Arial" panose="020B0604020202020204" pitchFamily="34" charset="0"/>
            </a:rPr>
            <a:t>Insulting you</a:t>
          </a:r>
        </a:p>
      </dgm:t>
    </dgm:pt>
    <dgm:pt modelId="{BEAB3384-B1C4-41F7-A6B6-58C6A20C06FF}" type="parTrans" cxnId="{AA9923B6-E8A6-487B-B099-2EA2D83961AD}">
      <dgm:prSet/>
      <dgm:spPr/>
      <dgm:t>
        <a:bodyPr/>
        <a:lstStyle/>
        <a:p>
          <a:endParaRPr lang="en-US" sz="2000">
            <a:solidFill>
              <a:srgbClr val="6D6E70"/>
            </a:solidFill>
            <a:latin typeface="Arial" panose="020B0604020202020204" pitchFamily="34" charset="0"/>
            <a:cs typeface="Arial" panose="020B0604020202020204" pitchFamily="34" charset="0"/>
          </a:endParaRPr>
        </a:p>
      </dgm:t>
    </dgm:pt>
    <dgm:pt modelId="{08E3B2C1-5DFB-42E4-908A-85E95CA6ABD8}" type="sibTrans" cxnId="{AA9923B6-E8A6-487B-B099-2EA2D83961AD}">
      <dgm:prSet/>
      <dgm:spPr/>
      <dgm:t>
        <a:bodyPr/>
        <a:lstStyle/>
        <a:p>
          <a:endParaRPr lang="en-US" sz="2000">
            <a:solidFill>
              <a:srgbClr val="6D6E70"/>
            </a:solidFill>
            <a:latin typeface="Arial" panose="020B0604020202020204" pitchFamily="34" charset="0"/>
            <a:cs typeface="Arial" panose="020B0604020202020204" pitchFamily="34" charset="0"/>
          </a:endParaRPr>
        </a:p>
      </dgm:t>
    </dgm:pt>
    <dgm:pt modelId="{75665647-C0E8-4FF6-8CC9-402819A06951}">
      <dgm:prSet phldrT="[Text]" custT="1"/>
      <dgm:spPr/>
      <dgm:t>
        <a:bodyPr/>
        <a:lstStyle/>
        <a:p>
          <a:r>
            <a:rPr lang="en-US" sz="2000" dirty="0">
              <a:solidFill>
                <a:srgbClr val="6D6E70"/>
              </a:solidFill>
              <a:latin typeface="Arial" panose="020B0604020202020204" pitchFamily="34" charset="0"/>
              <a:cs typeface="Arial" panose="020B0604020202020204" pitchFamily="34" charset="0"/>
            </a:rPr>
            <a:t>Making you feel bad about yourself</a:t>
          </a:r>
        </a:p>
      </dgm:t>
    </dgm:pt>
    <dgm:pt modelId="{B7912BC9-B98E-4839-B034-FC5E5C8BD62B}" type="parTrans" cxnId="{320375E6-A54F-4D3D-8A36-0C1A05549FAA}">
      <dgm:prSet/>
      <dgm:spPr/>
      <dgm:t>
        <a:bodyPr/>
        <a:lstStyle/>
        <a:p>
          <a:endParaRPr lang="en-US" sz="2000">
            <a:solidFill>
              <a:srgbClr val="6D6E70"/>
            </a:solidFill>
            <a:latin typeface="Arial" panose="020B0604020202020204" pitchFamily="34" charset="0"/>
            <a:cs typeface="Arial" panose="020B0604020202020204" pitchFamily="34" charset="0"/>
          </a:endParaRPr>
        </a:p>
      </dgm:t>
    </dgm:pt>
    <dgm:pt modelId="{C5B6515E-3FA2-4F06-BDD4-33E0AE97D549}" type="sibTrans" cxnId="{320375E6-A54F-4D3D-8A36-0C1A05549FAA}">
      <dgm:prSet/>
      <dgm:spPr/>
      <dgm:t>
        <a:bodyPr/>
        <a:lstStyle/>
        <a:p>
          <a:endParaRPr lang="en-US" sz="2000">
            <a:solidFill>
              <a:srgbClr val="6D6E70"/>
            </a:solidFill>
            <a:latin typeface="Arial" panose="020B0604020202020204" pitchFamily="34" charset="0"/>
            <a:cs typeface="Arial" panose="020B0604020202020204" pitchFamily="34" charset="0"/>
          </a:endParaRPr>
        </a:p>
      </dgm:t>
    </dgm:pt>
    <dgm:pt modelId="{CBD8D2A2-379E-409B-A685-139B4DAB3A4D}" type="pres">
      <dgm:prSet presAssocID="{B7B0450B-8152-4549-8566-36FC10EDB4CB}" presName="vert0" presStyleCnt="0">
        <dgm:presLayoutVars>
          <dgm:dir/>
          <dgm:animOne val="branch"/>
          <dgm:animLvl val="lvl"/>
        </dgm:presLayoutVars>
      </dgm:prSet>
      <dgm:spPr/>
    </dgm:pt>
    <dgm:pt modelId="{933333CE-A6AB-4838-B7F4-0CF0808B594C}" type="pres">
      <dgm:prSet presAssocID="{55F5C42E-B803-4313-BFD1-C434087F607F}" presName="thickLine" presStyleLbl="alignNode1" presStyleIdx="0" presStyleCnt="1"/>
      <dgm:spPr/>
    </dgm:pt>
    <dgm:pt modelId="{98BDCB8E-588D-448C-8319-A2A99601FC49}" type="pres">
      <dgm:prSet presAssocID="{55F5C42E-B803-4313-BFD1-C434087F607F}" presName="horz1" presStyleCnt="0"/>
      <dgm:spPr/>
    </dgm:pt>
    <dgm:pt modelId="{6C0EE939-3E7F-420E-9BD3-D29EC7CC056B}" type="pres">
      <dgm:prSet presAssocID="{55F5C42E-B803-4313-BFD1-C434087F607F}" presName="tx1" presStyleLbl="revTx" presStyleIdx="0" presStyleCnt="5" custScaleX="251562"/>
      <dgm:spPr/>
    </dgm:pt>
    <dgm:pt modelId="{AD88F72A-0A0E-477F-A898-601A6098370D}" type="pres">
      <dgm:prSet presAssocID="{55F5C42E-B803-4313-BFD1-C434087F607F}" presName="vert1" presStyleCnt="0"/>
      <dgm:spPr/>
    </dgm:pt>
    <dgm:pt modelId="{8D1815B8-6950-43D5-A22F-388801962DDE}" type="pres">
      <dgm:prSet presAssocID="{CCD484D6-FC0D-484E-8FAC-0BD652484DA5}" presName="vertSpace2a" presStyleCnt="0"/>
      <dgm:spPr/>
    </dgm:pt>
    <dgm:pt modelId="{5208C158-1D58-4575-8984-EECB78069720}" type="pres">
      <dgm:prSet presAssocID="{CCD484D6-FC0D-484E-8FAC-0BD652484DA5}" presName="horz2" presStyleCnt="0"/>
      <dgm:spPr/>
    </dgm:pt>
    <dgm:pt modelId="{7B47AA07-D223-4A71-820E-5C6344DD7BA5}" type="pres">
      <dgm:prSet presAssocID="{CCD484D6-FC0D-484E-8FAC-0BD652484DA5}" presName="horzSpace2" presStyleCnt="0"/>
      <dgm:spPr/>
    </dgm:pt>
    <dgm:pt modelId="{F0C3F91F-8D6D-4254-9FE5-3E5A6DACA349}" type="pres">
      <dgm:prSet presAssocID="{CCD484D6-FC0D-484E-8FAC-0BD652484DA5}" presName="tx2" presStyleLbl="revTx" presStyleIdx="1" presStyleCnt="5" custScaleX="102003" custScaleY="11863"/>
      <dgm:spPr/>
    </dgm:pt>
    <dgm:pt modelId="{E9E032BD-2E57-4D47-BD8D-5DB0E7CE1C97}" type="pres">
      <dgm:prSet presAssocID="{CCD484D6-FC0D-484E-8FAC-0BD652484DA5}" presName="vert2" presStyleCnt="0"/>
      <dgm:spPr/>
    </dgm:pt>
    <dgm:pt modelId="{FA2AE2EF-B5FE-4A5F-BBD8-E292E1CFEFB7}" type="pres">
      <dgm:prSet presAssocID="{CCD484D6-FC0D-484E-8FAC-0BD652484DA5}" presName="thinLine2b" presStyleLbl="callout" presStyleIdx="0" presStyleCnt="4"/>
      <dgm:spPr/>
    </dgm:pt>
    <dgm:pt modelId="{EC0E8365-18F4-4BE5-B5A3-044BFFE34FCC}" type="pres">
      <dgm:prSet presAssocID="{CCD484D6-FC0D-484E-8FAC-0BD652484DA5}" presName="vertSpace2b" presStyleCnt="0"/>
      <dgm:spPr/>
    </dgm:pt>
    <dgm:pt modelId="{BCDD7584-C673-43E5-A0CD-090AE0EEF451}" type="pres">
      <dgm:prSet presAssocID="{74C5663E-429C-4CA7-B664-64AC6ECE6352}" presName="horz2" presStyleCnt="0"/>
      <dgm:spPr/>
    </dgm:pt>
    <dgm:pt modelId="{53258639-FB39-483E-8158-B9C5153B1E43}" type="pres">
      <dgm:prSet presAssocID="{74C5663E-429C-4CA7-B664-64AC6ECE6352}" presName="horzSpace2" presStyleCnt="0"/>
      <dgm:spPr/>
    </dgm:pt>
    <dgm:pt modelId="{4B0387EF-6CF0-48D7-93A6-0F07B09FC58C}" type="pres">
      <dgm:prSet presAssocID="{74C5663E-429C-4CA7-B664-64AC6ECE6352}" presName="tx2" presStyleLbl="revTx" presStyleIdx="2" presStyleCnt="5" custScaleX="102003" custScaleY="11863"/>
      <dgm:spPr/>
    </dgm:pt>
    <dgm:pt modelId="{7C05485D-0794-4C15-A1B9-359A699DE2E7}" type="pres">
      <dgm:prSet presAssocID="{74C5663E-429C-4CA7-B664-64AC6ECE6352}" presName="vert2" presStyleCnt="0"/>
      <dgm:spPr/>
    </dgm:pt>
    <dgm:pt modelId="{DC6C34D4-E0C0-4156-9D06-6976E6C020BA}" type="pres">
      <dgm:prSet presAssocID="{74C5663E-429C-4CA7-B664-64AC6ECE6352}" presName="thinLine2b" presStyleLbl="callout" presStyleIdx="1" presStyleCnt="4"/>
      <dgm:spPr/>
    </dgm:pt>
    <dgm:pt modelId="{2E94B35B-938A-4B50-A4E1-F8A2FB32036F}" type="pres">
      <dgm:prSet presAssocID="{74C5663E-429C-4CA7-B664-64AC6ECE6352}" presName="vertSpace2b" presStyleCnt="0"/>
      <dgm:spPr/>
    </dgm:pt>
    <dgm:pt modelId="{A4C92B23-49A7-4280-8DE4-6034C4FDFA2A}" type="pres">
      <dgm:prSet presAssocID="{FD8BE65E-9F1D-4B59-AA69-D762144C29AF}" presName="horz2" presStyleCnt="0"/>
      <dgm:spPr/>
    </dgm:pt>
    <dgm:pt modelId="{64CDF9DC-AF56-45E0-B9EF-272BF58CDB3E}" type="pres">
      <dgm:prSet presAssocID="{FD8BE65E-9F1D-4B59-AA69-D762144C29AF}" presName="horzSpace2" presStyleCnt="0"/>
      <dgm:spPr/>
    </dgm:pt>
    <dgm:pt modelId="{96524446-9CE1-4C2D-8833-574AB2081796}" type="pres">
      <dgm:prSet presAssocID="{FD8BE65E-9F1D-4B59-AA69-D762144C29AF}" presName="tx2" presStyleLbl="revTx" presStyleIdx="3" presStyleCnt="5" custScaleX="102003" custScaleY="11863"/>
      <dgm:spPr/>
    </dgm:pt>
    <dgm:pt modelId="{67732DDA-389E-4B84-A16B-65F81633A5B4}" type="pres">
      <dgm:prSet presAssocID="{FD8BE65E-9F1D-4B59-AA69-D762144C29AF}" presName="vert2" presStyleCnt="0"/>
      <dgm:spPr/>
    </dgm:pt>
    <dgm:pt modelId="{33D66093-EC13-43EF-A24C-74032B0D2829}" type="pres">
      <dgm:prSet presAssocID="{FD8BE65E-9F1D-4B59-AA69-D762144C29AF}" presName="thinLine2b" presStyleLbl="callout" presStyleIdx="2" presStyleCnt="4"/>
      <dgm:spPr/>
    </dgm:pt>
    <dgm:pt modelId="{53483503-5EF5-4886-8C07-1EAE4DABB789}" type="pres">
      <dgm:prSet presAssocID="{FD8BE65E-9F1D-4B59-AA69-D762144C29AF}" presName="vertSpace2b" presStyleCnt="0"/>
      <dgm:spPr/>
    </dgm:pt>
    <dgm:pt modelId="{38FEFD9B-8175-4C0C-AE07-744319166FC2}" type="pres">
      <dgm:prSet presAssocID="{75665647-C0E8-4FF6-8CC9-402819A06951}" presName="horz2" presStyleCnt="0"/>
      <dgm:spPr/>
    </dgm:pt>
    <dgm:pt modelId="{43783EB1-F8D3-47CF-AD93-78F384896800}" type="pres">
      <dgm:prSet presAssocID="{75665647-C0E8-4FF6-8CC9-402819A06951}" presName="horzSpace2" presStyleCnt="0"/>
      <dgm:spPr/>
    </dgm:pt>
    <dgm:pt modelId="{A14BFD10-C13B-4BE9-9445-404AC32D8827}" type="pres">
      <dgm:prSet presAssocID="{75665647-C0E8-4FF6-8CC9-402819A06951}" presName="tx2" presStyleLbl="revTx" presStyleIdx="4" presStyleCnt="5" custScaleX="102003" custScaleY="11863"/>
      <dgm:spPr/>
    </dgm:pt>
    <dgm:pt modelId="{EDA6E637-87CC-4408-BD33-8E554B311545}" type="pres">
      <dgm:prSet presAssocID="{75665647-C0E8-4FF6-8CC9-402819A06951}" presName="vert2" presStyleCnt="0"/>
      <dgm:spPr/>
    </dgm:pt>
    <dgm:pt modelId="{B7D01A41-0E91-46AA-A718-CD8780F43AF0}" type="pres">
      <dgm:prSet presAssocID="{75665647-C0E8-4FF6-8CC9-402819A06951}" presName="thinLine2b" presStyleLbl="callout" presStyleIdx="3" presStyleCnt="4"/>
      <dgm:spPr/>
    </dgm:pt>
    <dgm:pt modelId="{53531D8A-697B-471C-A740-370E82E63E55}" type="pres">
      <dgm:prSet presAssocID="{75665647-C0E8-4FF6-8CC9-402819A06951}" presName="vertSpace2b" presStyleCnt="0"/>
      <dgm:spPr/>
    </dgm:pt>
  </dgm:ptLst>
  <dgm:cxnLst>
    <dgm:cxn modelId="{AD8D2927-3514-40B0-8B7A-42B9718D6C53}" type="presOf" srcId="{55F5C42E-B803-4313-BFD1-C434087F607F}" destId="{6C0EE939-3E7F-420E-9BD3-D29EC7CC056B}" srcOrd="0" destOrd="0" presId="urn:microsoft.com/office/officeart/2008/layout/LinedList"/>
    <dgm:cxn modelId="{DA69522A-D81A-4990-92B8-F6245D16E4D2}" type="presOf" srcId="{B7B0450B-8152-4549-8566-36FC10EDB4CB}" destId="{CBD8D2A2-379E-409B-A685-139B4DAB3A4D}" srcOrd="0" destOrd="0" presId="urn:microsoft.com/office/officeart/2008/layout/LinedList"/>
    <dgm:cxn modelId="{6CD4E972-8B8D-4C47-89A0-7775357ADA37}" type="presOf" srcId="{75665647-C0E8-4FF6-8CC9-402819A06951}" destId="{A14BFD10-C13B-4BE9-9445-404AC32D8827}" srcOrd="0" destOrd="0" presId="urn:microsoft.com/office/officeart/2008/layout/LinedList"/>
    <dgm:cxn modelId="{C113C454-B2FB-4C8A-A5AA-A3E057F9AD6C}" type="presOf" srcId="{74C5663E-429C-4CA7-B664-64AC6ECE6352}" destId="{4B0387EF-6CF0-48D7-93A6-0F07B09FC58C}" srcOrd="0" destOrd="0" presId="urn:microsoft.com/office/officeart/2008/layout/LinedList"/>
    <dgm:cxn modelId="{CA68D1B2-0B38-44D8-8B12-504445D028E6}" type="presOf" srcId="{CCD484D6-FC0D-484E-8FAC-0BD652484DA5}" destId="{F0C3F91F-8D6D-4254-9FE5-3E5A6DACA349}" srcOrd="0" destOrd="0" presId="urn:microsoft.com/office/officeart/2008/layout/LinedList"/>
    <dgm:cxn modelId="{AA9923B6-E8A6-487B-B099-2EA2D83961AD}" srcId="{55F5C42E-B803-4313-BFD1-C434087F607F}" destId="{FD8BE65E-9F1D-4B59-AA69-D762144C29AF}" srcOrd="2" destOrd="0" parTransId="{BEAB3384-B1C4-41F7-A6B6-58C6A20C06FF}" sibTransId="{08E3B2C1-5DFB-42E4-908A-85E95CA6ABD8}"/>
    <dgm:cxn modelId="{0F265DB6-F154-4DE2-9F76-50B321F59D99}" srcId="{B7B0450B-8152-4549-8566-36FC10EDB4CB}" destId="{55F5C42E-B803-4313-BFD1-C434087F607F}" srcOrd="0" destOrd="0" parTransId="{97D72EAC-21E7-4E7A-8252-149F57DD8AA4}" sibTransId="{82F05C18-850B-4FC2-A9D7-F84C36474AEF}"/>
    <dgm:cxn modelId="{B659F8B8-8B11-4061-B702-29C98EE3194B}" srcId="{55F5C42E-B803-4313-BFD1-C434087F607F}" destId="{74C5663E-429C-4CA7-B664-64AC6ECE6352}" srcOrd="1" destOrd="0" parTransId="{ED611153-67A5-44D4-BADD-D5870B445D47}" sibTransId="{76BE6AEE-00A8-443E-A349-A5D0A747AE12}"/>
    <dgm:cxn modelId="{17C685CE-6879-4912-BEF1-0ED18A1B160C}" srcId="{55F5C42E-B803-4313-BFD1-C434087F607F}" destId="{CCD484D6-FC0D-484E-8FAC-0BD652484DA5}" srcOrd="0" destOrd="0" parTransId="{D5D8FAC0-1FC1-4D7D-A404-20B50DD9098D}" sibTransId="{2C13029A-AE8C-480B-99AE-C17692EE2F0F}"/>
    <dgm:cxn modelId="{320375E6-A54F-4D3D-8A36-0C1A05549FAA}" srcId="{55F5C42E-B803-4313-BFD1-C434087F607F}" destId="{75665647-C0E8-4FF6-8CC9-402819A06951}" srcOrd="3" destOrd="0" parTransId="{B7912BC9-B98E-4839-B034-FC5E5C8BD62B}" sibTransId="{C5B6515E-3FA2-4F06-BDD4-33E0AE97D549}"/>
    <dgm:cxn modelId="{3AFA61EA-12F0-4A83-A2CB-DA29DB976404}" type="presOf" srcId="{FD8BE65E-9F1D-4B59-AA69-D762144C29AF}" destId="{96524446-9CE1-4C2D-8833-574AB2081796}" srcOrd="0" destOrd="0" presId="urn:microsoft.com/office/officeart/2008/layout/LinedList"/>
    <dgm:cxn modelId="{99871A3F-094A-49FC-941F-40D7805FCB4F}" type="presParOf" srcId="{CBD8D2A2-379E-409B-A685-139B4DAB3A4D}" destId="{933333CE-A6AB-4838-B7F4-0CF0808B594C}" srcOrd="0" destOrd="0" presId="urn:microsoft.com/office/officeart/2008/layout/LinedList"/>
    <dgm:cxn modelId="{BD8470B9-8D8D-479D-8B09-29D4908964E2}" type="presParOf" srcId="{CBD8D2A2-379E-409B-A685-139B4DAB3A4D}" destId="{98BDCB8E-588D-448C-8319-A2A99601FC49}" srcOrd="1" destOrd="0" presId="urn:microsoft.com/office/officeart/2008/layout/LinedList"/>
    <dgm:cxn modelId="{1D78BC9F-3C13-4618-B2E6-087B1804F133}" type="presParOf" srcId="{98BDCB8E-588D-448C-8319-A2A99601FC49}" destId="{6C0EE939-3E7F-420E-9BD3-D29EC7CC056B}" srcOrd="0" destOrd="0" presId="urn:microsoft.com/office/officeart/2008/layout/LinedList"/>
    <dgm:cxn modelId="{68849926-CADD-403B-8395-B00E9CA371FB}" type="presParOf" srcId="{98BDCB8E-588D-448C-8319-A2A99601FC49}" destId="{AD88F72A-0A0E-477F-A898-601A6098370D}" srcOrd="1" destOrd="0" presId="urn:microsoft.com/office/officeart/2008/layout/LinedList"/>
    <dgm:cxn modelId="{C1F80277-0B46-4E9B-B22A-19B96089192B}" type="presParOf" srcId="{AD88F72A-0A0E-477F-A898-601A6098370D}" destId="{8D1815B8-6950-43D5-A22F-388801962DDE}" srcOrd="0" destOrd="0" presId="urn:microsoft.com/office/officeart/2008/layout/LinedList"/>
    <dgm:cxn modelId="{B4058679-959A-45CF-8490-3A265CABCB80}" type="presParOf" srcId="{AD88F72A-0A0E-477F-A898-601A6098370D}" destId="{5208C158-1D58-4575-8984-EECB78069720}" srcOrd="1" destOrd="0" presId="urn:microsoft.com/office/officeart/2008/layout/LinedList"/>
    <dgm:cxn modelId="{50491906-D441-4FFF-99FE-F9A60750AF9A}" type="presParOf" srcId="{5208C158-1D58-4575-8984-EECB78069720}" destId="{7B47AA07-D223-4A71-820E-5C6344DD7BA5}" srcOrd="0" destOrd="0" presId="urn:microsoft.com/office/officeart/2008/layout/LinedList"/>
    <dgm:cxn modelId="{486F5E76-7AF1-4B72-A272-4F421E6AA0F2}" type="presParOf" srcId="{5208C158-1D58-4575-8984-EECB78069720}" destId="{F0C3F91F-8D6D-4254-9FE5-3E5A6DACA349}" srcOrd="1" destOrd="0" presId="urn:microsoft.com/office/officeart/2008/layout/LinedList"/>
    <dgm:cxn modelId="{8196B985-AC21-4C2E-8AC8-C435DF6B6743}" type="presParOf" srcId="{5208C158-1D58-4575-8984-EECB78069720}" destId="{E9E032BD-2E57-4D47-BD8D-5DB0E7CE1C97}" srcOrd="2" destOrd="0" presId="urn:microsoft.com/office/officeart/2008/layout/LinedList"/>
    <dgm:cxn modelId="{94C8BA07-F0C2-4A16-8481-9583E87B9328}" type="presParOf" srcId="{AD88F72A-0A0E-477F-A898-601A6098370D}" destId="{FA2AE2EF-B5FE-4A5F-BBD8-E292E1CFEFB7}" srcOrd="2" destOrd="0" presId="urn:microsoft.com/office/officeart/2008/layout/LinedList"/>
    <dgm:cxn modelId="{DDF0A39D-D1D5-4B17-A90A-1B5DC779A788}" type="presParOf" srcId="{AD88F72A-0A0E-477F-A898-601A6098370D}" destId="{EC0E8365-18F4-4BE5-B5A3-044BFFE34FCC}" srcOrd="3" destOrd="0" presId="urn:microsoft.com/office/officeart/2008/layout/LinedList"/>
    <dgm:cxn modelId="{4478173E-D356-4296-AE9C-362B88F88E7D}" type="presParOf" srcId="{AD88F72A-0A0E-477F-A898-601A6098370D}" destId="{BCDD7584-C673-43E5-A0CD-090AE0EEF451}" srcOrd="4" destOrd="0" presId="urn:microsoft.com/office/officeart/2008/layout/LinedList"/>
    <dgm:cxn modelId="{F1E73252-DA56-4170-9400-2B095E435602}" type="presParOf" srcId="{BCDD7584-C673-43E5-A0CD-090AE0EEF451}" destId="{53258639-FB39-483E-8158-B9C5153B1E43}" srcOrd="0" destOrd="0" presId="urn:microsoft.com/office/officeart/2008/layout/LinedList"/>
    <dgm:cxn modelId="{172A0DAC-EC7B-4AA8-820E-54C93CA61EF4}" type="presParOf" srcId="{BCDD7584-C673-43E5-A0CD-090AE0EEF451}" destId="{4B0387EF-6CF0-48D7-93A6-0F07B09FC58C}" srcOrd="1" destOrd="0" presId="urn:microsoft.com/office/officeart/2008/layout/LinedList"/>
    <dgm:cxn modelId="{CB076AE2-AC35-4622-BD6A-3F4E6E1AFA3F}" type="presParOf" srcId="{BCDD7584-C673-43E5-A0CD-090AE0EEF451}" destId="{7C05485D-0794-4C15-A1B9-359A699DE2E7}" srcOrd="2" destOrd="0" presId="urn:microsoft.com/office/officeart/2008/layout/LinedList"/>
    <dgm:cxn modelId="{09403639-F384-4639-BED3-E3AE1D98487D}" type="presParOf" srcId="{AD88F72A-0A0E-477F-A898-601A6098370D}" destId="{DC6C34D4-E0C0-4156-9D06-6976E6C020BA}" srcOrd="5" destOrd="0" presId="urn:microsoft.com/office/officeart/2008/layout/LinedList"/>
    <dgm:cxn modelId="{42111EAC-841A-4E43-AF8E-E3C5C2AE201A}" type="presParOf" srcId="{AD88F72A-0A0E-477F-A898-601A6098370D}" destId="{2E94B35B-938A-4B50-A4E1-F8A2FB32036F}" srcOrd="6" destOrd="0" presId="urn:microsoft.com/office/officeart/2008/layout/LinedList"/>
    <dgm:cxn modelId="{B44D457E-4F0F-402E-92F1-2BB7F924FF32}" type="presParOf" srcId="{AD88F72A-0A0E-477F-A898-601A6098370D}" destId="{A4C92B23-49A7-4280-8DE4-6034C4FDFA2A}" srcOrd="7" destOrd="0" presId="urn:microsoft.com/office/officeart/2008/layout/LinedList"/>
    <dgm:cxn modelId="{70390201-7456-4467-850C-468D47ABF19C}" type="presParOf" srcId="{A4C92B23-49A7-4280-8DE4-6034C4FDFA2A}" destId="{64CDF9DC-AF56-45E0-B9EF-272BF58CDB3E}" srcOrd="0" destOrd="0" presId="urn:microsoft.com/office/officeart/2008/layout/LinedList"/>
    <dgm:cxn modelId="{3F37A168-A78F-4925-8967-36707EE90181}" type="presParOf" srcId="{A4C92B23-49A7-4280-8DE4-6034C4FDFA2A}" destId="{96524446-9CE1-4C2D-8833-574AB2081796}" srcOrd="1" destOrd="0" presId="urn:microsoft.com/office/officeart/2008/layout/LinedList"/>
    <dgm:cxn modelId="{49CEE0D0-0F16-4CE8-A245-6670324E1F11}" type="presParOf" srcId="{A4C92B23-49A7-4280-8DE4-6034C4FDFA2A}" destId="{67732DDA-389E-4B84-A16B-65F81633A5B4}" srcOrd="2" destOrd="0" presId="urn:microsoft.com/office/officeart/2008/layout/LinedList"/>
    <dgm:cxn modelId="{B6BE5983-9105-48AF-BADF-8396D782EAF4}" type="presParOf" srcId="{AD88F72A-0A0E-477F-A898-601A6098370D}" destId="{33D66093-EC13-43EF-A24C-74032B0D2829}" srcOrd="8" destOrd="0" presId="urn:microsoft.com/office/officeart/2008/layout/LinedList"/>
    <dgm:cxn modelId="{EEE73A7A-5B4F-4B6C-830D-78CE26B41D5F}" type="presParOf" srcId="{AD88F72A-0A0E-477F-A898-601A6098370D}" destId="{53483503-5EF5-4886-8C07-1EAE4DABB789}" srcOrd="9" destOrd="0" presId="urn:microsoft.com/office/officeart/2008/layout/LinedList"/>
    <dgm:cxn modelId="{149DFA8D-F265-42DC-833B-D53C20C2817B}" type="presParOf" srcId="{AD88F72A-0A0E-477F-A898-601A6098370D}" destId="{38FEFD9B-8175-4C0C-AE07-744319166FC2}" srcOrd="10" destOrd="0" presId="urn:microsoft.com/office/officeart/2008/layout/LinedList"/>
    <dgm:cxn modelId="{C46FABBC-E30E-4A84-8EFB-1646204C01E7}" type="presParOf" srcId="{38FEFD9B-8175-4C0C-AE07-744319166FC2}" destId="{43783EB1-F8D3-47CF-AD93-78F384896800}" srcOrd="0" destOrd="0" presId="urn:microsoft.com/office/officeart/2008/layout/LinedList"/>
    <dgm:cxn modelId="{81A19EA1-58CE-4F88-A5BD-1DBB537EF035}" type="presParOf" srcId="{38FEFD9B-8175-4C0C-AE07-744319166FC2}" destId="{A14BFD10-C13B-4BE9-9445-404AC32D8827}" srcOrd="1" destOrd="0" presId="urn:microsoft.com/office/officeart/2008/layout/LinedList"/>
    <dgm:cxn modelId="{A6467A0C-B2D5-4B26-8F12-EA78ACE83C70}" type="presParOf" srcId="{38FEFD9B-8175-4C0C-AE07-744319166FC2}" destId="{EDA6E637-87CC-4408-BD33-8E554B311545}" srcOrd="2" destOrd="0" presId="urn:microsoft.com/office/officeart/2008/layout/LinedList"/>
    <dgm:cxn modelId="{17184429-B764-4CE0-AB62-937E03D28CC4}" type="presParOf" srcId="{AD88F72A-0A0E-477F-A898-601A6098370D}" destId="{B7D01A41-0E91-46AA-A718-CD8780F43AF0}" srcOrd="11" destOrd="0" presId="urn:microsoft.com/office/officeart/2008/layout/LinedList"/>
    <dgm:cxn modelId="{3445BAF3-1C4E-4967-A038-918BA212D0E5}" type="presParOf" srcId="{AD88F72A-0A0E-477F-A898-601A6098370D}" destId="{53531D8A-697B-471C-A740-370E82E63E55}" srcOrd="12" destOrd="0" presId="urn:microsoft.com/office/officeart/2008/layout/Lined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F34A995-3081-4889-9985-2EF9FC9842CB}" type="doc">
      <dgm:prSet loTypeId="urn:microsoft.com/office/officeart/2005/8/layout/vProcess5" loCatId="process" qsTypeId="urn:microsoft.com/office/officeart/2005/8/quickstyle/simple1" qsCatId="simple" csTypeId="urn:microsoft.com/office/officeart/2005/8/colors/accent5_1" csCatId="accent5" phldr="1"/>
      <dgm:spPr/>
      <dgm:t>
        <a:bodyPr/>
        <a:lstStyle/>
        <a:p>
          <a:endParaRPr lang="en-US"/>
        </a:p>
      </dgm:t>
    </dgm:pt>
    <dgm:pt modelId="{84A65091-E7ED-4B3B-831F-91A829072F5F}">
      <dgm:prSet phldrT="[Text]" custT="1"/>
      <dgm:spPr>
        <a:ln>
          <a:solidFill>
            <a:srgbClr val="009DDC"/>
          </a:solidFill>
        </a:ln>
      </dgm:spPr>
      <dgm:t>
        <a:bodyPr/>
        <a:lstStyle/>
        <a:p>
          <a:pPr algn="ctr"/>
          <a:r>
            <a:rPr lang="en-US" sz="3000" dirty="0"/>
            <a:t>Letter/questionnaire is sent by UN Women, World Bank and OECD Development Centre to Ministries of Women and NSOs  </a:t>
          </a:r>
        </a:p>
      </dgm:t>
    </dgm:pt>
    <dgm:pt modelId="{3961E786-41E2-49FA-B58B-21FBBADB6A39}" type="parTrans" cxnId="{C0352622-03CA-4BBE-9A23-BF6CC2FB6DAE}">
      <dgm:prSet/>
      <dgm:spPr/>
      <dgm:t>
        <a:bodyPr/>
        <a:lstStyle/>
        <a:p>
          <a:endParaRPr lang="en-US" sz="3000"/>
        </a:p>
      </dgm:t>
    </dgm:pt>
    <dgm:pt modelId="{558CE162-720B-4F43-9B8F-28B488E9A424}" type="sibTrans" cxnId="{C0352622-03CA-4BBE-9A23-BF6CC2FB6DAE}">
      <dgm:prSet custT="1"/>
      <dgm:spPr>
        <a:ln>
          <a:solidFill>
            <a:srgbClr val="009DDC">
              <a:alpha val="90000"/>
            </a:srgbClr>
          </a:solidFill>
        </a:ln>
      </dgm:spPr>
      <dgm:t>
        <a:bodyPr/>
        <a:lstStyle/>
        <a:p>
          <a:endParaRPr lang="en-US" sz="3000"/>
        </a:p>
      </dgm:t>
    </dgm:pt>
    <dgm:pt modelId="{DA03E85B-E305-457C-99D6-E1C1C24FE34C}">
      <dgm:prSet phldrT="[Text]" custT="1"/>
      <dgm:spPr>
        <a:ln>
          <a:solidFill>
            <a:srgbClr val="009DDC"/>
          </a:solidFill>
        </a:ln>
      </dgm:spPr>
      <dgm:t>
        <a:bodyPr/>
        <a:lstStyle/>
        <a:p>
          <a:r>
            <a:rPr lang="en-US" sz="3000"/>
            <a:t>Ministries and NSOs review and assess preliminary findings, and send any changes/comments back to UN Women, World Bank and OECD Development Centre  </a:t>
          </a:r>
        </a:p>
      </dgm:t>
    </dgm:pt>
    <dgm:pt modelId="{484E9474-ACBB-4043-B261-DB786794E16F}" type="parTrans" cxnId="{698B902F-FB42-4699-AD28-B2CCDEFD74DE}">
      <dgm:prSet/>
      <dgm:spPr/>
      <dgm:t>
        <a:bodyPr/>
        <a:lstStyle/>
        <a:p>
          <a:endParaRPr lang="en-US" sz="3000"/>
        </a:p>
      </dgm:t>
    </dgm:pt>
    <dgm:pt modelId="{EC51A708-D025-405F-857E-7B6725BCEB25}" type="sibTrans" cxnId="{698B902F-FB42-4699-AD28-B2CCDEFD74DE}">
      <dgm:prSet custT="1"/>
      <dgm:spPr>
        <a:ln>
          <a:solidFill>
            <a:srgbClr val="009DDC">
              <a:alpha val="90000"/>
            </a:srgbClr>
          </a:solidFill>
        </a:ln>
      </dgm:spPr>
      <dgm:t>
        <a:bodyPr/>
        <a:lstStyle/>
        <a:p>
          <a:endParaRPr lang="en-US" sz="3000"/>
        </a:p>
      </dgm:t>
    </dgm:pt>
    <dgm:pt modelId="{321790CC-D61F-455D-90A4-38E82119AE43}">
      <dgm:prSet phldrT="[Text]" custT="1"/>
      <dgm:spPr>
        <a:ln>
          <a:solidFill>
            <a:srgbClr val="009DDC"/>
          </a:solidFill>
        </a:ln>
      </dgm:spPr>
      <dgm:t>
        <a:bodyPr/>
        <a:lstStyle/>
        <a:p>
          <a:r>
            <a:rPr lang="en-US" sz="3000" dirty="0"/>
            <a:t>Final answers arrived at after process of validation/exchange of correspondence with Ministries and NSOs  </a:t>
          </a:r>
        </a:p>
      </dgm:t>
    </dgm:pt>
    <dgm:pt modelId="{7F6F3A5A-D16C-482C-A138-C8762687F9AE}" type="parTrans" cxnId="{B01A0709-BD38-412C-9BCE-D49561D8D859}">
      <dgm:prSet/>
      <dgm:spPr/>
      <dgm:t>
        <a:bodyPr/>
        <a:lstStyle/>
        <a:p>
          <a:endParaRPr lang="en-US" sz="3000"/>
        </a:p>
      </dgm:t>
    </dgm:pt>
    <dgm:pt modelId="{73B27BC7-FC39-4582-A4D7-E349AA97ABD4}" type="sibTrans" cxnId="{B01A0709-BD38-412C-9BCE-D49561D8D859}">
      <dgm:prSet/>
      <dgm:spPr/>
      <dgm:t>
        <a:bodyPr/>
        <a:lstStyle/>
        <a:p>
          <a:endParaRPr lang="en-US" sz="3000"/>
        </a:p>
      </dgm:t>
    </dgm:pt>
    <dgm:pt modelId="{5B418E03-4450-49B0-BBED-3AF910B1324E}" type="pres">
      <dgm:prSet presAssocID="{AF34A995-3081-4889-9985-2EF9FC9842CB}" presName="outerComposite" presStyleCnt="0">
        <dgm:presLayoutVars>
          <dgm:chMax val="5"/>
          <dgm:dir/>
          <dgm:resizeHandles val="exact"/>
        </dgm:presLayoutVars>
      </dgm:prSet>
      <dgm:spPr/>
    </dgm:pt>
    <dgm:pt modelId="{6BBBDCF2-F2D7-414C-B945-5D7236340190}" type="pres">
      <dgm:prSet presAssocID="{AF34A995-3081-4889-9985-2EF9FC9842CB}" presName="dummyMaxCanvas" presStyleCnt="0">
        <dgm:presLayoutVars/>
      </dgm:prSet>
      <dgm:spPr/>
    </dgm:pt>
    <dgm:pt modelId="{897C7F19-8D4A-4F61-957A-6DEF6C37B916}" type="pres">
      <dgm:prSet presAssocID="{AF34A995-3081-4889-9985-2EF9FC9842CB}" presName="ThreeNodes_1" presStyleLbl="node1" presStyleIdx="0" presStyleCnt="3">
        <dgm:presLayoutVars>
          <dgm:bulletEnabled val="1"/>
        </dgm:presLayoutVars>
      </dgm:prSet>
      <dgm:spPr/>
    </dgm:pt>
    <dgm:pt modelId="{87A16C66-129D-42CB-BD79-3B1F08E5EAF4}" type="pres">
      <dgm:prSet presAssocID="{AF34A995-3081-4889-9985-2EF9FC9842CB}" presName="ThreeNodes_2" presStyleLbl="node1" presStyleIdx="1" presStyleCnt="3">
        <dgm:presLayoutVars>
          <dgm:bulletEnabled val="1"/>
        </dgm:presLayoutVars>
      </dgm:prSet>
      <dgm:spPr/>
    </dgm:pt>
    <dgm:pt modelId="{DD202869-8AB5-491D-B95E-E5EA1F336DB1}" type="pres">
      <dgm:prSet presAssocID="{AF34A995-3081-4889-9985-2EF9FC9842CB}" presName="ThreeNodes_3" presStyleLbl="node1" presStyleIdx="2" presStyleCnt="3">
        <dgm:presLayoutVars>
          <dgm:bulletEnabled val="1"/>
        </dgm:presLayoutVars>
      </dgm:prSet>
      <dgm:spPr/>
    </dgm:pt>
    <dgm:pt modelId="{D3C73FFF-BE1B-4FD0-90A7-EC767624DB23}" type="pres">
      <dgm:prSet presAssocID="{AF34A995-3081-4889-9985-2EF9FC9842CB}" presName="ThreeConn_1-2" presStyleLbl="fgAccFollowNode1" presStyleIdx="0" presStyleCnt="2">
        <dgm:presLayoutVars>
          <dgm:bulletEnabled val="1"/>
        </dgm:presLayoutVars>
      </dgm:prSet>
      <dgm:spPr/>
    </dgm:pt>
    <dgm:pt modelId="{4EF5AB85-760B-45A4-99E1-9F812FEA02C9}" type="pres">
      <dgm:prSet presAssocID="{AF34A995-3081-4889-9985-2EF9FC9842CB}" presName="ThreeConn_2-3" presStyleLbl="fgAccFollowNode1" presStyleIdx="1" presStyleCnt="2">
        <dgm:presLayoutVars>
          <dgm:bulletEnabled val="1"/>
        </dgm:presLayoutVars>
      </dgm:prSet>
      <dgm:spPr/>
    </dgm:pt>
    <dgm:pt modelId="{8F447A87-C16C-4C7B-9AFC-35A7C5B863FC}" type="pres">
      <dgm:prSet presAssocID="{AF34A995-3081-4889-9985-2EF9FC9842CB}" presName="ThreeNodes_1_text" presStyleLbl="node1" presStyleIdx="2" presStyleCnt="3">
        <dgm:presLayoutVars>
          <dgm:bulletEnabled val="1"/>
        </dgm:presLayoutVars>
      </dgm:prSet>
      <dgm:spPr/>
    </dgm:pt>
    <dgm:pt modelId="{0CB7CA8B-218C-4288-882D-D89970A0F3C7}" type="pres">
      <dgm:prSet presAssocID="{AF34A995-3081-4889-9985-2EF9FC9842CB}" presName="ThreeNodes_2_text" presStyleLbl="node1" presStyleIdx="2" presStyleCnt="3">
        <dgm:presLayoutVars>
          <dgm:bulletEnabled val="1"/>
        </dgm:presLayoutVars>
      </dgm:prSet>
      <dgm:spPr/>
    </dgm:pt>
    <dgm:pt modelId="{B5348A3F-05AC-4904-9680-391612743FB2}" type="pres">
      <dgm:prSet presAssocID="{AF34A995-3081-4889-9985-2EF9FC9842CB}" presName="ThreeNodes_3_text" presStyleLbl="node1" presStyleIdx="2" presStyleCnt="3">
        <dgm:presLayoutVars>
          <dgm:bulletEnabled val="1"/>
        </dgm:presLayoutVars>
      </dgm:prSet>
      <dgm:spPr/>
    </dgm:pt>
  </dgm:ptLst>
  <dgm:cxnLst>
    <dgm:cxn modelId="{B01A0709-BD38-412C-9BCE-D49561D8D859}" srcId="{AF34A995-3081-4889-9985-2EF9FC9842CB}" destId="{321790CC-D61F-455D-90A4-38E82119AE43}" srcOrd="2" destOrd="0" parTransId="{7F6F3A5A-D16C-482C-A138-C8762687F9AE}" sibTransId="{73B27BC7-FC39-4582-A4D7-E349AA97ABD4}"/>
    <dgm:cxn modelId="{C0352622-03CA-4BBE-9A23-BF6CC2FB6DAE}" srcId="{AF34A995-3081-4889-9985-2EF9FC9842CB}" destId="{84A65091-E7ED-4B3B-831F-91A829072F5F}" srcOrd="0" destOrd="0" parTransId="{3961E786-41E2-49FA-B58B-21FBBADB6A39}" sibTransId="{558CE162-720B-4F43-9B8F-28B488E9A424}"/>
    <dgm:cxn modelId="{35B0D322-079B-4E5B-AFBC-769DE3812698}" type="presOf" srcId="{321790CC-D61F-455D-90A4-38E82119AE43}" destId="{B5348A3F-05AC-4904-9680-391612743FB2}" srcOrd="1" destOrd="0" presId="urn:microsoft.com/office/officeart/2005/8/layout/vProcess5"/>
    <dgm:cxn modelId="{698B902F-FB42-4699-AD28-B2CCDEFD74DE}" srcId="{AF34A995-3081-4889-9985-2EF9FC9842CB}" destId="{DA03E85B-E305-457C-99D6-E1C1C24FE34C}" srcOrd="1" destOrd="0" parTransId="{484E9474-ACBB-4043-B261-DB786794E16F}" sibTransId="{EC51A708-D025-405F-857E-7B6725BCEB25}"/>
    <dgm:cxn modelId="{F6106730-657A-4F3B-9313-EF3ED2512A7A}" type="presOf" srcId="{DA03E85B-E305-457C-99D6-E1C1C24FE34C}" destId="{0CB7CA8B-218C-4288-882D-D89970A0F3C7}" srcOrd="1" destOrd="0" presId="urn:microsoft.com/office/officeart/2005/8/layout/vProcess5"/>
    <dgm:cxn modelId="{1D971F64-D800-4203-9B17-38D83D3252DB}" type="presOf" srcId="{84A65091-E7ED-4B3B-831F-91A829072F5F}" destId="{8F447A87-C16C-4C7B-9AFC-35A7C5B863FC}" srcOrd="1" destOrd="0" presId="urn:microsoft.com/office/officeart/2005/8/layout/vProcess5"/>
    <dgm:cxn modelId="{213A2191-63B7-46B7-9ECD-27D099170E44}" type="presOf" srcId="{558CE162-720B-4F43-9B8F-28B488E9A424}" destId="{D3C73FFF-BE1B-4FD0-90A7-EC767624DB23}" srcOrd="0" destOrd="0" presId="urn:microsoft.com/office/officeart/2005/8/layout/vProcess5"/>
    <dgm:cxn modelId="{87A0F3BE-D28F-46A0-854E-8F47EC44FBA6}" type="presOf" srcId="{EC51A708-D025-405F-857E-7B6725BCEB25}" destId="{4EF5AB85-760B-45A4-99E1-9F812FEA02C9}" srcOrd="0" destOrd="0" presId="urn:microsoft.com/office/officeart/2005/8/layout/vProcess5"/>
    <dgm:cxn modelId="{FEEBB5D7-21B3-4B2C-99AB-34DBE6787B81}" type="presOf" srcId="{DA03E85B-E305-457C-99D6-E1C1C24FE34C}" destId="{87A16C66-129D-42CB-BD79-3B1F08E5EAF4}" srcOrd="0" destOrd="0" presId="urn:microsoft.com/office/officeart/2005/8/layout/vProcess5"/>
    <dgm:cxn modelId="{3419E5D7-0048-425C-8D6D-3A5521C7706D}" type="presOf" srcId="{84A65091-E7ED-4B3B-831F-91A829072F5F}" destId="{897C7F19-8D4A-4F61-957A-6DEF6C37B916}" srcOrd="0" destOrd="0" presId="urn:microsoft.com/office/officeart/2005/8/layout/vProcess5"/>
    <dgm:cxn modelId="{14812FE7-8EBD-4B2F-931B-B052541B239E}" type="presOf" srcId="{AF34A995-3081-4889-9985-2EF9FC9842CB}" destId="{5B418E03-4450-49B0-BBED-3AF910B1324E}" srcOrd="0" destOrd="0" presId="urn:microsoft.com/office/officeart/2005/8/layout/vProcess5"/>
    <dgm:cxn modelId="{0E5709F2-9B1E-45EC-B9B3-8968CDBA9872}" type="presOf" srcId="{321790CC-D61F-455D-90A4-38E82119AE43}" destId="{DD202869-8AB5-491D-B95E-E5EA1F336DB1}" srcOrd="0" destOrd="0" presId="urn:microsoft.com/office/officeart/2005/8/layout/vProcess5"/>
    <dgm:cxn modelId="{7BEB928B-C4EF-46EB-840C-A4AEA1324656}" type="presParOf" srcId="{5B418E03-4450-49B0-BBED-3AF910B1324E}" destId="{6BBBDCF2-F2D7-414C-B945-5D7236340190}" srcOrd="0" destOrd="0" presId="urn:microsoft.com/office/officeart/2005/8/layout/vProcess5"/>
    <dgm:cxn modelId="{2D8EDFFD-A4AE-440B-A183-F764EC3AFE79}" type="presParOf" srcId="{5B418E03-4450-49B0-BBED-3AF910B1324E}" destId="{897C7F19-8D4A-4F61-957A-6DEF6C37B916}" srcOrd="1" destOrd="0" presId="urn:microsoft.com/office/officeart/2005/8/layout/vProcess5"/>
    <dgm:cxn modelId="{B84446E0-06BE-4278-A02C-F83591598C7E}" type="presParOf" srcId="{5B418E03-4450-49B0-BBED-3AF910B1324E}" destId="{87A16C66-129D-42CB-BD79-3B1F08E5EAF4}" srcOrd="2" destOrd="0" presId="urn:microsoft.com/office/officeart/2005/8/layout/vProcess5"/>
    <dgm:cxn modelId="{B36A46B2-2604-43D7-849B-5D657A654237}" type="presParOf" srcId="{5B418E03-4450-49B0-BBED-3AF910B1324E}" destId="{DD202869-8AB5-491D-B95E-E5EA1F336DB1}" srcOrd="3" destOrd="0" presId="urn:microsoft.com/office/officeart/2005/8/layout/vProcess5"/>
    <dgm:cxn modelId="{23BBCED7-C25D-46D5-9B36-9720CF6EAE1B}" type="presParOf" srcId="{5B418E03-4450-49B0-BBED-3AF910B1324E}" destId="{D3C73FFF-BE1B-4FD0-90A7-EC767624DB23}" srcOrd="4" destOrd="0" presId="urn:microsoft.com/office/officeart/2005/8/layout/vProcess5"/>
    <dgm:cxn modelId="{B5395B0B-95F7-4E96-9ACD-DEC8C1888E1A}" type="presParOf" srcId="{5B418E03-4450-49B0-BBED-3AF910B1324E}" destId="{4EF5AB85-760B-45A4-99E1-9F812FEA02C9}" srcOrd="5" destOrd="0" presId="urn:microsoft.com/office/officeart/2005/8/layout/vProcess5"/>
    <dgm:cxn modelId="{07421ADB-E953-4270-B8A0-99F443503A67}" type="presParOf" srcId="{5B418E03-4450-49B0-BBED-3AF910B1324E}" destId="{8F447A87-C16C-4C7B-9AFC-35A7C5B863FC}" srcOrd="6" destOrd="0" presId="urn:microsoft.com/office/officeart/2005/8/layout/vProcess5"/>
    <dgm:cxn modelId="{23B6303D-D75F-4B3E-8DF2-7C65B3A15CCA}" type="presParOf" srcId="{5B418E03-4450-49B0-BBED-3AF910B1324E}" destId="{0CB7CA8B-218C-4288-882D-D89970A0F3C7}" srcOrd="7" destOrd="0" presId="urn:microsoft.com/office/officeart/2005/8/layout/vProcess5"/>
    <dgm:cxn modelId="{EF8BE709-41F8-42E9-B079-4424945152F6}" type="presParOf" srcId="{5B418E03-4450-49B0-BBED-3AF910B1324E}" destId="{B5348A3F-05AC-4904-9680-391612743FB2}"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7FFBCC5-49D8-49BF-8941-6CAD73D6147E}" type="doc">
      <dgm:prSet loTypeId="urn:microsoft.com/office/officeart/2005/8/layout/lProcess2" loCatId="list" qsTypeId="urn:microsoft.com/office/officeart/2005/8/quickstyle/simple1" qsCatId="simple" csTypeId="urn:microsoft.com/office/officeart/2005/8/colors/accent3_1" csCatId="accent3" phldr="1"/>
      <dgm:spPr/>
      <dgm:t>
        <a:bodyPr/>
        <a:lstStyle/>
        <a:p>
          <a:endParaRPr lang="en-US"/>
        </a:p>
      </dgm:t>
    </dgm:pt>
    <dgm:pt modelId="{EE06CDF1-0664-4077-B4D1-C9D51BF5C6C0}">
      <dgm:prSet phldrT="[Text]" custT="1"/>
      <dgm:spPr/>
      <dgm:t>
        <a:bodyPr/>
        <a:lstStyle/>
        <a:p>
          <a:r>
            <a:rPr lang="en-US" sz="2400" dirty="0">
              <a:solidFill>
                <a:srgbClr val="6D6E70"/>
              </a:solidFill>
            </a:rPr>
            <a:t>Area 1: Overarching legal frameworks and public life</a:t>
          </a:r>
        </a:p>
      </dgm:t>
    </dgm:pt>
    <dgm:pt modelId="{CC0F6E52-FEAA-4105-BC21-7E60A8CBEC06}" type="parTrans" cxnId="{1B87F488-A1F0-4BE5-B6B0-B90B2847E550}">
      <dgm:prSet/>
      <dgm:spPr/>
      <dgm:t>
        <a:bodyPr/>
        <a:lstStyle/>
        <a:p>
          <a:endParaRPr lang="en-US" sz="2000">
            <a:solidFill>
              <a:srgbClr val="6D6E70"/>
            </a:solidFill>
          </a:endParaRPr>
        </a:p>
      </dgm:t>
    </dgm:pt>
    <dgm:pt modelId="{11704ACE-9BC5-4E5B-915E-5B752B6D76A6}" type="sibTrans" cxnId="{1B87F488-A1F0-4BE5-B6B0-B90B2847E550}">
      <dgm:prSet/>
      <dgm:spPr/>
      <dgm:t>
        <a:bodyPr/>
        <a:lstStyle/>
        <a:p>
          <a:endParaRPr lang="en-US" sz="2000">
            <a:solidFill>
              <a:srgbClr val="6D6E70"/>
            </a:solidFill>
          </a:endParaRPr>
        </a:p>
      </dgm:t>
    </dgm:pt>
    <dgm:pt modelId="{E56F2BFA-C2D5-4760-9B11-4DBD006DD360}">
      <dgm:prSet phldrT="[Text]" custT="1"/>
      <dgm:spPr/>
      <dgm:t>
        <a:bodyPr/>
        <a:lstStyle/>
        <a:p>
          <a:r>
            <a:rPr lang="en-US" sz="2000" dirty="0">
              <a:solidFill>
                <a:srgbClr val="6D6E70"/>
              </a:solidFill>
            </a:rPr>
            <a:t>Promote</a:t>
          </a:r>
        </a:p>
        <a:p>
          <a:r>
            <a:rPr lang="en-US" sz="2000" dirty="0">
              <a:solidFill>
                <a:srgbClr val="6D6E70"/>
              </a:solidFill>
            </a:rPr>
            <a:t>- Is the customary law invalid if  it violates Constitutional provisions on equality?</a:t>
          </a:r>
        </a:p>
        <a:p>
          <a:r>
            <a:rPr lang="en-US" sz="2000" dirty="0">
              <a:solidFill>
                <a:srgbClr val="6D6E70"/>
              </a:solidFill>
            </a:rPr>
            <a:t>- Are there quotas for women in national parliament?</a:t>
          </a:r>
        </a:p>
      </dgm:t>
    </dgm:pt>
    <dgm:pt modelId="{55EA9340-DD45-4F6B-90FC-1CB934553AF6}" type="parTrans" cxnId="{FFE1E55D-0C39-488B-8E8F-2BA012E2D354}">
      <dgm:prSet/>
      <dgm:spPr/>
      <dgm:t>
        <a:bodyPr/>
        <a:lstStyle/>
        <a:p>
          <a:endParaRPr lang="en-US" sz="2000">
            <a:solidFill>
              <a:srgbClr val="6D6E70"/>
            </a:solidFill>
          </a:endParaRPr>
        </a:p>
      </dgm:t>
    </dgm:pt>
    <dgm:pt modelId="{5A63F734-698D-4908-A210-9A147C4738BE}" type="sibTrans" cxnId="{FFE1E55D-0C39-488B-8E8F-2BA012E2D354}">
      <dgm:prSet/>
      <dgm:spPr/>
      <dgm:t>
        <a:bodyPr/>
        <a:lstStyle/>
        <a:p>
          <a:endParaRPr lang="en-US" sz="2000">
            <a:solidFill>
              <a:srgbClr val="6D6E70"/>
            </a:solidFill>
          </a:endParaRPr>
        </a:p>
      </dgm:t>
    </dgm:pt>
    <dgm:pt modelId="{12EB6303-ADFB-4254-AC31-CD601ACE4E3D}">
      <dgm:prSet phldrT="[Text]" custT="1"/>
      <dgm:spPr/>
      <dgm:t>
        <a:bodyPr/>
        <a:lstStyle/>
        <a:p>
          <a:r>
            <a:rPr lang="en-US" sz="2000" dirty="0">
              <a:solidFill>
                <a:srgbClr val="6D6E70"/>
              </a:solidFill>
            </a:rPr>
            <a:t>Enforce/Monitor </a:t>
          </a:r>
        </a:p>
        <a:p>
          <a:r>
            <a:rPr lang="en-US" sz="2000" dirty="0">
              <a:solidFill>
                <a:srgbClr val="6D6E70"/>
              </a:solidFill>
            </a:rPr>
            <a:t>- Does the law establish a specialized independent body tasked with receiving complaints of discrimination based on gender? </a:t>
          </a:r>
        </a:p>
      </dgm:t>
    </dgm:pt>
    <dgm:pt modelId="{AA0D323E-BA84-48E3-A2EB-36D08DFED68F}" type="parTrans" cxnId="{58405DBE-4535-417C-A402-047DD5900E34}">
      <dgm:prSet/>
      <dgm:spPr/>
      <dgm:t>
        <a:bodyPr/>
        <a:lstStyle/>
        <a:p>
          <a:endParaRPr lang="en-US" sz="2000">
            <a:solidFill>
              <a:srgbClr val="6D6E70"/>
            </a:solidFill>
          </a:endParaRPr>
        </a:p>
      </dgm:t>
    </dgm:pt>
    <dgm:pt modelId="{7802E3FE-14C9-4333-832F-D554642888F2}" type="sibTrans" cxnId="{58405DBE-4535-417C-A402-047DD5900E34}">
      <dgm:prSet/>
      <dgm:spPr/>
      <dgm:t>
        <a:bodyPr/>
        <a:lstStyle/>
        <a:p>
          <a:endParaRPr lang="en-US" sz="2000">
            <a:solidFill>
              <a:srgbClr val="6D6E70"/>
            </a:solidFill>
          </a:endParaRPr>
        </a:p>
      </dgm:t>
    </dgm:pt>
    <dgm:pt modelId="{6B715F52-6BF8-4F69-84A8-1B2BA44BE43E}">
      <dgm:prSet phldrT="[Text]" custT="1"/>
      <dgm:spPr/>
      <dgm:t>
        <a:bodyPr/>
        <a:lstStyle/>
        <a:p>
          <a:r>
            <a:rPr lang="en-US" sz="2000">
              <a:solidFill>
                <a:srgbClr val="6D6E70"/>
              </a:solidFill>
            </a:rPr>
            <a:t>Promote</a:t>
          </a:r>
        </a:p>
        <a:p>
          <a:r>
            <a:rPr lang="en-US" sz="2000">
              <a:solidFill>
                <a:srgbClr val="6D6E70"/>
              </a:solidFill>
            </a:rPr>
            <a:t>Is there legislation that specifically addresses sexual harassment?</a:t>
          </a:r>
        </a:p>
        <a:p>
          <a:endParaRPr lang="en-US" sz="2000">
            <a:solidFill>
              <a:srgbClr val="6D6E70"/>
            </a:solidFill>
          </a:endParaRPr>
        </a:p>
      </dgm:t>
    </dgm:pt>
    <dgm:pt modelId="{A7CFC5D0-EE92-452A-8ABA-A76B793589E5}" type="parTrans" cxnId="{58779690-5437-46D5-9330-921F90B37D99}">
      <dgm:prSet/>
      <dgm:spPr/>
      <dgm:t>
        <a:bodyPr/>
        <a:lstStyle/>
        <a:p>
          <a:endParaRPr lang="en-US" sz="2000">
            <a:solidFill>
              <a:srgbClr val="6D6E70"/>
            </a:solidFill>
          </a:endParaRPr>
        </a:p>
      </dgm:t>
    </dgm:pt>
    <dgm:pt modelId="{9AA87122-33F1-43C5-9289-7A0159B8F154}" type="sibTrans" cxnId="{58779690-5437-46D5-9330-921F90B37D99}">
      <dgm:prSet/>
      <dgm:spPr/>
      <dgm:t>
        <a:bodyPr/>
        <a:lstStyle/>
        <a:p>
          <a:endParaRPr lang="en-US" sz="2000">
            <a:solidFill>
              <a:srgbClr val="6D6E70"/>
            </a:solidFill>
          </a:endParaRPr>
        </a:p>
      </dgm:t>
    </dgm:pt>
    <dgm:pt modelId="{42930E27-2DF7-46C7-8348-E1934D384AE9}">
      <dgm:prSet phldrT="[Text]" custT="1"/>
      <dgm:spPr/>
      <dgm:t>
        <a:bodyPr/>
        <a:lstStyle/>
        <a:p>
          <a:r>
            <a:rPr lang="en-US" sz="2000">
              <a:solidFill>
                <a:srgbClr val="6D6E70"/>
              </a:solidFill>
            </a:rPr>
            <a:t>Enforce/Monitor</a:t>
          </a:r>
        </a:p>
        <a:p>
          <a:r>
            <a:rPr lang="en-US" sz="2000">
              <a:solidFill>
                <a:srgbClr val="6D6E70"/>
              </a:solidFill>
            </a:rPr>
            <a:t>Are there budgetary commitments by government entities for the implementation of legislation addressing violence against women?</a:t>
          </a:r>
        </a:p>
      </dgm:t>
    </dgm:pt>
    <dgm:pt modelId="{60DC247A-A902-4EBE-9F4F-7B9000FC7944}" type="parTrans" cxnId="{90B99F06-A07C-4DCC-A628-D5AB31177F66}">
      <dgm:prSet/>
      <dgm:spPr/>
      <dgm:t>
        <a:bodyPr/>
        <a:lstStyle/>
        <a:p>
          <a:endParaRPr lang="en-US" sz="2000">
            <a:solidFill>
              <a:srgbClr val="6D6E70"/>
            </a:solidFill>
          </a:endParaRPr>
        </a:p>
      </dgm:t>
    </dgm:pt>
    <dgm:pt modelId="{874CD7AB-039D-45F4-874C-7EF72A46E8CA}" type="sibTrans" cxnId="{90B99F06-A07C-4DCC-A628-D5AB31177F66}">
      <dgm:prSet/>
      <dgm:spPr/>
      <dgm:t>
        <a:bodyPr/>
        <a:lstStyle/>
        <a:p>
          <a:endParaRPr lang="en-US" sz="2000">
            <a:solidFill>
              <a:srgbClr val="6D6E70"/>
            </a:solidFill>
          </a:endParaRPr>
        </a:p>
      </dgm:t>
    </dgm:pt>
    <dgm:pt modelId="{419DD2E0-B6DE-4C5D-A43D-F9B21E838EB4}">
      <dgm:prSet phldrT="[Text]" custT="1"/>
      <dgm:spPr/>
      <dgm:t>
        <a:bodyPr/>
        <a:lstStyle/>
        <a:p>
          <a:r>
            <a:rPr lang="en-US" sz="2400" dirty="0">
              <a:solidFill>
                <a:srgbClr val="6D6E70"/>
              </a:solidFill>
            </a:rPr>
            <a:t>Area 3:</a:t>
          </a:r>
        </a:p>
        <a:p>
          <a:r>
            <a:rPr lang="en-US" sz="2400" dirty="0">
              <a:solidFill>
                <a:srgbClr val="6D6E70"/>
              </a:solidFill>
            </a:rPr>
            <a:t>Employment and economic benefits</a:t>
          </a:r>
        </a:p>
      </dgm:t>
    </dgm:pt>
    <dgm:pt modelId="{DB756765-4912-4AFA-B869-FABFD7B7D6EE}" type="parTrans" cxnId="{78ABDFB5-7634-46B2-9BBC-308ABF4173DC}">
      <dgm:prSet/>
      <dgm:spPr/>
      <dgm:t>
        <a:bodyPr/>
        <a:lstStyle/>
        <a:p>
          <a:endParaRPr lang="en-US" sz="2000">
            <a:solidFill>
              <a:srgbClr val="6D6E70"/>
            </a:solidFill>
          </a:endParaRPr>
        </a:p>
      </dgm:t>
    </dgm:pt>
    <dgm:pt modelId="{23F33B4D-D698-4C77-A894-111F21C35769}" type="sibTrans" cxnId="{78ABDFB5-7634-46B2-9BBC-308ABF4173DC}">
      <dgm:prSet/>
      <dgm:spPr/>
      <dgm:t>
        <a:bodyPr/>
        <a:lstStyle/>
        <a:p>
          <a:endParaRPr lang="en-US" sz="2000">
            <a:solidFill>
              <a:srgbClr val="6D6E70"/>
            </a:solidFill>
          </a:endParaRPr>
        </a:p>
      </dgm:t>
    </dgm:pt>
    <dgm:pt modelId="{8A79D775-1367-4499-BAC3-E26C4966CAC0}">
      <dgm:prSet phldrT="[Text]" custT="1"/>
      <dgm:spPr/>
      <dgm:t>
        <a:bodyPr/>
        <a:lstStyle/>
        <a:p>
          <a:r>
            <a:rPr lang="en-US" sz="2000">
              <a:solidFill>
                <a:srgbClr val="6D6E70"/>
              </a:solidFill>
            </a:rPr>
            <a:t>Promote</a:t>
          </a:r>
        </a:p>
        <a:p>
          <a:r>
            <a:rPr lang="en-US" sz="2000">
              <a:solidFill>
                <a:srgbClr val="6D6E70"/>
              </a:solidFill>
            </a:rPr>
            <a:t>Does the law mandate nondiscrimination on the basis of gender in employment?</a:t>
          </a:r>
        </a:p>
        <a:p>
          <a:endParaRPr lang="en-US" sz="2000">
            <a:solidFill>
              <a:srgbClr val="6D6E70"/>
            </a:solidFill>
          </a:endParaRPr>
        </a:p>
      </dgm:t>
    </dgm:pt>
    <dgm:pt modelId="{CBFC4E45-3888-410A-A968-45F27AA63C97}" type="parTrans" cxnId="{E05E9F8A-691B-4F00-A50E-5142A2E173F1}">
      <dgm:prSet/>
      <dgm:spPr/>
      <dgm:t>
        <a:bodyPr/>
        <a:lstStyle/>
        <a:p>
          <a:endParaRPr lang="en-US" sz="2000">
            <a:solidFill>
              <a:srgbClr val="6D6E70"/>
            </a:solidFill>
          </a:endParaRPr>
        </a:p>
      </dgm:t>
    </dgm:pt>
    <dgm:pt modelId="{03283100-A0F3-4848-B341-877DFA66199C}" type="sibTrans" cxnId="{E05E9F8A-691B-4F00-A50E-5142A2E173F1}">
      <dgm:prSet/>
      <dgm:spPr/>
      <dgm:t>
        <a:bodyPr/>
        <a:lstStyle/>
        <a:p>
          <a:endParaRPr lang="en-US" sz="2000">
            <a:solidFill>
              <a:srgbClr val="6D6E70"/>
            </a:solidFill>
          </a:endParaRPr>
        </a:p>
      </dgm:t>
    </dgm:pt>
    <dgm:pt modelId="{E201DF58-FE06-4EE7-9553-DAD1B41D9F11}">
      <dgm:prSet phldrT="[Text]" custT="1"/>
      <dgm:spPr/>
      <dgm:t>
        <a:bodyPr/>
        <a:lstStyle/>
        <a:p>
          <a:r>
            <a:rPr lang="en-US" sz="2000">
              <a:solidFill>
                <a:srgbClr val="6D6E70"/>
              </a:solidFill>
            </a:rPr>
            <a:t>Enforce/Monitor</a:t>
          </a:r>
        </a:p>
        <a:p>
          <a:r>
            <a:rPr lang="en-US" sz="2000">
              <a:solidFill>
                <a:srgbClr val="6D6E70"/>
              </a:solidFill>
            </a:rPr>
            <a:t>Is childcare publicly provided or subsidized?</a:t>
          </a:r>
        </a:p>
      </dgm:t>
    </dgm:pt>
    <dgm:pt modelId="{AD4069E1-0890-45BF-8C79-DA38AC3BF3EB}" type="parTrans" cxnId="{B0111D8E-2DF1-4812-9061-17C0A5C4CFCA}">
      <dgm:prSet/>
      <dgm:spPr/>
      <dgm:t>
        <a:bodyPr/>
        <a:lstStyle/>
        <a:p>
          <a:endParaRPr lang="en-US" sz="2000">
            <a:solidFill>
              <a:srgbClr val="6D6E70"/>
            </a:solidFill>
          </a:endParaRPr>
        </a:p>
      </dgm:t>
    </dgm:pt>
    <dgm:pt modelId="{4909EA7B-6901-4AD1-959E-B4ECA32A2978}" type="sibTrans" cxnId="{B0111D8E-2DF1-4812-9061-17C0A5C4CFCA}">
      <dgm:prSet/>
      <dgm:spPr/>
      <dgm:t>
        <a:bodyPr/>
        <a:lstStyle/>
        <a:p>
          <a:endParaRPr lang="en-US" sz="2000">
            <a:solidFill>
              <a:srgbClr val="6D6E70"/>
            </a:solidFill>
          </a:endParaRPr>
        </a:p>
      </dgm:t>
    </dgm:pt>
    <dgm:pt modelId="{405FB9B6-A434-413B-BE7E-ABAC2FA5FBE4}">
      <dgm:prSet phldrT="[Text]" custT="1"/>
      <dgm:spPr/>
      <dgm:t>
        <a:bodyPr/>
        <a:lstStyle/>
        <a:p>
          <a:r>
            <a:rPr lang="en-US" sz="2400" dirty="0">
              <a:solidFill>
                <a:srgbClr val="6D6E70"/>
              </a:solidFill>
            </a:rPr>
            <a:t>Area 4:</a:t>
          </a:r>
        </a:p>
        <a:p>
          <a:r>
            <a:rPr lang="en-US" sz="2400" dirty="0">
              <a:solidFill>
                <a:srgbClr val="6D6E70"/>
              </a:solidFill>
            </a:rPr>
            <a:t>Marriage and family </a:t>
          </a:r>
        </a:p>
      </dgm:t>
    </dgm:pt>
    <dgm:pt modelId="{B3D4C9E5-9D4F-434F-B7E9-994C01328808}" type="parTrans" cxnId="{A81F6728-6ED0-49A1-911C-10E3162AE984}">
      <dgm:prSet/>
      <dgm:spPr/>
      <dgm:t>
        <a:bodyPr/>
        <a:lstStyle/>
        <a:p>
          <a:endParaRPr lang="en-US" sz="2000">
            <a:solidFill>
              <a:srgbClr val="6D6E70"/>
            </a:solidFill>
          </a:endParaRPr>
        </a:p>
      </dgm:t>
    </dgm:pt>
    <dgm:pt modelId="{61A4C4AC-FD2F-4986-8694-B42D3FB090B4}" type="sibTrans" cxnId="{A81F6728-6ED0-49A1-911C-10E3162AE984}">
      <dgm:prSet/>
      <dgm:spPr/>
      <dgm:t>
        <a:bodyPr/>
        <a:lstStyle/>
        <a:p>
          <a:endParaRPr lang="en-US" sz="2000">
            <a:solidFill>
              <a:srgbClr val="6D6E70"/>
            </a:solidFill>
          </a:endParaRPr>
        </a:p>
      </dgm:t>
    </dgm:pt>
    <dgm:pt modelId="{B5D18063-FEC3-4C13-ACB6-5355D0A16127}">
      <dgm:prSet phldrT="[Text]" custT="1"/>
      <dgm:spPr/>
      <dgm:t>
        <a:bodyPr/>
        <a:lstStyle/>
        <a:p>
          <a:r>
            <a:rPr lang="en-US" sz="2000">
              <a:solidFill>
                <a:srgbClr val="6D6E70"/>
              </a:solidFill>
            </a:rPr>
            <a:t>Promote</a:t>
          </a:r>
        </a:p>
        <a:p>
          <a:r>
            <a:rPr lang="en-US" sz="2000">
              <a:solidFill>
                <a:srgbClr val="6D6E70"/>
              </a:solidFill>
            </a:rPr>
            <a:t>Do women and men have equal rights to enter marriage (i.e., consent) and initiate divorce?</a:t>
          </a:r>
        </a:p>
      </dgm:t>
    </dgm:pt>
    <dgm:pt modelId="{EC3AAADB-7933-4C87-A633-772689293A97}" type="parTrans" cxnId="{DB5786A0-7003-47F8-A029-3D7D3E730F1D}">
      <dgm:prSet/>
      <dgm:spPr/>
      <dgm:t>
        <a:bodyPr/>
        <a:lstStyle/>
        <a:p>
          <a:endParaRPr lang="en-US" sz="2000">
            <a:solidFill>
              <a:srgbClr val="6D6E70"/>
            </a:solidFill>
          </a:endParaRPr>
        </a:p>
      </dgm:t>
    </dgm:pt>
    <dgm:pt modelId="{B665781D-6544-456E-B352-D579F00136B2}" type="sibTrans" cxnId="{DB5786A0-7003-47F8-A029-3D7D3E730F1D}">
      <dgm:prSet/>
      <dgm:spPr/>
      <dgm:t>
        <a:bodyPr/>
        <a:lstStyle/>
        <a:p>
          <a:endParaRPr lang="en-US" sz="2000">
            <a:solidFill>
              <a:srgbClr val="6D6E70"/>
            </a:solidFill>
          </a:endParaRPr>
        </a:p>
      </dgm:t>
    </dgm:pt>
    <dgm:pt modelId="{399A8D79-CB8B-40EE-A60C-063D78020771}">
      <dgm:prSet phldrT="[Text]" custT="1"/>
      <dgm:spPr/>
      <dgm:t>
        <a:bodyPr/>
        <a:lstStyle/>
        <a:p>
          <a:r>
            <a:rPr lang="en-US" sz="2000">
              <a:solidFill>
                <a:srgbClr val="6D6E70"/>
              </a:solidFill>
            </a:rPr>
            <a:t>Enforce/Monitor </a:t>
          </a:r>
        </a:p>
        <a:p>
          <a:r>
            <a:rPr lang="en-US" sz="2000">
              <a:solidFill>
                <a:srgbClr val="6D6E70"/>
              </a:solidFill>
            </a:rPr>
            <a:t>Is marriage under the legal age void or voidable?</a:t>
          </a:r>
        </a:p>
      </dgm:t>
    </dgm:pt>
    <dgm:pt modelId="{45E439B2-8C42-44F9-953E-5515176354E9}" type="parTrans" cxnId="{1918E2A2-84BB-405D-B4F1-78F03DE2F3DD}">
      <dgm:prSet/>
      <dgm:spPr/>
      <dgm:t>
        <a:bodyPr/>
        <a:lstStyle/>
        <a:p>
          <a:endParaRPr lang="en-US" sz="2000">
            <a:solidFill>
              <a:srgbClr val="6D6E70"/>
            </a:solidFill>
          </a:endParaRPr>
        </a:p>
      </dgm:t>
    </dgm:pt>
    <dgm:pt modelId="{4B432EB2-C4C7-4831-9304-5B4979FA52CE}" type="sibTrans" cxnId="{1918E2A2-84BB-405D-B4F1-78F03DE2F3DD}">
      <dgm:prSet/>
      <dgm:spPr/>
      <dgm:t>
        <a:bodyPr/>
        <a:lstStyle/>
        <a:p>
          <a:endParaRPr lang="en-US" sz="2000">
            <a:solidFill>
              <a:srgbClr val="6D6E70"/>
            </a:solidFill>
          </a:endParaRPr>
        </a:p>
      </dgm:t>
    </dgm:pt>
    <dgm:pt modelId="{40B8CA2F-FADB-42B8-8275-14BC488AE7D0}">
      <dgm:prSet phldrT="[Text]" custT="1"/>
      <dgm:spPr/>
      <dgm:t>
        <a:bodyPr/>
        <a:lstStyle/>
        <a:p>
          <a:r>
            <a:rPr lang="en-US" sz="2400" dirty="0">
              <a:solidFill>
                <a:srgbClr val="6D6E70"/>
              </a:solidFill>
            </a:rPr>
            <a:t>Area 2:  Violence against women </a:t>
          </a:r>
        </a:p>
      </dgm:t>
    </dgm:pt>
    <dgm:pt modelId="{56D6BF3F-C5D9-452B-86FE-47D225379855}" type="sibTrans" cxnId="{2C3ED10A-7210-48A3-BB9E-0368A6145B60}">
      <dgm:prSet/>
      <dgm:spPr/>
      <dgm:t>
        <a:bodyPr/>
        <a:lstStyle/>
        <a:p>
          <a:endParaRPr lang="en-US" sz="2000">
            <a:solidFill>
              <a:srgbClr val="6D6E70"/>
            </a:solidFill>
          </a:endParaRPr>
        </a:p>
      </dgm:t>
    </dgm:pt>
    <dgm:pt modelId="{0A3B4CF0-6033-4189-9EB4-67F7E8BE0075}" type="parTrans" cxnId="{2C3ED10A-7210-48A3-BB9E-0368A6145B60}">
      <dgm:prSet/>
      <dgm:spPr/>
      <dgm:t>
        <a:bodyPr/>
        <a:lstStyle/>
        <a:p>
          <a:endParaRPr lang="en-US" sz="2000">
            <a:solidFill>
              <a:srgbClr val="6D6E70"/>
            </a:solidFill>
          </a:endParaRPr>
        </a:p>
      </dgm:t>
    </dgm:pt>
    <dgm:pt modelId="{F3BFAB80-70E5-4EAF-815C-F95578BA3B6E}" type="pres">
      <dgm:prSet presAssocID="{E7FFBCC5-49D8-49BF-8941-6CAD73D6147E}" presName="theList" presStyleCnt="0">
        <dgm:presLayoutVars>
          <dgm:dir/>
          <dgm:animLvl val="lvl"/>
          <dgm:resizeHandles val="exact"/>
        </dgm:presLayoutVars>
      </dgm:prSet>
      <dgm:spPr/>
    </dgm:pt>
    <dgm:pt modelId="{9B644792-B50A-48B4-B914-8825CD2F7218}" type="pres">
      <dgm:prSet presAssocID="{EE06CDF1-0664-4077-B4D1-C9D51BF5C6C0}" presName="compNode" presStyleCnt="0"/>
      <dgm:spPr/>
    </dgm:pt>
    <dgm:pt modelId="{84B9763D-C2A5-4225-B4E3-70C5E9D5CDBF}" type="pres">
      <dgm:prSet presAssocID="{EE06CDF1-0664-4077-B4D1-C9D51BF5C6C0}" presName="aNode" presStyleLbl="bgShp" presStyleIdx="0" presStyleCnt="4"/>
      <dgm:spPr/>
    </dgm:pt>
    <dgm:pt modelId="{12CA877C-B5D9-4C54-95FD-988B9093CFBB}" type="pres">
      <dgm:prSet presAssocID="{EE06CDF1-0664-4077-B4D1-C9D51BF5C6C0}" presName="textNode" presStyleLbl="bgShp" presStyleIdx="0" presStyleCnt="4"/>
      <dgm:spPr/>
    </dgm:pt>
    <dgm:pt modelId="{E0F59D53-36B3-47D4-8DBC-55CA9A7E441B}" type="pres">
      <dgm:prSet presAssocID="{EE06CDF1-0664-4077-B4D1-C9D51BF5C6C0}" presName="compChildNode" presStyleCnt="0"/>
      <dgm:spPr/>
    </dgm:pt>
    <dgm:pt modelId="{82522216-92E8-413E-BC0E-81B11EB9693C}" type="pres">
      <dgm:prSet presAssocID="{EE06CDF1-0664-4077-B4D1-C9D51BF5C6C0}" presName="theInnerList" presStyleCnt="0"/>
      <dgm:spPr/>
    </dgm:pt>
    <dgm:pt modelId="{C4B8A4E6-8533-4CBF-9CE3-8FFA056015A5}" type="pres">
      <dgm:prSet presAssocID="{E56F2BFA-C2D5-4760-9B11-4DBD006DD360}" presName="childNode" presStyleLbl="node1" presStyleIdx="0" presStyleCnt="8" custScaleY="145152">
        <dgm:presLayoutVars>
          <dgm:bulletEnabled val="1"/>
        </dgm:presLayoutVars>
      </dgm:prSet>
      <dgm:spPr/>
    </dgm:pt>
    <dgm:pt modelId="{76D22F3F-60F4-4D7E-92CF-8EC7B51533C6}" type="pres">
      <dgm:prSet presAssocID="{E56F2BFA-C2D5-4760-9B11-4DBD006DD360}" presName="aSpace2" presStyleCnt="0"/>
      <dgm:spPr/>
    </dgm:pt>
    <dgm:pt modelId="{AB6EFE21-019C-4425-8DA3-5B3E944CD05D}" type="pres">
      <dgm:prSet presAssocID="{12EB6303-ADFB-4254-AC31-CD601ACE4E3D}" presName="childNode" presStyleLbl="node1" presStyleIdx="1" presStyleCnt="8" custScaleY="131430">
        <dgm:presLayoutVars>
          <dgm:bulletEnabled val="1"/>
        </dgm:presLayoutVars>
      </dgm:prSet>
      <dgm:spPr/>
    </dgm:pt>
    <dgm:pt modelId="{4D12DD8C-E51F-460E-BFA7-0309653D0901}" type="pres">
      <dgm:prSet presAssocID="{EE06CDF1-0664-4077-B4D1-C9D51BF5C6C0}" presName="aSpace" presStyleCnt="0"/>
      <dgm:spPr/>
    </dgm:pt>
    <dgm:pt modelId="{FA42655E-F655-48E5-974C-33A85D00B643}" type="pres">
      <dgm:prSet presAssocID="{40B8CA2F-FADB-42B8-8275-14BC488AE7D0}" presName="compNode" presStyleCnt="0"/>
      <dgm:spPr/>
    </dgm:pt>
    <dgm:pt modelId="{9BF685DF-0CF2-42BB-B819-7E5BB8D1AD44}" type="pres">
      <dgm:prSet presAssocID="{40B8CA2F-FADB-42B8-8275-14BC488AE7D0}" presName="aNode" presStyleLbl="bgShp" presStyleIdx="1" presStyleCnt="4"/>
      <dgm:spPr/>
    </dgm:pt>
    <dgm:pt modelId="{3EF20BBC-6033-404B-8F5C-E827BDC0DC59}" type="pres">
      <dgm:prSet presAssocID="{40B8CA2F-FADB-42B8-8275-14BC488AE7D0}" presName="textNode" presStyleLbl="bgShp" presStyleIdx="1" presStyleCnt="4"/>
      <dgm:spPr/>
    </dgm:pt>
    <dgm:pt modelId="{3DBE01A6-1691-4AFC-A819-2C03513C65A0}" type="pres">
      <dgm:prSet presAssocID="{40B8CA2F-FADB-42B8-8275-14BC488AE7D0}" presName="compChildNode" presStyleCnt="0"/>
      <dgm:spPr/>
    </dgm:pt>
    <dgm:pt modelId="{CE470E90-4166-4ED7-8E40-6F7F7CDE3AED}" type="pres">
      <dgm:prSet presAssocID="{40B8CA2F-FADB-42B8-8275-14BC488AE7D0}" presName="theInnerList" presStyleCnt="0"/>
      <dgm:spPr/>
    </dgm:pt>
    <dgm:pt modelId="{DC4C7377-6C08-44A1-915E-7F1A3102693D}" type="pres">
      <dgm:prSet presAssocID="{6B715F52-6BF8-4F69-84A8-1B2BA44BE43E}" presName="childNode" presStyleLbl="node1" presStyleIdx="2" presStyleCnt="8">
        <dgm:presLayoutVars>
          <dgm:bulletEnabled val="1"/>
        </dgm:presLayoutVars>
      </dgm:prSet>
      <dgm:spPr/>
    </dgm:pt>
    <dgm:pt modelId="{6C3C7896-321C-4F35-9C5C-F0CACD84F4DC}" type="pres">
      <dgm:prSet presAssocID="{6B715F52-6BF8-4F69-84A8-1B2BA44BE43E}" presName="aSpace2" presStyleCnt="0"/>
      <dgm:spPr/>
    </dgm:pt>
    <dgm:pt modelId="{DDC3A70A-0A7C-4964-B6F8-51EDA747909A}" type="pres">
      <dgm:prSet presAssocID="{42930E27-2DF7-46C7-8348-E1934D384AE9}" presName="childNode" presStyleLbl="node1" presStyleIdx="3" presStyleCnt="8" custScaleY="122446">
        <dgm:presLayoutVars>
          <dgm:bulletEnabled val="1"/>
        </dgm:presLayoutVars>
      </dgm:prSet>
      <dgm:spPr/>
    </dgm:pt>
    <dgm:pt modelId="{8989282F-7116-467F-94BA-FBF4039BDCA2}" type="pres">
      <dgm:prSet presAssocID="{40B8CA2F-FADB-42B8-8275-14BC488AE7D0}" presName="aSpace" presStyleCnt="0"/>
      <dgm:spPr/>
    </dgm:pt>
    <dgm:pt modelId="{8BE8CB93-A13D-47C4-ABF9-5C82D46E69D7}" type="pres">
      <dgm:prSet presAssocID="{419DD2E0-B6DE-4C5D-A43D-F9B21E838EB4}" presName="compNode" presStyleCnt="0"/>
      <dgm:spPr/>
    </dgm:pt>
    <dgm:pt modelId="{16DF3325-40E2-476C-8177-02C1F1EE0430}" type="pres">
      <dgm:prSet presAssocID="{419DD2E0-B6DE-4C5D-A43D-F9B21E838EB4}" presName="aNode" presStyleLbl="bgShp" presStyleIdx="2" presStyleCnt="4"/>
      <dgm:spPr/>
    </dgm:pt>
    <dgm:pt modelId="{CAE74AF7-8805-4DDC-96C8-ACBC73F9A003}" type="pres">
      <dgm:prSet presAssocID="{419DD2E0-B6DE-4C5D-A43D-F9B21E838EB4}" presName="textNode" presStyleLbl="bgShp" presStyleIdx="2" presStyleCnt="4"/>
      <dgm:spPr/>
    </dgm:pt>
    <dgm:pt modelId="{44F55B83-DA4B-4FCC-966F-98D337C4A09B}" type="pres">
      <dgm:prSet presAssocID="{419DD2E0-B6DE-4C5D-A43D-F9B21E838EB4}" presName="compChildNode" presStyleCnt="0"/>
      <dgm:spPr/>
    </dgm:pt>
    <dgm:pt modelId="{44CC1291-7985-4E40-83C1-8E9CC4987F51}" type="pres">
      <dgm:prSet presAssocID="{419DD2E0-B6DE-4C5D-A43D-F9B21E838EB4}" presName="theInnerList" presStyleCnt="0"/>
      <dgm:spPr/>
    </dgm:pt>
    <dgm:pt modelId="{5B4DCFB4-F9BC-4973-9783-03AB884945D6}" type="pres">
      <dgm:prSet presAssocID="{8A79D775-1367-4499-BAC3-E26C4966CAC0}" presName="childNode" presStyleLbl="node1" presStyleIdx="4" presStyleCnt="8">
        <dgm:presLayoutVars>
          <dgm:bulletEnabled val="1"/>
        </dgm:presLayoutVars>
      </dgm:prSet>
      <dgm:spPr/>
    </dgm:pt>
    <dgm:pt modelId="{123D8959-C5BC-477A-85A2-3231DAC89AA8}" type="pres">
      <dgm:prSet presAssocID="{8A79D775-1367-4499-BAC3-E26C4966CAC0}" presName="aSpace2" presStyleCnt="0"/>
      <dgm:spPr/>
    </dgm:pt>
    <dgm:pt modelId="{4960DC12-EA08-48C1-94D1-C8D2DF6255DA}" type="pres">
      <dgm:prSet presAssocID="{E201DF58-FE06-4EE7-9553-DAD1B41D9F11}" presName="childNode" presStyleLbl="node1" presStyleIdx="5" presStyleCnt="8">
        <dgm:presLayoutVars>
          <dgm:bulletEnabled val="1"/>
        </dgm:presLayoutVars>
      </dgm:prSet>
      <dgm:spPr/>
    </dgm:pt>
    <dgm:pt modelId="{48C1387E-9F83-4F30-89EF-3DDAFDA8A1BA}" type="pres">
      <dgm:prSet presAssocID="{419DD2E0-B6DE-4C5D-A43D-F9B21E838EB4}" presName="aSpace" presStyleCnt="0"/>
      <dgm:spPr/>
    </dgm:pt>
    <dgm:pt modelId="{55210E99-E980-4A1A-984A-BFFF844FB3DD}" type="pres">
      <dgm:prSet presAssocID="{405FB9B6-A434-413B-BE7E-ABAC2FA5FBE4}" presName="compNode" presStyleCnt="0"/>
      <dgm:spPr/>
    </dgm:pt>
    <dgm:pt modelId="{6E4B2597-029B-4CD5-8073-EAAA498C55B1}" type="pres">
      <dgm:prSet presAssocID="{405FB9B6-A434-413B-BE7E-ABAC2FA5FBE4}" presName="aNode" presStyleLbl="bgShp" presStyleIdx="3" presStyleCnt="4"/>
      <dgm:spPr/>
    </dgm:pt>
    <dgm:pt modelId="{320F09BE-19E4-4D0F-9ECE-102E9C91714D}" type="pres">
      <dgm:prSet presAssocID="{405FB9B6-A434-413B-BE7E-ABAC2FA5FBE4}" presName="textNode" presStyleLbl="bgShp" presStyleIdx="3" presStyleCnt="4"/>
      <dgm:spPr/>
    </dgm:pt>
    <dgm:pt modelId="{A127764E-5A23-4B86-97A3-9641B0688BBC}" type="pres">
      <dgm:prSet presAssocID="{405FB9B6-A434-413B-BE7E-ABAC2FA5FBE4}" presName="compChildNode" presStyleCnt="0"/>
      <dgm:spPr/>
    </dgm:pt>
    <dgm:pt modelId="{1B6A7DAC-690A-4A7A-93CD-25DAF98FBB0D}" type="pres">
      <dgm:prSet presAssocID="{405FB9B6-A434-413B-BE7E-ABAC2FA5FBE4}" presName="theInnerList" presStyleCnt="0"/>
      <dgm:spPr/>
    </dgm:pt>
    <dgm:pt modelId="{30F12D57-B30D-4EDB-8AA3-7F50F8D48CD2}" type="pres">
      <dgm:prSet presAssocID="{B5D18063-FEC3-4C13-ACB6-5355D0A16127}" presName="childNode" presStyleLbl="node1" presStyleIdx="6" presStyleCnt="8">
        <dgm:presLayoutVars>
          <dgm:bulletEnabled val="1"/>
        </dgm:presLayoutVars>
      </dgm:prSet>
      <dgm:spPr/>
    </dgm:pt>
    <dgm:pt modelId="{EE79E478-5FC4-4421-9F20-D280FE90BA41}" type="pres">
      <dgm:prSet presAssocID="{B5D18063-FEC3-4C13-ACB6-5355D0A16127}" presName="aSpace2" presStyleCnt="0"/>
      <dgm:spPr/>
    </dgm:pt>
    <dgm:pt modelId="{19F80F74-DCAF-4561-B027-69DA917885B5}" type="pres">
      <dgm:prSet presAssocID="{399A8D79-CB8B-40EE-A60C-063D78020771}" presName="childNode" presStyleLbl="node1" presStyleIdx="7" presStyleCnt="8">
        <dgm:presLayoutVars>
          <dgm:bulletEnabled val="1"/>
        </dgm:presLayoutVars>
      </dgm:prSet>
      <dgm:spPr/>
    </dgm:pt>
  </dgm:ptLst>
  <dgm:cxnLst>
    <dgm:cxn modelId="{90B99F06-A07C-4DCC-A628-D5AB31177F66}" srcId="{40B8CA2F-FADB-42B8-8275-14BC488AE7D0}" destId="{42930E27-2DF7-46C7-8348-E1934D384AE9}" srcOrd="1" destOrd="0" parTransId="{60DC247A-A902-4EBE-9F4F-7B9000FC7944}" sibTransId="{874CD7AB-039D-45F4-874C-7EF72A46E8CA}"/>
    <dgm:cxn modelId="{2C3ED10A-7210-48A3-BB9E-0368A6145B60}" srcId="{E7FFBCC5-49D8-49BF-8941-6CAD73D6147E}" destId="{40B8CA2F-FADB-42B8-8275-14BC488AE7D0}" srcOrd="1" destOrd="0" parTransId="{0A3B4CF0-6033-4189-9EB4-67F7E8BE0075}" sibTransId="{56D6BF3F-C5D9-452B-86FE-47D225379855}"/>
    <dgm:cxn modelId="{9EE68A13-6F64-4CBA-8F89-369942033459}" type="presOf" srcId="{419DD2E0-B6DE-4C5D-A43D-F9B21E838EB4}" destId="{CAE74AF7-8805-4DDC-96C8-ACBC73F9A003}" srcOrd="1" destOrd="0" presId="urn:microsoft.com/office/officeart/2005/8/layout/lProcess2"/>
    <dgm:cxn modelId="{8F273A1B-AA55-4E9D-9A7A-89D3D8D17340}" type="presOf" srcId="{E7FFBCC5-49D8-49BF-8941-6CAD73D6147E}" destId="{F3BFAB80-70E5-4EAF-815C-F95578BA3B6E}" srcOrd="0" destOrd="0" presId="urn:microsoft.com/office/officeart/2005/8/layout/lProcess2"/>
    <dgm:cxn modelId="{85650728-42EF-40BE-9B03-517BE534AADA}" type="presOf" srcId="{40B8CA2F-FADB-42B8-8275-14BC488AE7D0}" destId="{9BF685DF-0CF2-42BB-B819-7E5BB8D1AD44}" srcOrd="0" destOrd="0" presId="urn:microsoft.com/office/officeart/2005/8/layout/lProcess2"/>
    <dgm:cxn modelId="{A81F6728-6ED0-49A1-911C-10E3162AE984}" srcId="{E7FFBCC5-49D8-49BF-8941-6CAD73D6147E}" destId="{405FB9B6-A434-413B-BE7E-ABAC2FA5FBE4}" srcOrd="3" destOrd="0" parTransId="{B3D4C9E5-9D4F-434F-B7E9-994C01328808}" sibTransId="{61A4C4AC-FD2F-4986-8694-B42D3FB090B4}"/>
    <dgm:cxn modelId="{7A1ACA2D-0EAD-4045-AF2A-36856C98101C}" type="presOf" srcId="{E56F2BFA-C2D5-4760-9B11-4DBD006DD360}" destId="{C4B8A4E6-8533-4CBF-9CE3-8FFA056015A5}" srcOrd="0" destOrd="0" presId="urn:microsoft.com/office/officeart/2005/8/layout/lProcess2"/>
    <dgm:cxn modelId="{FFE1E55D-0C39-488B-8E8F-2BA012E2D354}" srcId="{EE06CDF1-0664-4077-B4D1-C9D51BF5C6C0}" destId="{E56F2BFA-C2D5-4760-9B11-4DBD006DD360}" srcOrd="0" destOrd="0" parTransId="{55EA9340-DD45-4F6B-90FC-1CB934553AF6}" sibTransId="{5A63F734-698D-4908-A210-9A147C4738BE}"/>
    <dgm:cxn modelId="{F98F0362-7C99-4B84-9869-3F4F6434BB79}" type="presOf" srcId="{8A79D775-1367-4499-BAC3-E26C4966CAC0}" destId="{5B4DCFB4-F9BC-4973-9783-03AB884945D6}" srcOrd="0" destOrd="0" presId="urn:microsoft.com/office/officeart/2005/8/layout/lProcess2"/>
    <dgm:cxn modelId="{FC2FED4A-84E1-464C-B4CD-7CF979DF4127}" type="presOf" srcId="{12EB6303-ADFB-4254-AC31-CD601ACE4E3D}" destId="{AB6EFE21-019C-4425-8DA3-5B3E944CD05D}" srcOrd="0" destOrd="0" presId="urn:microsoft.com/office/officeart/2005/8/layout/lProcess2"/>
    <dgm:cxn modelId="{DE79BB74-0287-4B6E-AD33-70A46B78B776}" type="presOf" srcId="{42930E27-2DF7-46C7-8348-E1934D384AE9}" destId="{DDC3A70A-0A7C-4964-B6F8-51EDA747909A}" srcOrd="0" destOrd="0" presId="urn:microsoft.com/office/officeart/2005/8/layout/lProcess2"/>
    <dgm:cxn modelId="{AF4B5F57-57D3-47EE-BF6C-D250CE8A60AE}" type="presOf" srcId="{40B8CA2F-FADB-42B8-8275-14BC488AE7D0}" destId="{3EF20BBC-6033-404B-8F5C-E827BDC0DC59}" srcOrd="1" destOrd="0" presId="urn:microsoft.com/office/officeart/2005/8/layout/lProcess2"/>
    <dgm:cxn modelId="{1B87F488-A1F0-4BE5-B6B0-B90B2847E550}" srcId="{E7FFBCC5-49D8-49BF-8941-6CAD73D6147E}" destId="{EE06CDF1-0664-4077-B4D1-C9D51BF5C6C0}" srcOrd="0" destOrd="0" parTransId="{CC0F6E52-FEAA-4105-BC21-7E60A8CBEC06}" sibTransId="{11704ACE-9BC5-4E5B-915E-5B752B6D76A6}"/>
    <dgm:cxn modelId="{E05E9F8A-691B-4F00-A50E-5142A2E173F1}" srcId="{419DD2E0-B6DE-4C5D-A43D-F9B21E838EB4}" destId="{8A79D775-1367-4499-BAC3-E26C4966CAC0}" srcOrd="0" destOrd="0" parTransId="{CBFC4E45-3888-410A-A968-45F27AA63C97}" sibTransId="{03283100-A0F3-4848-B341-877DFA66199C}"/>
    <dgm:cxn modelId="{B0111D8E-2DF1-4812-9061-17C0A5C4CFCA}" srcId="{419DD2E0-B6DE-4C5D-A43D-F9B21E838EB4}" destId="{E201DF58-FE06-4EE7-9553-DAD1B41D9F11}" srcOrd="1" destOrd="0" parTransId="{AD4069E1-0890-45BF-8C79-DA38AC3BF3EB}" sibTransId="{4909EA7B-6901-4AD1-959E-B4ECA32A2978}"/>
    <dgm:cxn modelId="{58779690-5437-46D5-9330-921F90B37D99}" srcId="{40B8CA2F-FADB-42B8-8275-14BC488AE7D0}" destId="{6B715F52-6BF8-4F69-84A8-1B2BA44BE43E}" srcOrd="0" destOrd="0" parTransId="{A7CFC5D0-EE92-452A-8ABA-A76B793589E5}" sibTransId="{9AA87122-33F1-43C5-9289-7A0159B8F154}"/>
    <dgm:cxn modelId="{EB531896-7423-4551-A2A2-A7A7B8133EA3}" type="presOf" srcId="{B5D18063-FEC3-4C13-ACB6-5355D0A16127}" destId="{30F12D57-B30D-4EDB-8AA3-7F50F8D48CD2}" srcOrd="0" destOrd="0" presId="urn:microsoft.com/office/officeart/2005/8/layout/lProcess2"/>
    <dgm:cxn modelId="{2DDCAE98-331A-43EC-8648-E581E1BFC129}" type="presOf" srcId="{419DD2E0-B6DE-4C5D-A43D-F9B21E838EB4}" destId="{16DF3325-40E2-476C-8177-02C1F1EE0430}" srcOrd="0" destOrd="0" presId="urn:microsoft.com/office/officeart/2005/8/layout/lProcess2"/>
    <dgm:cxn modelId="{085E309A-DD00-4B37-B797-F0CAF7D55A13}" type="presOf" srcId="{6B715F52-6BF8-4F69-84A8-1B2BA44BE43E}" destId="{DC4C7377-6C08-44A1-915E-7F1A3102693D}" srcOrd="0" destOrd="0" presId="urn:microsoft.com/office/officeart/2005/8/layout/lProcess2"/>
    <dgm:cxn modelId="{DB5786A0-7003-47F8-A029-3D7D3E730F1D}" srcId="{405FB9B6-A434-413B-BE7E-ABAC2FA5FBE4}" destId="{B5D18063-FEC3-4C13-ACB6-5355D0A16127}" srcOrd="0" destOrd="0" parTransId="{EC3AAADB-7933-4C87-A633-772689293A97}" sibTransId="{B665781D-6544-456E-B352-D579F00136B2}"/>
    <dgm:cxn modelId="{1918E2A2-84BB-405D-B4F1-78F03DE2F3DD}" srcId="{405FB9B6-A434-413B-BE7E-ABAC2FA5FBE4}" destId="{399A8D79-CB8B-40EE-A60C-063D78020771}" srcOrd="1" destOrd="0" parTransId="{45E439B2-8C42-44F9-953E-5515176354E9}" sibTransId="{4B432EB2-C4C7-4831-9304-5B4979FA52CE}"/>
    <dgm:cxn modelId="{ADA762AA-211D-4782-94F3-54132DAF3C3E}" type="presOf" srcId="{399A8D79-CB8B-40EE-A60C-063D78020771}" destId="{19F80F74-DCAF-4561-B027-69DA917885B5}" srcOrd="0" destOrd="0" presId="urn:microsoft.com/office/officeart/2005/8/layout/lProcess2"/>
    <dgm:cxn modelId="{78ABDFB5-7634-46B2-9BBC-308ABF4173DC}" srcId="{E7FFBCC5-49D8-49BF-8941-6CAD73D6147E}" destId="{419DD2E0-B6DE-4C5D-A43D-F9B21E838EB4}" srcOrd="2" destOrd="0" parTransId="{DB756765-4912-4AFA-B869-FABFD7B7D6EE}" sibTransId="{23F33B4D-D698-4C77-A894-111F21C35769}"/>
    <dgm:cxn modelId="{58405DBE-4535-417C-A402-047DD5900E34}" srcId="{EE06CDF1-0664-4077-B4D1-C9D51BF5C6C0}" destId="{12EB6303-ADFB-4254-AC31-CD601ACE4E3D}" srcOrd="1" destOrd="0" parTransId="{AA0D323E-BA84-48E3-A2EB-36D08DFED68F}" sibTransId="{7802E3FE-14C9-4333-832F-D554642888F2}"/>
    <dgm:cxn modelId="{656206C7-6CC2-4AFF-99E4-845014E9C6C3}" type="presOf" srcId="{405FB9B6-A434-413B-BE7E-ABAC2FA5FBE4}" destId="{6E4B2597-029B-4CD5-8073-EAAA498C55B1}" srcOrd="0" destOrd="0" presId="urn:microsoft.com/office/officeart/2005/8/layout/lProcess2"/>
    <dgm:cxn modelId="{A875DAC8-CC85-4B91-B0E9-92C27CC51FD2}" type="presOf" srcId="{405FB9B6-A434-413B-BE7E-ABAC2FA5FBE4}" destId="{320F09BE-19E4-4D0F-9ECE-102E9C91714D}" srcOrd="1" destOrd="0" presId="urn:microsoft.com/office/officeart/2005/8/layout/lProcess2"/>
    <dgm:cxn modelId="{CA1FF7CE-3540-481D-BCFE-5F519F1EAF9C}" type="presOf" srcId="{EE06CDF1-0664-4077-B4D1-C9D51BF5C6C0}" destId="{12CA877C-B5D9-4C54-95FD-988B9093CFBB}" srcOrd="1" destOrd="0" presId="urn:microsoft.com/office/officeart/2005/8/layout/lProcess2"/>
    <dgm:cxn modelId="{EEB012E4-5453-488A-8445-FFC127E7C227}" type="presOf" srcId="{EE06CDF1-0664-4077-B4D1-C9D51BF5C6C0}" destId="{84B9763D-C2A5-4225-B4E3-70C5E9D5CDBF}" srcOrd="0" destOrd="0" presId="urn:microsoft.com/office/officeart/2005/8/layout/lProcess2"/>
    <dgm:cxn modelId="{023594E6-D0ED-4D94-9FA7-F057DA89E842}" type="presOf" srcId="{E201DF58-FE06-4EE7-9553-DAD1B41D9F11}" destId="{4960DC12-EA08-48C1-94D1-C8D2DF6255DA}" srcOrd="0" destOrd="0" presId="urn:microsoft.com/office/officeart/2005/8/layout/lProcess2"/>
    <dgm:cxn modelId="{A803F1C4-0CD7-4881-8048-FF76ABA901B9}" type="presParOf" srcId="{F3BFAB80-70E5-4EAF-815C-F95578BA3B6E}" destId="{9B644792-B50A-48B4-B914-8825CD2F7218}" srcOrd="0" destOrd="0" presId="urn:microsoft.com/office/officeart/2005/8/layout/lProcess2"/>
    <dgm:cxn modelId="{DE7BC308-2F64-4AFD-9681-DA2B7086AEEE}" type="presParOf" srcId="{9B644792-B50A-48B4-B914-8825CD2F7218}" destId="{84B9763D-C2A5-4225-B4E3-70C5E9D5CDBF}" srcOrd="0" destOrd="0" presId="urn:microsoft.com/office/officeart/2005/8/layout/lProcess2"/>
    <dgm:cxn modelId="{66527218-8FB5-4AA3-AE86-3E2E93CEA4A3}" type="presParOf" srcId="{9B644792-B50A-48B4-B914-8825CD2F7218}" destId="{12CA877C-B5D9-4C54-95FD-988B9093CFBB}" srcOrd="1" destOrd="0" presId="urn:microsoft.com/office/officeart/2005/8/layout/lProcess2"/>
    <dgm:cxn modelId="{08733712-CBCB-4C12-A60A-FA77DFD3072A}" type="presParOf" srcId="{9B644792-B50A-48B4-B914-8825CD2F7218}" destId="{E0F59D53-36B3-47D4-8DBC-55CA9A7E441B}" srcOrd="2" destOrd="0" presId="urn:microsoft.com/office/officeart/2005/8/layout/lProcess2"/>
    <dgm:cxn modelId="{29ADBB0F-27E3-4816-BF5F-EE950CB74911}" type="presParOf" srcId="{E0F59D53-36B3-47D4-8DBC-55CA9A7E441B}" destId="{82522216-92E8-413E-BC0E-81B11EB9693C}" srcOrd="0" destOrd="0" presId="urn:microsoft.com/office/officeart/2005/8/layout/lProcess2"/>
    <dgm:cxn modelId="{16640F3C-E926-4FCB-A21E-8C376A3272EC}" type="presParOf" srcId="{82522216-92E8-413E-BC0E-81B11EB9693C}" destId="{C4B8A4E6-8533-4CBF-9CE3-8FFA056015A5}" srcOrd="0" destOrd="0" presId="urn:microsoft.com/office/officeart/2005/8/layout/lProcess2"/>
    <dgm:cxn modelId="{73398AFB-3A37-4768-84BF-C6751762F59F}" type="presParOf" srcId="{82522216-92E8-413E-BC0E-81B11EB9693C}" destId="{76D22F3F-60F4-4D7E-92CF-8EC7B51533C6}" srcOrd="1" destOrd="0" presId="urn:microsoft.com/office/officeart/2005/8/layout/lProcess2"/>
    <dgm:cxn modelId="{9040B095-2802-491E-8F9C-CBAF0F7575B7}" type="presParOf" srcId="{82522216-92E8-413E-BC0E-81B11EB9693C}" destId="{AB6EFE21-019C-4425-8DA3-5B3E944CD05D}" srcOrd="2" destOrd="0" presId="urn:microsoft.com/office/officeart/2005/8/layout/lProcess2"/>
    <dgm:cxn modelId="{67760163-37FE-467B-A68D-0C40FB8C3F02}" type="presParOf" srcId="{F3BFAB80-70E5-4EAF-815C-F95578BA3B6E}" destId="{4D12DD8C-E51F-460E-BFA7-0309653D0901}" srcOrd="1" destOrd="0" presId="urn:microsoft.com/office/officeart/2005/8/layout/lProcess2"/>
    <dgm:cxn modelId="{4458841F-20E2-4CB1-98E6-0E13E02E4C29}" type="presParOf" srcId="{F3BFAB80-70E5-4EAF-815C-F95578BA3B6E}" destId="{FA42655E-F655-48E5-974C-33A85D00B643}" srcOrd="2" destOrd="0" presId="urn:microsoft.com/office/officeart/2005/8/layout/lProcess2"/>
    <dgm:cxn modelId="{2EC97AB4-33A7-4D70-A5C7-255269E78DDE}" type="presParOf" srcId="{FA42655E-F655-48E5-974C-33A85D00B643}" destId="{9BF685DF-0CF2-42BB-B819-7E5BB8D1AD44}" srcOrd="0" destOrd="0" presId="urn:microsoft.com/office/officeart/2005/8/layout/lProcess2"/>
    <dgm:cxn modelId="{9679A628-3A39-4CFD-B3F2-68BB8411BAE0}" type="presParOf" srcId="{FA42655E-F655-48E5-974C-33A85D00B643}" destId="{3EF20BBC-6033-404B-8F5C-E827BDC0DC59}" srcOrd="1" destOrd="0" presId="urn:microsoft.com/office/officeart/2005/8/layout/lProcess2"/>
    <dgm:cxn modelId="{E8DBC7EC-7309-4BB1-B748-CE45AB8E4FE8}" type="presParOf" srcId="{FA42655E-F655-48E5-974C-33A85D00B643}" destId="{3DBE01A6-1691-4AFC-A819-2C03513C65A0}" srcOrd="2" destOrd="0" presId="urn:microsoft.com/office/officeart/2005/8/layout/lProcess2"/>
    <dgm:cxn modelId="{05A5AEDB-9772-47DB-819A-EB30DF677A80}" type="presParOf" srcId="{3DBE01A6-1691-4AFC-A819-2C03513C65A0}" destId="{CE470E90-4166-4ED7-8E40-6F7F7CDE3AED}" srcOrd="0" destOrd="0" presId="urn:microsoft.com/office/officeart/2005/8/layout/lProcess2"/>
    <dgm:cxn modelId="{DD6F8D5B-A363-4B2B-8215-39063DDF8718}" type="presParOf" srcId="{CE470E90-4166-4ED7-8E40-6F7F7CDE3AED}" destId="{DC4C7377-6C08-44A1-915E-7F1A3102693D}" srcOrd="0" destOrd="0" presId="urn:microsoft.com/office/officeart/2005/8/layout/lProcess2"/>
    <dgm:cxn modelId="{06FC87BC-92D2-4431-AD01-A0C174BE75EC}" type="presParOf" srcId="{CE470E90-4166-4ED7-8E40-6F7F7CDE3AED}" destId="{6C3C7896-321C-4F35-9C5C-F0CACD84F4DC}" srcOrd="1" destOrd="0" presId="urn:microsoft.com/office/officeart/2005/8/layout/lProcess2"/>
    <dgm:cxn modelId="{2D6A7784-BC57-4205-A3C7-031A27B64AC4}" type="presParOf" srcId="{CE470E90-4166-4ED7-8E40-6F7F7CDE3AED}" destId="{DDC3A70A-0A7C-4964-B6F8-51EDA747909A}" srcOrd="2" destOrd="0" presId="urn:microsoft.com/office/officeart/2005/8/layout/lProcess2"/>
    <dgm:cxn modelId="{4185EF1E-1350-4164-9597-E071D530CDC9}" type="presParOf" srcId="{F3BFAB80-70E5-4EAF-815C-F95578BA3B6E}" destId="{8989282F-7116-467F-94BA-FBF4039BDCA2}" srcOrd="3" destOrd="0" presId="urn:microsoft.com/office/officeart/2005/8/layout/lProcess2"/>
    <dgm:cxn modelId="{ED8C561F-2914-4361-B460-4B3AB24D4E82}" type="presParOf" srcId="{F3BFAB80-70E5-4EAF-815C-F95578BA3B6E}" destId="{8BE8CB93-A13D-47C4-ABF9-5C82D46E69D7}" srcOrd="4" destOrd="0" presId="urn:microsoft.com/office/officeart/2005/8/layout/lProcess2"/>
    <dgm:cxn modelId="{09B035EE-08D7-4750-B756-1BC96416368D}" type="presParOf" srcId="{8BE8CB93-A13D-47C4-ABF9-5C82D46E69D7}" destId="{16DF3325-40E2-476C-8177-02C1F1EE0430}" srcOrd="0" destOrd="0" presId="urn:microsoft.com/office/officeart/2005/8/layout/lProcess2"/>
    <dgm:cxn modelId="{8CA6CF1E-2E02-4B88-99AB-0918A3AAF6B7}" type="presParOf" srcId="{8BE8CB93-A13D-47C4-ABF9-5C82D46E69D7}" destId="{CAE74AF7-8805-4DDC-96C8-ACBC73F9A003}" srcOrd="1" destOrd="0" presId="urn:microsoft.com/office/officeart/2005/8/layout/lProcess2"/>
    <dgm:cxn modelId="{71D825DB-873D-4706-B8E7-ECAAA90E126F}" type="presParOf" srcId="{8BE8CB93-A13D-47C4-ABF9-5C82D46E69D7}" destId="{44F55B83-DA4B-4FCC-966F-98D337C4A09B}" srcOrd="2" destOrd="0" presId="urn:microsoft.com/office/officeart/2005/8/layout/lProcess2"/>
    <dgm:cxn modelId="{3BBCE3F2-076A-44B6-98E3-B383A47334AB}" type="presParOf" srcId="{44F55B83-DA4B-4FCC-966F-98D337C4A09B}" destId="{44CC1291-7985-4E40-83C1-8E9CC4987F51}" srcOrd="0" destOrd="0" presId="urn:microsoft.com/office/officeart/2005/8/layout/lProcess2"/>
    <dgm:cxn modelId="{539811BC-D637-4EEF-A818-1C2AFAFAEBB5}" type="presParOf" srcId="{44CC1291-7985-4E40-83C1-8E9CC4987F51}" destId="{5B4DCFB4-F9BC-4973-9783-03AB884945D6}" srcOrd="0" destOrd="0" presId="urn:microsoft.com/office/officeart/2005/8/layout/lProcess2"/>
    <dgm:cxn modelId="{6458B799-0849-4F11-9066-3DFFE3832912}" type="presParOf" srcId="{44CC1291-7985-4E40-83C1-8E9CC4987F51}" destId="{123D8959-C5BC-477A-85A2-3231DAC89AA8}" srcOrd="1" destOrd="0" presId="urn:microsoft.com/office/officeart/2005/8/layout/lProcess2"/>
    <dgm:cxn modelId="{A08533E6-DFBB-471D-A0AD-E7C366F11A85}" type="presParOf" srcId="{44CC1291-7985-4E40-83C1-8E9CC4987F51}" destId="{4960DC12-EA08-48C1-94D1-C8D2DF6255DA}" srcOrd="2" destOrd="0" presId="urn:microsoft.com/office/officeart/2005/8/layout/lProcess2"/>
    <dgm:cxn modelId="{1804275B-E95C-4C55-B9A4-A81FD13E94ED}" type="presParOf" srcId="{F3BFAB80-70E5-4EAF-815C-F95578BA3B6E}" destId="{48C1387E-9F83-4F30-89EF-3DDAFDA8A1BA}" srcOrd="5" destOrd="0" presId="urn:microsoft.com/office/officeart/2005/8/layout/lProcess2"/>
    <dgm:cxn modelId="{17BFDC25-1954-437E-81DA-CAA9EFFE6B46}" type="presParOf" srcId="{F3BFAB80-70E5-4EAF-815C-F95578BA3B6E}" destId="{55210E99-E980-4A1A-984A-BFFF844FB3DD}" srcOrd="6" destOrd="0" presId="urn:microsoft.com/office/officeart/2005/8/layout/lProcess2"/>
    <dgm:cxn modelId="{9DE6A9AA-A0AF-47CD-B11B-018AE9995906}" type="presParOf" srcId="{55210E99-E980-4A1A-984A-BFFF844FB3DD}" destId="{6E4B2597-029B-4CD5-8073-EAAA498C55B1}" srcOrd="0" destOrd="0" presId="urn:microsoft.com/office/officeart/2005/8/layout/lProcess2"/>
    <dgm:cxn modelId="{8588DCFB-B49D-4716-923F-ADAA40497FD2}" type="presParOf" srcId="{55210E99-E980-4A1A-984A-BFFF844FB3DD}" destId="{320F09BE-19E4-4D0F-9ECE-102E9C91714D}" srcOrd="1" destOrd="0" presId="urn:microsoft.com/office/officeart/2005/8/layout/lProcess2"/>
    <dgm:cxn modelId="{28C3626D-4082-4085-BC32-0036162A5035}" type="presParOf" srcId="{55210E99-E980-4A1A-984A-BFFF844FB3DD}" destId="{A127764E-5A23-4B86-97A3-9641B0688BBC}" srcOrd="2" destOrd="0" presId="urn:microsoft.com/office/officeart/2005/8/layout/lProcess2"/>
    <dgm:cxn modelId="{86BB2614-D847-4715-A4ED-8C4BF0888268}" type="presParOf" srcId="{A127764E-5A23-4B86-97A3-9641B0688BBC}" destId="{1B6A7DAC-690A-4A7A-93CD-25DAF98FBB0D}" srcOrd="0" destOrd="0" presId="urn:microsoft.com/office/officeart/2005/8/layout/lProcess2"/>
    <dgm:cxn modelId="{53A31892-1249-4804-B095-DC84A4E70C1C}" type="presParOf" srcId="{1B6A7DAC-690A-4A7A-93CD-25DAF98FBB0D}" destId="{30F12D57-B30D-4EDB-8AA3-7F50F8D48CD2}" srcOrd="0" destOrd="0" presId="urn:microsoft.com/office/officeart/2005/8/layout/lProcess2"/>
    <dgm:cxn modelId="{3B03060B-8FB0-4D92-BA4F-C9311B6CFE52}" type="presParOf" srcId="{1B6A7DAC-690A-4A7A-93CD-25DAF98FBB0D}" destId="{EE79E478-5FC4-4421-9F20-D280FE90BA41}" srcOrd="1" destOrd="0" presId="urn:microsoft.com/office/officeart/2005/8/layout/lProcess2"/>
    <dgm:cxn modelId="{0CAB6998-8AE1-4EFF-9FE1-42A3FDAEAC8E}" type="presParOf" srcId="{1B6A7DAC-690A-4A7A-93CD-25DAF98FBB0D}" destId="{19F80F74-DCAF-4561-B027-69DA917885B5}"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DE85AA30-DD9C-42E6-BC67-2C424F3C024B}" type="doc">
      <dgm:prSet loTypeId="urn:microsoft.com/office/officeart/2005/8/layout/chevron2" loCatId="process" qsTypeId="urn:microsoft.com/office/officeart/2005/8/quickstyle/simple1" qsCatId="simple" csTypeId="urn:microsoft.com/office/officeart/2005/8/colors/accent1_5" csCatId="accent1" phldr="1"/>
      <dgm:spPr/>
      <dgm:t>
        <a:bodyPr/>
        <a:lstStyle/>
        <a:p>
          <a:endParaRPr lang="en-US"/>
        </a:p>
      </dgm:t>
    </dgm:pt>
    <dgm:pt modelId="{5A7479F9-3DA7-416F-B286-DFC729C90AAD}">
      <dgm:prSet phldrT="[Text]" custT="1"/>
      <dgm:spPr/>
      <dgm:t>
        <a:bodyPr/>
        <a:lstStyle/>
        <a:p>
          <a:r>
            <a:rPr lang="en-US" sz="2400" dirty="0">
              <a:solidFill>
                <a:schemeClr val="bg1"/>
              </a:solidFill>
              <a:latin typeface="Arial" panose="020B0604020202020204" pitchFamily="34" charset="0"/>
              <a:cs typeface="Arial" panose="020B0604020202020204" pitchFamily="34" charset="0"/>
            </a:rPr>
            <a:t>Clean cooking fuel </a:t>
          </a:r>
        </a:p>
      </dgm:t>
    </dgm:pt>
    <dgm:pt modelId="{68AEE112-B92E-4060-94EE-CB8DD71295F6}" type="parTrans" cxnId="{5F82D775-7DD1-422E-872C-C9618BF36F62}">
      <dgm:prSet/>
      <dgm:spPr/>
      <dgm:t>
        <a:bodyPr/>
        <a:lstStyle/>
        <a:p>
          <a:endParaRPr lang="en-US" sz="2400">
            <a:solidFill>
              <a:srgbClr val="6D6E70"/>
            </a:solidFill>
            <a:latin typeface="Arial" panose="020B0604020202020204" pitchFamily="34" charset="0"/>
            <a:cs typeface="Arial" panose="020B0604020202020204" pitchFamily="34" charset="0"/>
          </a:endParaRPr>
        </a:p>
      </dgm:t>
    </dgm:pt>
    <dgm:pt modelId="{A8A92FD3-FFF8-43A1-AA75-C73F41CDD96A}" type="sibTrans" cxnId="{5F82D775-7DD1-422E-872C-C9618BF36F62}">
      <dgm:prSet/>
      <dgm:spPr/>
      <dgm:t>
        <a:bodyPr/>
        <a:lstStyle/>
        <a:p>
          <a:endParaRPr lang="en-US" sz="2400">
            <a:solidFill>
              <a:srgbClr val="6D6E70"/>
            </a:solidFill>
            <a:latin typeface="Arial" panose="020B0604020202020204" pitchFamily="34" charset="0"/>
            <a:cs typeface="Arial" panose="020B0604020202020204" pitchFamily="34" charset="0"/>
          </a:endParaRPr>
        </a:p>
      </dgm:t>
    </dgm:pt>
    <dgm:pt modelId="{7DE693B7-EFDA-4ADC-B001-16ED9D0E4364}">
      <dgm:prSet phldrT="[Text]" custT="1"/>
      <dgm:spPr/>
      <dgm:t>
        <a:bodyPr/>
        <a:lstStyle/>
        <a:p>
          <a:r>
            <a:rPr lang="en-US" sz="2400" dirty="0">
              <a:solidFill>
                <a:srgbClr val="6D6E70"/>
              </a:solidFill>
              <a:latin typeface="Arial" panose="020B0604020202020204" pitchFamily="34" charset="0"/>
              <a:cs typeface="Arial" panose="020B0604020202020204" pitchFamily="34" charset="0"/>
            </a:rPr>
            <a:t>Electricity</a:t>
          </a:r>
        </a:p>
      </dgm:t>
    </dgm:pt>
    <dgm:pt modelId="{F7C272B7-61D7-412F-AA4B-D537244098A7}" type="parTrans" cxnId="{BAD14D96-EC7C-4566-ABDE-E9BC2BC32D93}">
      <dgm:prSet/>
      <dgm:spPr/>
      <dgm:t>
        <a:bodyPr/>
        <a:lstStyle/>
        <a:p>
          <a:endParaRPr lang="en-US" sz="2400">
            <a:solidFill>
              <a:srgbClr val="6D6E70"/>
            </a:solidFill>
            <a:latin typeface="Arial" panose="020B0604020202020204" pitchFamily="34" charset="0"/>
            <a:cs typeface="Arial" panose="020B0604020202020204" pitchFamily="34" charset="0"/>
          </a:endParaRPr>
        </a:p>
      </dgm:t>
    </dgm:pt>
    <dgm:pt modelId="{89A5006B-0B91-4037-92BB-AA224FC9D5C6}" type="sibTrans" cxnId="{BAD14D96-EC7C-4566-ABDE-E9BC2BC32D93}">
      <dgm:prSet/>
      <dgm:spPr/>
      <dgm:t>
        <a:bodyPr/>
        <a:lstStyle/>
        <a:p>
          <a:endParaRPr lang="en-US" sz="2400">
            <a:solidFill>
              <a:srgbClr val="6D6E70"/>
            </a:solidFill>
            <a:latin typeface="Arial" panose="020B0604020202020204" pitchFamily="34" charset="0"/>
            <a:cs typeface="Arial" panose="020B0604020202020204" pitchFamily="34" charset="0"/>
          </a:endParaRPr>
        </a:p>
      </dgm:t>
    </dgm:pt>
    <dgm:pt modelId="{DD500EAE-B247-42F4-BCDF-188A2EF48011}">
      <dgm:prSet phldrT="[Text]" custT="1"/>
      <dgm:spPr/>
      <dgm:t>
        <a:bodyPr/>
        <a:lstStyle/>
        <a:p>
          <a:r>
            <a:rPr lang="en-US" sz="2400">
              <a:solidFill>
                <a:srgbClr val="6D6E70"/>
              </a:solidFill>
              <a:latin typeface="Arial" panose="020B0604020202020204" pitchFamily="34" charset="0"/>
              <a:cs typeface="Arial" panose="020B0604020202020204" pitchFamily="34" charset="0"/>
            </a:rPr>
            <a:t>Liquified Petroleum Gas (LPG)</a:t>
          </a:r>
        </a:p>
      </dgm:t>
    </dgm:pt>
    <dgm:pt modelId="{17CA5652-B0E2-4805-B29E-2649B0B14B6A}" type="parTrans" cxnId="{5AD7DA0B-324A-4D9A-B67B-7783CDAC7B16}">
      <dgm:prSet/>
      <dgm:spPr/>
      <dgm:t>
        <a:bodyPr/>
        <a:lstStyle/>
        <a:p>
          <a:endParaRPr lang="en-US" sz="2400">
            <a:solidFill>
              <a:srgbClr val="6D6E70"/>
            </a:solidFill>
            <a:latin typeface="Arial" panose="020B0604020202020204" pitchFamily="34" charset="0"/>
            <a:cs typeface="Arial" panose="020B0604020202020204" pitchFamily="34" charset="0"/>
          </a:endParaRPr>
        </a:p>
      </dgm:t>
    </dgm:pt>
    <dgm:pt modelId="{1A79A01F-0311-463A-AFB2-4230753EA4BA}" type="sibTrans" cxnId="{5AD7DA0B-324A-4D9A-B67B-7783CDAC7B16}">
      <dgm:prSet/>
      <dgm:spPr/>
      <dgm:t>
        <a:bodyPr/>
        <a:lstStyle/>
        <a:p>
          <a:endParaRPr lang="en-US" sz="2400">
            <a:solidFill>
              <a:srgbClr val="6D6E70"/>
            </a:solidFill>
            <a:latin typeface="Arial" panose="020B0604020202020204" pitchFamily="34" charset="0"/>
            <a:cs typeface="Arial" panose="020B0604020202020204" pitchFamily="34" charset="0"/>
          </a:endParaRPr>
        </a:p>
      </dgm:t>
    </dgm:pt>
    <dgm:pt modelId="{04E627F1-3B61-4EBC-A84A-A9D9E9828FB2}">
      <dgm:prSet phldrT="[Text]" custT="1"/>
      <dgm:spPr/>
      <dgm:t>
        <a:bodyPr/>
        <a:lstStyle/>
        <a:p>
          <a:r>
            <a:rPr lang="en-US" sz="2400" dirty="0">
              <a:solidFill>
                <a:schemeClr val="bg1"/>
              </a:solidFill>
              <a:latin typeface="Arial" panose="020B0604020202020204" pitchFamily="34" charset="0"/>
              <a:cs typeface="Arial" panose="020B0604020202020204" pitchFamily="34" charset="0"/>
            </a:rPr>
            <a:t>Unclean cooking fuel</a:t>
          </a:r>
        </a:p>
      </dgm:t>
    </dgm:pt>
    <dgm:pt modelId="{62B1E548-AF94-4BA6-8F8C-3E0B052D412B}" type="parTrans" cxnId="{4CEC39E7-C187-434B-9673-2D2D21CFF247}">
      <dgm:prSet/>
      <dgm:spPr/>
      <dgm:t>
        <a:bodyPr/>
        <a:lstStyle/>
        <a:p>
          <a:endParaRPr lang="en-US" sz="2400">
            <a:solidFill>
              <a:srgbClr val="6D6E70"/>
            </a:solidFill>
            <a:latin typeface="Arial" panose="020B0604020202020204" pitchFamily="34" charset="0"/>
            <a:cs typeface="Arial" panose="020B0604020202020204" pitchFamily="34" charset="0"/>
          </a:endParaRPr>
        </a:p>
      </dgm:t>
    </dgm:pt>
    <dgm:pt modelId="{A0B0E166-D098-4BC6-B93E-B29CF57A04C9}" type="sibTrans" cxnId="{4CEC39E7-C187-434B-9673-2D2D21CFF247}">
      <dgm:prSet/>
      <dgm:spPr/>
      <dgm:t>
        <a:bodyPr/>
        <a:lstStyle/>
        <a:p>
          <a:endParaRPr lang="en-US" sz="2400">
            <a:solidFill>
              <a:srgbClr val="6D6E70"/>
            </a:solidFill>
            <a:latin typeface="Arial" panose="020B0604020202020204" pitchFamily="34" charset="0"/>
            <a:cs typeface="Arial" panose="020B0604020202020204" pitchFamily="34" charset="0"/>
          </a:endParaRPr>
        </a:p>
      </dgm:t>
    </dgm:pt>
    <dgm:pt modelId="{5401DA38-C422-4368-96DA-081A159328C1}">
      <dgm:prSet phldrT="[Text]" custT="1"/>
      <dgm:spPr/>
      <dgm:t>
        <a:bodyPr/>
        <a:lstStyle/>
        <a:p>
          <a:r>
            <a:rPr lang="en-US" sz="2400">
              <a:solidFill>
                <a:srgbClr val="6D6E70"/>
              </a:solidFill>
              <a:latin typeface="Arial" panose="020B0604020202020204" pitchFamily="34" charset="0"/>
              <a:cs typeface="Arial" panose="020B0604020202020204" pitchFamily="34" charset="0"/>
            </a:rPr>
            <a:t>Solid biomass fuel (e.g. wood, animal dung, crop wastes, charcoal) </a:t>
          </a:r>
        </a:p>
      </dgm:t>
    </dgm:pt>
    <dgm:pt modelId="{87CF1110-EF3B-4787-BE31-7EDF48E30244}" type="parTrans" cxnId="{177B58F9-03A0-4C91-8CAA-B696794524D0}">
      <dgm:prSet/>
      <dgm:spPr/>
      <dgm:t>
        <a:bodyPr/>
        <a:lstStyle/>
        <a:p>
          <a:endParaRPr lang="en-US" sz="2400">
            <a:solidFill>
              <a:srgbClr val="6D6E70"/>
            </a:solidFill>
            <a:latin typeface="Arial" panose="020B0604020202020204" pitchFamily="34" charset="0"/>
            <a:cs typeface="Arial" panose="020B0604020202020204" pitchFamily="34" charset="0"/>
          </a:endParaRPr>
        </a:p>
      </dgm:t>
    </dgm:pt>
    <dgm:pt modelId="{6F409E13-DD85-411D-AD8B-C08FFA05BBAB}" type="sibTrans" cxnId="{177B58F9-03A0-4C91-8CAA-B696794524D0}">
      <dgm:prSet/>
      <dgm:spPr/>
      <dgm:t>
        <a:bodyPr/>
        <a:lstStyle/>
        <a:p>
          <a:endParaRPr lang="en-US" sz="2400">
            <a:solidFill>
              <a:srgbClr val="6D6E70"/>
            </a:solidFill>
            <a:latin typeface="Arial" panose="020B0604020202020204" pitchFamily="34" charset="0"/>
            <a:cs typeface="Arial" panose="020B0604020202020204" pitchFamily="34" charset="0"/>
          </a:endParaRPr>
        </a:p>
      </dgm:t>
    </dgm:pt>
    <dgm:pt modelId="{84A6F0BF-7E3F-4A22-A731-1DD747100D45}">
      <dgm:prSet phldrT="[Text]" custT="1"/>
      <dgm:spPr/>
      <dgm:t>
        <a:bodyPr/>
        <a:lstStyle/>
        <a:p>
          <a:r>
            <a:rPr lang="en-US" sz="2400" dirty="0">
              <a:solidFill>
                <a:srgbClr val="6D6E70"/>
              </a:solidFill>
              <a:latin typeface="Arial" panose="020B0604020202020204" pitchFamily="34" charset="0"/>
              <a:cs typeface="Arial" panose="020B0604020202020204" pitchFamily="34" charset="0"/>
            </a:rPr>
            <a:t>Kerosene</a:t>
          </a:r>
        </a:p>
      </dgm:t>
    </dgm:pt>
    <dgm:pt modelId="{13E20170-968F-46CD-8755-D54984816C39}" type="parTrans" cxnId="{B7E6AF78-3E8C-4841-8081-56829DB49092}">
      <dgm:prSet/>
      <dgm:spPr/>
      <dgm:t>
        <a:bodyPr/>
        <a:lstStyle/>
        <a:p>
          <a:endParaRPr lang="en-US" sz="2400">
            <a:solidFill>
              <a:srgbClr val="6D6E70"/>
            </a:solidFill>
            <a:latin typeface="Arial" panose="020B0604020202020204" pitchFamily="34" charset="0"/>
            <a:cs typeface="Arial" panose="020B0604020202020204" pitchFamily="34" charset="0"/>
          </a:endParaRPr>
        </a:p>
      </dgm:t>
    </dgm:pt>
    <dgm:pt modelId="{F4D6AF44-00F3-461A-B46C-6013B7B03F18}" type="sibTrans" cxnId="{B7E6AF78-3E8C-4841-8081-56829DB49092}">
      <dgm:prSet/>
      <dgm:spPr/>
      <dgm:t>
        <a:bodyPr/>
        <a:lstStyle/>
        <a:p>
          <a:endParaRPr lang="en-US" sz="2400">
            <a:solidFill>
              <a:srgbClr val="6D6E70"/>
            </a:solidFill>
            <a:latin typeface="Arial" panose="020B0604020202020204" pitchFamily="34" charset="0"/>
            <a:cs typeface="Arial" panose="020B0604020202020204" pitchFamily="34" charset="0"/>
          </a:endParaRPr>
        </a:p>
      </dgm:t>
    </dgm:pt>
    <dgm:pt modelId="{A37F127A-A641-45FF-B846-BBE6931599BE}">
      <dgm:prSet phldrT="[Text]" custT="1"/>
      <dgm:spPr/>
      <dgm:t>
        <a:bodyPr/>
        <a:lstStyle/>
        <a:p>
          <a:r>
            <a:rPr lang="en-US" sz="2400">
              <a:solidFill>
                <a:srgbClr val="6D6E70"/>
              </a:solidFill>
              <a:latin typeface="Arial" panose="020B0604020202020204" pitchFamily="34" charset="0"/>
              <a:cs typeface="Arial" panose="020B0604020202020204" pitchFamily="34" charset="0"/>
            </a:rPr>
            <a:t>Natural gas</a:t>
          </a:r>
        </a:p>
      </dgm:t>
    </dgm:pt>
    <dgm:pt modelId="{F751A501-0565-4E52-A320-88030BCD36D7}" type="parTrans" cxnId="{B68D43F4-B0CC-4454-853B-F0B39DC6024B}">
      <dgm:prSet/>
      <dgm:spPr/>
      <dgm:t>
        <a:bodyPr/>
        <a:lstStyle/>
        <a:p>
          <a:endParaRPr lang="en-US" sz="2400">
            <a:solidFill>
              <a:srgbClr val="6D6E70"/>
            </a:solidFill>
            <a:latin typeface="Arial" panose="020B0604020202020204" pitchFamily="34" charset="0"/>
            <a:cs typeface="Arial" panose="020B0604020202020204" pitchFamily="34" charset="0"/>
          </a:endParaRPr>
        </a:p>
      </dgm:t>
    </dgm:pt>
    <dgm:pt modelId="{73C4219D-54A0-4E95-8EDF-0CC91B51FB38}" type="sibTrans" cxnId="{B68D43F4-B0CC-4454-853B-F0B39DC6024B}">
      <dgm:prSet/>
      <dgm:spPr/>
      <dgm:t>
        <a:bodyPr/>
        <a:lstStyle/>
        <a:p>
          <a:endParaRPr lang="en-US" sz="2400">
            <a:solidFill>
              <a:srgbClr val="6D6E70"/>
            </a:solidFill>
            <a:latin typeface="Arial" panose="020B0604020202020204" pitchFamily="34" charset="0"/>
            <a:cs typeface="Arial" panose="020B0604020202020204" pitchFamily="34" charset="0"/>
          </a:endParaRPr>
        </a:p>
      </dgm:t>
    </dgm:pt>
    <dgm:pt modelId="{7CCDE631-5D99-4C3A-AA50-F68636BEFAD0}">
      <dgm:prSet phldrT="[Text]" custT="1"/>
      <dgm:spPr/>
      <dgm:t>
        <a:bodyPr/>
        <a:lstStyle/>
        <a:p>
          <a:r>
            <a:rPr lang="en-US" sz="2400" dirty="0">
              <a:solidFill>
                <a:srgbClr val="6D6E70"/>
              </a:solidFill>
              <a:latin typeface="Arial" panose="020B0604020202020204" pitchFamily="34" charset="0"/>
              <a:cs typeface="Arial" panose="020B0604020202020204" pitchFamily="34" charset="0"/>
            </a:rPr>
            <a:t>Biogas</a:t>
          </a:r>
        </a:p>
      </dgm:t>
    </dgm:pt>
    <dgm:pt modelId="{B34B6F29-9404-41BB-B2BD-FB00B698253F}" type="parTrans" cxnId="{6E156A06-EBBE-4314-A1B5-155CF800D5B1}">
      <dgm:prSet/>
      <dgm:spPr/>
      <dgm:t>
        <a:bodyPr/>
        <a:lstStyle/>
        <a:p>
          <a:endParaRPr lang="en-US" sz="2400">
            <a:solidFill>
              <a:srgbClr val="6D6E70"/>
            </a:solidFill>
            <a:latin typeface="Arial" panose="020B0604020202020204" pitchFamily="34" charset="0"/>
            <a:cs typeface="Arial" panose="020B0604020202020204" pitchFamily="34" charset="0"/>
          </a:endParaRPr>
        </a:p>
      </dgm:t>
    </dgm:pt>
    <dgm:pt modelId="{83C50641-CCD6-4229-BC51-CA6405BECF11}" type="sibTrans" cxnId="{6E156A06-EBBE-4314-A1B5-155CF800D5B1}">
      <dgm:prSet/>
      <dgm:spPr/>
      <dgm:t>
        <a:bodyPr/>
        <a:lstStyle/>
        <a:p>
          <a:endParaRPr lang="en-US" sz="2400">
            <a:solidFill>
              <a:srgbClr val="6D6E70"/>
            </a:solidFill>
            <a:latin typeface="Arial" panose="020B0604020202020204" pitchFamily="34" charset="0"/>
            <a:cs typeface="Arial" panose="020B0604020202020204" pitchFamily="34" charset="0"/>
          </a:endParaRPr>
        </a:p>
      </dgm:t>
    </dgm:pt>
    <dgm:pt modelId="{997668DA-A872-4D8F-9057-C00A3AAD38AE}">
      <dgm:prSet phldrT="[Text]" custT="1"/>
      <dgm:spPr/>
      <dgm:t>
        <a:bodyPr/>
        <a:lstStyle/>
        <a:p>
          <a:r>
            <a:rPr lang="en-US" sz="2400" dirty="0">
              <a:solidFill>
                <a:srgbClr val="6D6E70"/>
              </a:solidFill>
              <a:latin typeface="Arial" panose="020B0604020202020204" pitchFamily="34" charset="0"/>
              <a:cs typeface="Arial" panose="020B0604020202020204" pitchFamily="34" charset="0"/>
            </a:rPr>
            <a:t>Solar cooker</a:t>
          </a:r>
        </a:p>
      </dgm:t>
    </dgm:pt>
    <dgm:pt modelId="{BCDC8F06-0A98-4CC6-81FD-EA5DD67A412D}" type="parTrans" cxnId="{BC0766B6-42B2-4406-A581-1E83ECE8CAF7}">
      <dgm:prSet/>
      <dgm:spPr/>
      <dgm:t>
        <a:bodyPr/>
        <a:lstStyle/>
        <a:p>
          <a:endParaRPr lang="en-US" sz="2400">
            <a:solidFill>
              <a:srgbClr val="6D6E70"/>
            </a:solidFill>
            <a:latin typeface="Arial" panose="020B0604020202020204" pitchFamily="34" charset="0"/>
            <a:cs typeface="Arial" panose="020B0604020202020204" pitchFamily="34" charset="0"/>
          </a:endParaRPr>
        </a:p>
      </dgm:t>
    </dgm:pt>
    <dgm:pt modelId="{1A513E63-5D82-4A4D-9AA9-13F242BC7B1D}" type="sibTrans" cxnId="{BC0766B6-42B2-4406-A581-1E83ECE8CAF7}">
      <dgm:prSet/>
      <dgm:spPr/>
      <dgm:t>
        <a:bodyPr/>
        <a:lstStyle/>
        <a:p>
          <a:endParaRPr lang="en-US" sz="2400">
            <a:solidFill>
              <a:srgbClr val="6D6E70"/>
            </a:solidFill>
            <a:latin typeface="Arial" panose="020B0604020202020204" pitchFamily="34" charset="0"/>
            <a:cs typeface="Arial" panose="020B0604020202020204" pitchFamily="34" charset="0"/>
          </a:endParaRPr>
        </a:p>
      </dgm:t>
    </dgm:pt>
    <dgm:pt modelId="{C5FE63CA-5FF1-4B85-BC5C-6AB441138EFB}">
      <dgm:prSet phldrT="[Text]" custT="1"/>
      <dgm:spPr/>
      <dgm:t>
        <a:bodyPr/>
        <a:lstStyle/>
        <a:p>
          <a:r>
            <a:rPr lang="en-US" sz="2400" dirty="0">
              <a:solidFill>
                <a:srgbClr val="6D6E70"/>
              </a:solidFill>
              <a:latin typeface="Arial" panose="020B0604020202020204" pitchFamily="34" charset="0"/>
              <a:cs typeface="Arial" panose="020B0604020202020204" pitchFamily="34" charset="0"/>
            </a:rPr>
            <a:t>Open fires</a:t>
          </a:r>
        </a:p>
      </dgm:t>
    </dgm:pt>
    <dgm:pt modelId="{8BEA554A-D679-4B27-9727-445055D1FDF2}" type="parTrans" cxnId="{57CA56A0-5EF4-489C-8298-0466DDDADD75}">
      <dgm:prSet/>
      <dgm:spPr/>
      <dgm:t>
        <a:bodyPr/>
        <a:lstStyle/>
        <a:p>
          <a:endParaRPr lang="en-US" sz="2400">
            <a:solidFill>
              <a:srgbClr val="6D6E70"/>
            </a:solidFill>
            <a:latin typeface="Arial" panose="020B0604020202020204" pitchFamily="34" charset="0"/>
            <a:cs typeface="Arial" panose="020B0604020202020204" pitchFamily="34" charset="0"/>
          </a:endParaRPr>
        </a:p>
      </dgm:t>
    </dgm:pt>
    <dgm:pt modelId="{BACBF19E-3FA5-4E57-ABEB-63A56679608F}" type="sibTrans" cxnId="{57CA56A0-5EF4-489C-8298-0466DDDADD75}">
      <dgm:prSet/>
      <dgm:spPr/>
      <dgm:t>
        <a:bodyPr/>
        <a:lstStyle/>
        <a:p>
          <a:endParaRPr lang="en-US" sz="2400">
            <a:solidFill>
              <a:srgbClr val="6D6E70"/>
            </a:solidFill>
            <a:latin typeface="Arial" panose="020B0604020202020204" pitchFamily="34" charset="0"/>
            <a:cs typeface="Arial" panose="020B0604020202020204" pitchFamily="34" charset="0"/>
          </a:endParaRPr>
        </a:p>
      </dgm:t>
    </dgm:pt>
    <dgm:pt modelId="{BC697674-91E6-4F36-9818-BA1F37BFD128}" type="pres">
      <dgm:prSet presAssocID="{DE85AA30-DD9C-42E6-BC67-2C424F3C024B}" presName="linearFlow" presStyleCnt="0">
        <dgm:presLayoutVars>
          <dgm:dir/>
          <dgm:animLvl val="lvl"/>
          <dgm:resizeHandles val="exact"/>
        </dgm:presLayoutVars>
      </dgm:prSet>
      <dgm:spPr/>
    </dgm:pt>
    <dgm:pt modelId="{A984C66B-5808-498D-85D9-3A3BB52137FF}" type="pres">
      <dgm:prSet presAssocID="{5A7479F9-3DA7-416F-B286-DFC729C90AAD}" presName="composite" presStyleCnt="0"/>
      <dgm:spPr/>
    </dgm:pt>
    <dgm:pt modelId="{2509B375-C949-459F-9BDA-D48235854A0E}" type="pres">
      <dgm:prSet presAssocID="{5A7479F9-3DA7-416F-B286-DFC729C90AAD}" presName="parentText" presStyleLbl="alignNode1" presStyleIdx="0" presStyleCnt="2">
        <dgm:presLayoutVars>
          <dgm:chMax val="1"/>
          <dgm:bulletEnabled val="1"/>
        </dgm:presLayoutVars>
      </dgm:prSet>
      <dgm:spPr/>
    </dgm:pt>
    <dgm:pt modelId="{5CA57B45-59BC-45BA-A156-EB0FCD8BC7CE}" type="pres">
      <dgm:prSet presAssocID="{5A7479F9-3DA7-416F-B286-DFC729C90AAD}" presName="descendantText" presStyleLbl="alignAcc1" presStyleIdx="0" presStyleCnt="2" custScaleY="132282">
        <dgm:presLayoutVars>
          <dgm:bulletEnabled val="1"/>
        </dgm:presLayoutVars>
      </dgm:prSet>
      <dgm:spPr/>
    </dgm:pt>
    <dgm:pt modelId="{8347FF87-486C-4E28-8757-27E9CB4C25CD}" type="pres">
      <dgm:prSet presAssocID="{A8A92FD3-FFF8-43A1-AA75-C73F41CDD96A}" presName="sp" presStyleCnt="0"/>
      <dgm:spPr/>
    </dgm:pt>
    <dgm:pt modelId="{C7E72CE6-CE26-4C81-BC90-79099ED8F6AC}" type="pres">
      <dgm:prSet presAssocID="{04E627F1-3B61-4EBC-A84A-A9D9E9828FB2}" presName="composite" presStyleCnt="0"/>
      <dgm:spPr/>
    </dgm:pt>
    <dgm:pt modelId="{FA6CF846-66AD-4AF9-990D-353DF1DE5992}" type="pres">
      <dgm:prSet presAssocID="{04E627F1-3B61-4EBC-A84A-A9D9E9828FB2}" presName="parentText" presStyleLbl="alignNode1" presStyleIdx="1" presStyleCnt="2">
        <dgm:presLayoutVars>
          <dgm:chMax val="1"/>
          <dgm:bulletEnabled val="1"/>
        </dgm:presLayoutVars>
      </dgm:prSet>
      <dgm:spPr/>
    </dgm:pt>
    <dgm:pt modelId="{13DFE964-C325-4874-9945-3A9696133039}" type="pres">
      <dgm:prSet presAssocID="{04E627F1-3B61-4EBC-A84A-A9D9E9828FB2}" presName="descendantText" presStyleLbl="alignAcc1" presStyleIdx="1" presStyleCnt="2" custScaleY="134915">
        <dgm:presLayoutVars>
          <dgm:bulletEnabled val="1"/>
        </dgm:presLayoutVars>
      </dgm:prSet>
      <dgm:spPr/>
    </dgm:pt>
  </dgm:ptLst>
  <dgm:cxnLst>
    <dgm:cxn modelId="{6E156A06-EBBE-4314-A1B5-155CF800D5B1}" srcId="{5A7479F9-3DA7-416F-B286-DFC729C90AAD}" destId="{7CCDE631-5D99-4C3A-AA50-F68636BEFAD0}" srcOrd="3" destOrd="0" parTransId="{B34B6F29-9404-41BB-B2BD-FB00B698253F}" sibTransId="{83C50641-CCD6-4229-BC51-CA6405BECF11}"/>
    <dgm:cxn modelId="{5AD7DA0B-324A-4D9A-B67B-7783CDAC7B16}" srcId="{5A7479F9-3DA7-416F-B286-DFC729C90AAD}" destId="{DD500EAE-B247-42F4-BCDF-188A2EF48011}" srcOrd="1" destOrd="0" parTransId="{17CA5652-B0E2-4805-B29E-2649B0B14B6A}" sibTransId="{1A79A01F-0311-463A-AFB2-4230753EA4BA}"/>
    <dgm:cxn modelId="{3DFDB313-AEF4-49C2-9623-FF3CC9E40A77}" type="presOf" srcId="{5A7479F9-3DA7-416F-B286-DFC729C90AAD}" destId="{2509B375-C949-459F-9BDA-D48235854A0E}" srcOrd="0" destOrd="0" presId="urn:microsoft.com/office/officeart/2005/8/layout/chevron2"/>
    <dgm:cxn modelId="{6CF43E2C-E895-4E7D-9ECC-CF909B9ABB02}" type="presOf" srcId="{5401DA38-C422-4368-96DA-081A159328C1}" destId="{13DFE964-C325-4874-9945-3A9696133039}" srcOrd="0" destOrd="0" presId="urn:microsoft.com/office/officeart/2005/8/layout/chevron2"/>
    <dgm:cxn modelId="{57F2672F-4781-4C3D-B7C6-1363258D88DB}" type="presOf" srcId="{7CCDE631-5D99-4C3A-AA50-F68636BEFAD0}" destId="{5CA57B45-59BC-45BA-A156-EB0FCD8BC7CE}" srcOrd="0" destOrd="3" presId="urn:microsoft.com/office/officeart/2005/8/layout/chevron2"/>
    <dgm:cxn modelId="{9CF7E664-FED8-4A97-A548-7C52D96B1E2B}" type="presOf" srcId="{997668DA-A872-4D8F-9057-C00A3AAD38AE}" destId="{5CA57B45-59BC-45BA-A156-EB0FCD8BC7CE}" srcOrd="0" destOrd="4" presId="urn:microsoft.com/office/officeart/2005/8/layout/chevron2"/>
    <dgm:cxn modelId="{06FC476D-2A0D-4395-BC45-84D02A709244}" type="presOf" srcId="{04E627F1-3B61-4EBC-A84A-A9D9E9828FB2}" destId="{FA6CF846-66AD-4AF9-990D-353DF1DE5992}" srcOrd="0" destOrd="0" presId="urn:microsoft.com/office/officeart/2005/8/layout/chevron2"/>
    <dgm:cxn modelId="{5F82D775-7DD1-422E-872C-C9618BF36F62}" srcId="{DE85AA30-DD9C-42E6-BC67-2C424F3C024B}" destId="{5A7479F9-3DA7-416F-B286-DFC729C90AAD}" srcOrd="0" destOrd="0" parTransId="{68AEE112-B92E-4060-94EE-CB8DD71295F6}" sibTransId="{A8A92FD3-FFF8-43A1-AA75-C73F41CDD96A}"/>
    <dgm:cxn modelId="{B7E6AF78-3E8C-4841-8081-56829DB49092}" srcId="{04E627F1-3B61-4EBC-A84A-A9D9E9828FB2}" destId="{84A6F0BF-7E3F-4A22-A731-1DD747100D45}" srcOrd="1" destOrd="0" parTransId="{13E20170-968F-46CD-8755-D54984816C39}" sibTransId="{F4D6AF44-00F3-461A-B46C-6013B7B03F18}"/>
    <dgm:cxn modelId="{5FDC1093-96E8-47C1-94E4-6425690588E6}" type="presOf" srcId="{C5FE63CA-5FF1-4B85-BC5C-6AB441138EFB}" destId="{13DFE964-C325-4874-9945-3A9696133039}" srcOrd="0" destOrd="2" presId="urn:microsoft.com/office/officeart/2005/8/layout/chevron2"/>
    <dgm:cxn modelId="{BAD14D96-EC7C-4566-ABDE-E9BC2BC32D93}" srcId="{5A7479F9-3DA7-416F-B286-DFC729C90AAD}" destId="{7DE693B7-EFDA-4ADC-B001-16ED9D0E4364}" srcOrd="0" destOrd="0" parTransId="{F7C272B7-61D7-412F-AA4B-D537244098A7}" sibTransId="{89A5006B-0B91-4037-92BB-AA224FC9D5C6}"/>
    <dgm:cxn modelId="{57CA56A0-5EF4-489C-8298-0466DDDADD75}" srcId="{04E627F1-3B61-4EBC-A84A-A9D9E9828FB2}" destId="{C5FE63CA-5FF1-4B85-BC5C-6AB441138EFB}" srcOrd="2" destOrd="0" parTransId="{8BEA554A-D679-4B27-9727-445055D1FDF2}" sibTransId="{BACBF19E-3FA5-4E57-ABEB-63A56679608F}"/>
    <dgm:cxn modelId="{6AB4F2AB-378E-4AF1-9609-C4800C0C8524}" type="presOf" srcId="{DD500EAE-B247-42F4-BCDF-188A2EF48011}" destId="{5CA57B45-59BC-45BA-A156-EB0FCD8BC7CE}" srcOrd="0" destOrd="1" presId="urn:microsoft.com/office/officeart/2005/8/layout/chevron2"/>
    <dgm:cxn modelId="{BC0766B6-42B2-4406-A581-1E83ECE8CAF7}" srcId="{5A7479F9-3DA7-416F-B286-DFC729C90AAD}" destId="{997668DA-A872-4D8F-9057-C00A3AAD38AE}" srcOrd="4" destOrd="0" parTransId="{BCDC8F06-0A98-4CC6-81FD-EA5DD67A412D}" sibTransId="{1A513E63-5D82-4A4D-9AA9-13F242BC7B1D}"/>
    <dgm:cxn modelId="{FF2BBCB7-FF9F-4D60-8444-FD361B7B3EDE}" type="presOf" srcId="{7DE693B7-EFDA-4ADC-B001-16ED9D0E4364}" destId="{5CA57B45-59BC-45BA-A156-EB0FCD8BC7CE}" srcOrd="0" destOrd="0" presId="urn:microsoft.com/office/officeart/2005/8/layout/chevron2"/>
    <dgm:cxn modelId="{77E016D2-94A1-4022-B294-A1C9302D11D0}" type="presOf" srcId="{DE85AA30-DD9C-42E6-BC67-2C424F3C024B}" destId="{BC697674-91E6-4F36-9818-BA1F37BFD128}" srcOrd="0" destOrd="0" presId="urn:microsoft.com/office/officeart/2005/8/layout/chevron2"/>
    <dgm:cxn modelId="{4CEC39E7-C187-434B-9673-2D2D21CFF247}" srcId="{DE85AA30-DD9C-42E6-BC67-2C424F3C024B}" destId="{04E627F1-3B61-4EBC-A84A-A9D9E9828FB2}" srcOrd="1" destOrd="0" parTransId="{62B1E548-AF94-4BA6-8F8C-3E0B052D412B}" sibTransId="{A0B0E166-D098-4BC6-B93E-B29CF57A04C9}"/>
    <dgm:cxn modelId="{B68D43F4-B0CC-4454-853B-F0B39DC6024B}" srcId="{5A7479F9-3DA7-416F-B286-DFC729C90AAD}" destId="{A37F127A-A641-45FF-B846-BBE6931599BE}" srcOrd="2" destOrd="0" parTransId="{F751A501-0565-4E52-A320-88030BCD36D7}" sibTransId="{73C4219D-54A0-4E95-8EDF-0CC91B51FB38}"/>
    <dgm:cxn modelId="{177B58F9-03A0-4C91-8CAA-B696794524D0}" srcId="{04E627F1-3B61-4EBC-A84A-A9D9E9828FB2}" destId="{5401DA38-C422-4368-96DA-081A159328C1}" srcOrd="0" destOrd="0" parTransId="{87CF1110-EF3B-4787-BE31-7EDF48E30244}" sibTransId="{6F409E13-DD85-411D-AD8B-C08FFA05BBAB}"/>
    <dgm:cxn modelId="{656814FB-4C7D-4F1D-A498-4E52937DD312}" type="presOf" srcId="{84A6F0BF-7E3F-4A22-A731-1DD747100D45}" destId="{13DFE964-C325-4874-9945-3A9696133039}" srcOrd="0" destOrd="1" presId="urn:microsoft.com/office/officeart/2005/8/layout/chevron2"/>
    <dgm:cxn modelId="{9ED68CFC-BD52-4303-A046-950114368D96}" type="presOf" srcId="{A37F127A-A641-45FF-B846-BBE6931599BE}" destId="{5CA57B45-59BC-45BA-A156-EB0FCD8BC7CE}" srcOrd="0" destOrd="2" presId="urn:microsoft.com/office/officeart/2005/8/layout/chevron2"/>
    <dgm:cxn modelId="{408B225B-7E1D-4A21-8EDE-1C9E8CCC9C43}" type="presParOf" srcId="{BC697674-91E6-4F36-9818-BA1F37BFD128}" destId="{A984C66B-5808-498D-85D9-3A3BB52137FF}" srcOrd="0" destOrd="0" presId="urn:microsoft.com/office/officeart/2005/8/layout/chevron2"/>
    <dgm:cxn modelId="{4837563E-7456-4970-8433-194D0B37BD05}" type="presParOf" srcId="{A984C66B-5808-498D-85D9-3A3BB52137FF}" destId="{2509B375-C949-459F-9BDA-D48235854A0E}" srcOrd="0" destOrd="0" presId="urn:microsoft.com/office/officeart/2005/8/layout/chevron2"/>
    <dgm:cxn modelId="{BEC4A0EE-0CDD-4EA1-9BEA-931AB686376C}" type="presParOf" srcId="{A984C66B-5808-498D-85D9-3A3BB52137FF}" destId="{5CA57B45-59BC-45BA-A156-EB0FCD8BC7CE}" srcOrd="1" destOrd="0" presId="urn:microsoft.com/office/officeart/2005/8/layout/chevron2"/>
    <dgm:cxn modelId="{388E2133-8AF7-4AA2-87D4-2F2BCBF62E45}" type="presParOf" srcId="{BC697674-91E6-4F36-9818-BA1F37BFD128}" destId="{8347FF87-486C-4E28-8757-27E9CB4C25CD}" srcOrd="1" destOrd="0" presId="urn:microsoft.com/office/officeart/2005/8/layout/chevron2"/>
    <dgm:cxn modelId="{ED3821B8-4039-421E-86BF-23E213278137}" type="presParOf" srcId="{BC697674-91E6-4F36-9818-BA1F37BFD128}" destId="{C7E72CE6-CE26-4C81-BC90-79099ED8F6AC}" srcOrd="2" destOrd="0" presId="urn:microsoft.com/office/officeart/2005/8/layout/chevron2"/>
    <dgm:cxn modelId="{AE9FDEC3-C021-468F-B7CC-19403F1118CE}" type="presParOf" srcId="{C7E72CE6-CE26-4C81-BC90-79099ED8F6AC}" destId="{FA6CF846-66AD-4AF9-990D-353DF1DE5992}" srcOrd="0" destOrd="0" presId="urn:microsoft.com/office/officeart/2005/8/layout/chevron2"/>
    <dgm:cxn modelId="{25463207-D51C-4AEF-9F83-82CC87A5F6FD}" type="presParOf" srcId="{C7E72CE6-CE26-4C81-BC90-79099ED8F6AC}" destId="{13DFE964-C325-4874-9945-3A969613303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C4BB91-5E8B-0641-8C7D-5D8B3E58E62C}">
      <dsp:nvSpPr>
        <dsp:cNvPr id="0" name=""/>
        <dsp:cNvSpPr/>
      </dsp:nvSpPr>
      <dsp:spPr>
        <a:xfrm>
          <a:off x="3920183" y="704876"/>
          <a:ext cx="2817774" cy="696393"/>
        </a:xfrm>
        <a:custGeom>
          <a:avLst/>
          <a:gdLst/>
          <a:ahLst/>
          <a:cxnLst/>
          <a:rect l="0" t="0" r="0" b="0"/>
          <a:pathLst>
            <a:path>
              <a:moveTo>
                <a:pt x="0" y="0"/>
              </a:moveTo>
              <a:lnTo>
                <a:pt x="0" y="465008"/>
              </a:lnTo>
              <a:lnTo>
                <a:pt x="2817774" y="465008"/>
              </a:lnTo>
              <a:lnTo>
                <a:pt x="2817774" y="6963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A5D3EE-04F5-6041-ADC6-7197E1D3C0D3}">
      <dsp:nvSpPr>
        <dsp:cNvPr id="0" name=""/>
        <dsp:cNvSpPr/>
      </dsp:nvSpPr>
      <dsp:spPr>
        <a:xfrm>
          <a:off x="3874463" y="704876"/>
          <a:ext cx="91440" cy="696393"/>
        </a:xfrm>
        <a:custGeom>
          <a:avLst/>
          <a:gdLst/>
          <a:ahLst/>
          <a:cxnLst/>
          <a:rect l="0" t="0" r="0" b="0"/>
          <a:pathLst>
            <a:path>
              <a:moveTo>
                <a:pt x="45720" y="0"/>
              </a:moveTo>
              <a:lnTo>
                <a:pt x="45720" y="465008"/>
              </a:lnTo>
              <a:lnTo>
                <a:pt x="62578" y="465008"/>
              </a:lnTo>
              <a:lnTo>
                <a:pt x="62578" y="6963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BD8C28-6914-1049-816E-A4530154F981}">
      <dsp:nvSpPr>
        <dsp:cNvPr id="0" name=""/>
        <dsp:cNvSpPr/>
      </dsp:nvSpPr>
      <dsp:spPr>
        <a:xfrm>
          <a:off x="1185024" y="704876"/>
          <a:ext cx="2735159" cy="696393"/>
        </a:xfrm>
        <a:custGeom>
          <a:avLst/>
          <a:gdLst/>
          <a:ahLst/>
          <a:cxnLst/>
          <a:rect l="0" t="0" r="0" b="0"/>
          <a:pathLst>
            <a:path>
              <a:moveTo>
                <a:pt x="2735159" y="0"/>
              </a:moveTo>
              <a:lnTo>
                <a:pt x="2735159" y="465008"/>
              </a:lnTo>
              <a:lnTo>
                <a:pt x="0" y="465008"/>
              </a:lnTo>
              <a:lnTo>
                <a:pt x="0" y="6963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0D687E-0CD4-A24B-817E-CC47C2E6EB4B}">
      <dsp:nvSpPr>
        <dsp:cNvPr id="0" name=""/>
        <dsp:cNvSpPr/>
      </dsp:nvSpPr>
      <dsp:spPr>
        <a:xfrm>
          <a:off x="2202490" y="0"/>
          <a:ext cx="3435385" cy="704876"/>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SDG Global indicator framework </a:t>
          </a:r>
        </a:p>
      </dsp:txBody>
      <dsp:txXfrm>
        <a:off x="2202490" y="0"/>
        <a:ext cx="3435385" cy="704876"/>
      </dsp:txXfrm>
    </dsp:sp>
    <dsp:sp modelId="{34C9065A-F6A4-6B43-9322-1399A0DD54AF}">
      <dsp:nvSpPr>
        <dsp:cNvPr id="0" name=""/>
        <dsp:cNvSpPr/>
      </dsp:nvSpPr>
      <dsp:spPr>
        <a:xfrm>
          <a:off x="575" y="1401269"/>
          <a:ext cx="2368898" cy="1101833"/>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Gender-sensitive</a:t>
          </a:r>
        </a:p>
      </dsp:txBody>
      <dsp:txXfrm>
        <a:off x="575" y="1401269"/>
        <a:ext cx="2368898" cy="1101833"/>
      </dsp:txXfrm>
    </dsp:sp>
    <dsp:sp modelId="{04FE071D-6E71-4C45-9CC8-21A42F24181F}">
      <dsp:nvSpPr>
        <dsp:cNvPr id="0" name=""/>
        <dsp:cNvSpPr/>
      </dsp:nvSpPr>
      <dsp:spPr>
        <a:xfrm>
          <a:off x="2766486" y="1401269"/>
          <a:ext cx="2341110" cy="1101833"/>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Gender-sparse</a:t>
          </a:r>
        </a:p>
      </dsp:txBody>
      <dsp:txXfrm>
        <a:off x="2766486" y="1401269"/>
        <a:ext cx="2341110" cy="1101833"/>
      </dsp:txXfrm>
    </dsp:sp>
    <dsp:sp modelId="{26D7F70E-5B0C-3144-A23F-0B29CB81F6D0}">
      <dsp:nvSpPr>
        <dsp:cNvPr id="0" name=""/>
        <dsp:cNvSpPr/>
      </dsp:nvSpPr>
      <dsp:spPr>
        <a:xfrm>
          <a:off x="5636124" y="1401269"/>
          <a:ext cx="2203667" cy="1101833"/>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Gender-blind</a:t>
          </a:r>
        </a:p>
      </dsp:txBody>
      <dsp:txXfrm>
        <a:off x="5636124" y="1401269"/>
        <a:ext cx="2203667" cy="110183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804A4A-5A49-4AAC-AD10-F0C376B1B7A2}">
      <dsp:nvSpPr>
        <dsp:cNvPr id="0" name=""/>
        <dsp:cNvSpPr/>
      </dsp:nvSpPr>
      <dsp:spPr>
        <a:xfrm>
          <a:off x="0" y="90716"/>
          <a:ext cx="15468600" cy="713507"/>
        </a:xfrm>
        <a:prstGeom prst="rect">
          <a:avLst/>
        </a:prstGeom>
        <a:solidFill>
          <a:srgbClr val="009DDC"/>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a:t>Slum inhabitants lack </a:t>
          </a:r>
          <a:r>
            <a:rPr lang="en-US" sz="4000" u="sng" kern="1200"/>
            <a:t>one or more </a:t>
          </a:r>
          <a:r>
            <a:rPr lang="en-US" sz="4000" kern="1200"/>
            <a:t>of the following</a:t>
          </a:r>
        </a:p>
      </dsp:txBody>
      <dsp:txXfrm>
        <a:off x="0" y="90716"/>
        <a:ext cx="15468600" cy="713507"/>
      </dsp:txXfrm>
    </dsp:sp>
    <dsp:sp modelId="{09E0B986-3AF2-49EE-AFCB-6339E54D4C01}">
      <dsp:nvSpPr>
        <dsp:cNvPr id="0" name=""/>
        <dsp:cNvSpPr/>
      </dsp:nvSpPr>
      <dsp:spPr>
        <a:xfrm>
          <a:off x="1888" y="985658"/>
          <a:ext cx="3092964" cy="226038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1. Lack of access to improved water source</a:t>
          </a:r>
        </a:p>
      </dsp:txBody>
      <dsp:txXfrm>
        <a:off x="1888" y="985658"/>
        <a:ext cx="3092964" cy="2260387"/>
      </dsp:txXfrm>
    </dsp:sp>
    <dsp:sp modelId="{CDA79CA9-4D9A-47D6-97BF-E914C5A87978}">
      <dsp:nvSpPr>
        <dsp:cNvPr id="0" name=""/>
        <dsp:cNvSpPr/>
      </dsp:nvSpPr>
      <dsp:spPr>
        <a:xfrm>
          <a:off x="3094852" y="985658"/>
          <a:ext cx="3092964" cy="226038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US" sz="2800" kern="1200"/>
        </a:p>
        <a:p>
          <a:pPr marL="0" lvl="0" indent="0" algn="ctr" defTabSz="1244600">
            <a:lnSpc>
              <a:spcPct val="90000"/>
            </a:lnSpc>
            <a:spcBef>
              <a:spcPct val="0"/>
            </a:spcBef>
            <a:spcAft>
              <a:spcPct val="35000"/>
            </a:spcAft>
            <a:buNone/>
          </a:pPr>
          <a:r>
            <a:rPr lang="en-US" sz="2800" kern="1200"/>
            <a:t>2. Lack of access to improved sanitation facilities  	</a:t>
          </a:r>
        </a:p>
      </dsp:txBody>
      <dsp:txXfrm>
        <a:off x="3094852" y="985658"/>
        <a:ext cx="3092964" cy="2260387"/>
      </dsp:txXfrm>
    </dsp:sp>
    <dsp:sp modelId="{4546B358-48B2-485D-B58F-1782BA70DCBC}">
      <dsp:nvSpPr>
        <dsp:cNvPr id="0" name=""/>
        <dsp:cNvSpPr/>
      </dsp:nvSpPr>
      <dsp:spPr>
        <a:xfrm>
          <a:off x="6187817" y="985658"/>
          <a:ext cx="3092964" cy="226038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3. Lack of sufficient living area</a:t>
          </a:r>
        </a:p>
      </dsp:txBody>
      <dsp:txXfrm>
        <a:off x="6187817" y="985658"/>
        <a:ext cx="3092964" cy="2260387"/>
      </dsp:txXfrm>
    </dsp:sp>
    <dsp:sp modelId="{3B4660FA-708E-4AC1-94A0-FCE3370D7B53}">
      <dsp:nvSpPr>
        <dsp:cNvPr id="0" name=""/>
        <dsp:cNvSpPr/>
      </dsp:nvSpPr>
      <dsp:spPr>
        <a:xfrm>
          <a:off x="9280782" y="985658"/>
          <a:ext cx="3092964" cy="226038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4. Lack of housing durability</a:t>
          </a:r>
        </a:p>
      </dsp:txBody>
      <dsp:txXfrm>
        <a:off x="9280782" y="985658"/>
        <a:ext cx="3092964" cy="2260387"/>
      </dsp:txXfrm>
    </dsp:sp>
    <dsp:sp modelId="{B73FA6F7-ACE6-408C-A6BD-1F4DC7BABB4A}">
      <dsp:nvSpPr>
        <dsp:cNvPr id="0" name=""/>
        <dsp:cNvSpPr/>
      </dsp:nvSpPr>
      <dsp:spPr>
        <a:xfrm>
          <a:off x="12373747" y="985658"/>
          <a:ext cx="3092964" cy="226038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5. Lack of security of tenure </a:t>
          </a:r>
        </a:p>
      </dsp:txBody>
      <dsp:txXfrm>
        <a:off x="12373747" y="985658"/>
        <a:ext cx="3092964" cy="2260387"/>
      </dsp:txXfrm>
    </dsp:sp>
    <dsp:sp modelId="{5D7EFB6A-CFBF-479A-80F0-C02565AD8592}">
      <dsp:nvSpPr>
        <dsp:cNvPr id="0" name=""/>
        <dsp:cNvSpPr/>
      </dsp:nvSpPr>
      <dsp:spPr>
        <a:xfrm>
          <a:off x="0" y="3336762"/>
          <a:ext cx="15468600" cy="251154"/>
        </a:xfrm>
        <a:prstGeom prst="rect">
          <a:avLst/>
        </a:prstGeom>
        <a:solidFill>
          <a:srgbClr val="009DDC"/>
        </a:solidFill>
        <a:ln>
          <a:noFill/>
        </a:ln>
        <a:effectLst/>
      </dsp:spPr>
      <dsp:style>
        <a:lnRef idx="0">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FAEFB3-48EB-4C99-8826-428BA109D845}">
      <dsp:nvSpPr>
        <dsp:cNvPr id="0" name=""/>
        <dsp:cNvSpPr/>
      </dsp:nvSpPr>
      <dsp:spPr>
        <a:xfrm>
          <a:off x="0" y="1060083"/>
          <a:ext cx="4024312" cy="241458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Font typeface="+mj-lt"/>
            <a:buNone/>
          </a:pPr>
          <a:r>
            <a:rPr lang="en-US" sz="3500" kern="1200" dirty="0"/>
            <a:t>A. Land and biodiversity</a:t>
          </a:r>
        </a:p>
      </dsp:txBody>
      <dsp:txXfrm>
        <a:off x="0" y="1060083"/>
        <a:ext cx="4024312" cy="2414587"/>
      </dsp:txXfrm>
    </dsp:sp>
    <dsp:sp modelId="{026D9C47-7471-4BB1-8926-2245FC3E0243}">
      <dsp:nvSpPr>
        <dsp:cNvPr id="0" name=""/>
        <dsp:cNvSpPr/>
      </dsp:nvSpPr>
      <dsp:spPr>
        <a:xfrm>
          <a:off x="4426743" y="1060083"/>
          <a:ext cx="4024312" cy="241458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Font typeface="+mj-lt"/>
            <a:buNone/>
          </a:pPr>
          <a:r>
            <a:rPr lang="en-US" sz="3500" kern="1200" dirty="0"/>
            <a:t>B. Natural resources including food, energy and water</a:t>
          </a:r>
        </a:p>
      </dsp:txBody>
      <dsp:txXfrm>
        <a:off x="4426743" y="1060083"/>
        <a:ext cx="4024312" cy="2414587"/>
      </dsp:txXfrm>
    </dsp:sp>
    <dsp:sp modelId="{DB5CD807-B948-46CB-9ECA-B1ECE0D13733}">
      <dsp:nvSpPr>
        <dsp:cNvPr id="0" name=""/>
        <dsp:cNvSpPr/>
      </dsp:nvSpPr>
      <dsp:spPr>
        <a:xfrm>
          <a:off x="8853487" y="1060083"/>
          <a:ext cx="4024312" cy="241458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C. Climate change and disasters</a:t>
          </a:r>
        </a:p>
      </dsp:txBody>
      <dsp:txXfrm>
        <a:off x="8853487" y="1060083"/>
        <a:ext cx="4024312" cy="2414587"/>
      </dsp:txXfrm>
    </dsp:sp>
    <dsp:sp modelId="{3FA45C9F-E1C2-4C53-9C2C-7B94F288773A}">
      <dsp:nvSpPr>
        <dsp:cNvPr id="0" name=""/>
        <dsp:cNvSpPr/>
      </dsp:nvSpPr>
      <dsp:spPr>
        <a:xfrm>
          <a:off x="0" y="3877102"/>
          <a:ext cx="4024312" cy="241458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D. Sustainable consumption, production and waste</a:t>
          </a:r>
        </a:p>
      </dsp:txBody>
      <dsp:txXfrm>
        <a:off x="0" y="3877102"/>
        <a:ext cx="4024312" cy="2414587"/>
      </dsp:txXfrm>
    </dsp:sp>
    <dsp:sp modelId="{7D45CBED-B67E-4C7F-BCC3-6648EAA9FCAF}">
      <dsp:nvSpPr>
        <dsp:cNvPr id="0" name=""/>
        <dsp:cNvSpPr/>
      </dsp:nvSpPr>
      <dsp:spPr>
        <a:xfrm>
          <a:off x="4426743" y="3877102"/>
          <a:ext cx="4024312" cy="241458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E. Health, well-being and sanitation</a:t>
          </a:r>
        </a:p>
      </dsp:txBody>
      <dsp:txXfrm>
        <a:off x="4426743" y="3877102"/>
        <a:ext cx="4024312" cy="2414587"/>
      </dsp:txXfrm>
    </dsp:sp>
    <dsp:sp modelId="{3A500C42-CE92-4341-9977-DBBCB8AB005E}">
      <dsp:nvSpPr>
        <dsp:cNvPr id="0" name=""/>
        <dsp:cNvSpPr/>
      </dsp:nvSpPr>
      <dsp:spPr>
        <a:xfrm>
          <a:off x="8853487" y="3877102"/>
          <a:ext cx="4024312" cy="241458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F. Environmental decision-making</a:t>
          </a:r>
        </a:p>
      </dsp:txBody>
      <dsp:txXfrm>
        <a:off x="8853487" y="3877102"/>
        <a:ext cx="4024312" cy="24145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CE2EDC-4A40-43F9-A062-6FCB2FB9414E}">
      <dsp:nvSpPr>
        <dsp:cNvPr id="0" name=""/>
        <dsp:cNvSpPr/>
      </dsp:nvSpPr>
      <dsp:spPr>
        <a:xfrm>
          <a:off x="5337879" y="3943988"/>
          <a:ext cx="509711" cy="3579066"/>
        </a:xfrm>
        <a:custGeom>
          <a:avLst/>
          <a:gdLst/>
          <a:ahLst/>
          <a:cxnLst/>
          <a:rect l="0" t="0" r="0" b="0"/>
          <a:pathLst>
            <a:path>
              <a:moveTo>
                <a:pt x="0" y="0"/>
              </a:moveTo>
              <a:lnTo>
                <a:pt x="0" y="3579066"/>
              </a:lnTo>
              <a:lnTo>
                <a:pt x="509711" y="3579066"/>
              </a:lnTo>
            </a:path>
          </a:pathLst>
        </a:custGeom>
        <a:noFill/>
        <a:ln w="25400" cap="flat" cmpd="sng" algn="ctr">
          <a:solidFill>
            <a:schemeClr val="accent6">
              <a:lumMod val="75000"/>
            </a:schemeClr>
          </a:solidFill>
          <a:prstDash val="solid"/>
        </a:ln>
        <a:effectLst/>
      </dsp:spPr>
      <dsp:style>
        <a:lnRef idx="2">
          <a:scrgbClr r="0" g="0" b="0"/>
        </a:lnRef>
        <a:fillRef idx="0">
          <a:scrgbClr r="0" g="0" b="0"/>
        </a:fillRef>
        <a:effectRef idx="0">
          <a:scrgbClr r="0" g="0" b="0"/>
        </a:effectRef>
        <a:fontRef idx="minor"/>
      </dsp:style>
    </dsp:sp>
    <dsp:sp modelId="{209AB09E-3208-4AC8-967F-7057FF1F839A}">
      <dsp:nvSpPr>
        <dsp:cNvPr id="0" name=""/>
        <dsp:cNvSpPr/>
      </dsp:nvSpPr>
      <dsp:spPr>
        <a:xfrm>
          <a:off x="5337879" y="3943988"/>
          <a:ext cx="509711" cy="1358644"/>
        </a:xfrm>
        <a:custGeom>
          <a:avLst/>
          <a:gdLst/>
          <a:ahLst/>
          <a:cxnLst/>
          <a:rect l="0" t="0" r="0" b="0"/>
          <a:pathLst>
            <a:path>
              <a:moveTo>
                <a:pt x="0" y="0"/>
              </a:moveTo>
              <a:lnTo>
                <a:pt x="0" y="1358644"/>
              </a:lnTo>
              <a:lnTo>
                <a:pt x="509711" y="1358644"/>
              </a:lnTo>
            </a:path>
          </a:pathLst>
        </a:custGeom>
        <a:noFill/>
        <a:ln w="25400" cap="flat" cmpd="sng" algn="ctr">
          <a:solidFill>
            <a:schemeClr val="accent6">
              <a:lumMod val="75000"/>
            </a:schemeClr>
          </a:solidFill>
          <a:prstDash val="solid"/>
        </a:ln>
        <a:effectLst/>
      </dsp:spPr>
      <dsp:style>
        <a:lnRef idx="2">
          <a:scrgbClr r="0" g="0" b="0"/>
        </a:lnRef>
        <a:fillRef idx="0">
          <a:scrgbClr r="0" g="0" b="0"/>
        </a:fillRef>
        <a:effectRef idx="0">
          <a:scrgbClr r="0" g="0" b="0"/>
        </a:effectRef>
        <a:fontRef idx="minor"/>
      </dsp:style>
    </dsp:sp>
    <dsp:sp modelId="{00E2FBB2-07F7-4F7A-984D-06518326B4AE}">
      <dsp:nvSpPr>
        <dsp:cNvPr id="0" name=""/>
        <dsp:cNvSpPr/>
      </dsp:nvSpPr>
      <dsp:spPr>
        <a:xfrm>
          <a:off x="4708028" y="1611496"/>
          <a:ext cx="1989082" cy="444802"/>
        </a:xfrm>
        <a:custGeom>
          <a:avLst/>
          <a:gdLst/>
          <a:ahLst/>
          <a:cxnLst/>
          <a:rect l="0" t="0" r="0" b="0"/>
          <a:pathLst>
            <a:path>
              <a:moveTo>
                <a:pt x="0" y="0"/>
              </a:moveTo>
              <a:lnTo>
                <a:pt x="0" y="222401"/>
              </a:lnTo>
              <a:lnTo>
                <a:pt x="1989082" y="222401"/>
              </a:lnTo>
              <a:lnTo>
                <a:pt x="1989082" y="444802"/>
              </a:lnTo>
            </a:path>
          </a:pathLst>
        </a:custGeom>
        <a:noFill/>
        <a:ln w="25400" cap="flat" cmpd="sng" algn="ctr">
          <a:solidFill>
            <a:schemeClr val="accent6">
              <a:lumMod val="75000"/>
            </a:schemeClr>
          </a:solidFill>
          <a:prstDash val="solid"/>
        </a:ln>
        <a:effectLst/>
      </dsp:spPr>
      <dsp:style>
        <a:lnRef idx="2">
          <a:scrgbClr r="0" g="0" b="0"/>
        </a:lnRef>
        <a:fillRef idx="0">
          <a:scrgbClr r="0" g="0" b="0"/>
        </a:fillRef>
        <a:effectRef idx="0">
          <a:scrgbClr r="0" g="0" b="0"/>
        </a:effectRef>
        <a:fontRef idx="minor"/>
      </dsp:style>
    </dsp:sp>
    <dsp:sp modelId="{0FAAA724-6544-4238-A5BB-FEB4E116698E}">
      <dsp:nvSpPr>
        <dsp:cNvPr id="0" name=""/>
        <dsp:cNvSpPr/>
      </dsp:nvSpPr>
      <dsp:spPr>
        <a:xfrm>
          <a:off x="2786587" y="1611496"/>
          <a:ext cx="1921441" cy="444802"/>
        </a:xfrm>
        <a:custGeom>
          <a:avLst/>
          <a:gdLst/>
          <a:ahLst/>
          <a:cxnLst/>
          <a:rect l="0" t="0" r="0" b="0"/>
          <a:pathLst>
            <a:path>
              <a:moveTo>
                <a:pt x="1921441" y="0"/>
              </a:moveTo>
              <a:lnTo>
                <a:pt x="1921441" y="222401"/>
              </a:lnTo>
              <a:lnTo>
                <a:pt x="0" y="222401"/>
              </a:lnTo>
              <a:lnTo>
                <a:pt x="0" y="4448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7C0086-9FFA-4F0D-8CEA-676CD8FEA2FF}">
      <dsp:nvSpPr>
        <dsp:cNvPr id="0" name=""/>
        <dsp:cNvSpPr/>
      </dsp:nvSpPr>
      <dsp:spPr>
        <a:xfrm>
          <a:off x="2087262" y="3598"/>
          <a:ext cx="5241532" cy="1607897"/>
        </a:xfrm>
        <a:prstGeom prst="roundRect">
          <a:avLst/>
        </a:prstGeom>
        <a:solidFill>
          <a:schemeClr val="accent4">
            <a:lumMod val="25000"/>
          </a:schemeClr>
        </a:solidFill>
        <a:ln w="25400" cap="flat" cmpd="sng" algn="ctr">
          <a:solidFill>
            <a:schemeClr val="bg1">
              <a:lumMod val="50000"/>
            </a:schemeClr>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84582"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a:solidFill>
                <a:sysClr val="windowText" lastClr="000000"/>
              </a:solidFill>
            </a:rPr>
            <a:t>Own-use </a:t>
          </a:r>
        </a:p>
        <a:p>
          <a:pPr marL="0" lvl="0" indent="0" algn="ctr" defTabSz="1244600">
            <a:lnSpc>
              <a:spcPct val="90000"/>
            </a:lnSpc>
            <a:spcBef>
              <a:spcPct val="0"/>
            </a:spcBef>
            <a:spcAft>
              <a:spcPct val="35000"/>
            </a:spcAft>
            <a:buNone/>
          </a:pPr>
          <a:r>
            <a:rPr lang="en-US" sz="2800" b="1" kern="1200">
              <a:solidFill>
                <a:sysClr val="windowText" lastClr="000000"/>
              </a:solidFill>
            </a:rPr>
            <a:t>production </a:t>
          </a:r>
        </a:p>
        <a:p>
          <a:pPr marL="0" lvl="0" indent="0" algn="ctr" defTabSz="1244600">
            <a:lnSpc>
              <a:spcPct val="90000"/>
            </a:lnSpc>
            <a:spcBef>
              <a:spcPct val="0"/>
            </a:spcBef>
            <a:spcAft>
              <a:spcPct val="35000"/>
            </a:spcAft>
            <a:buNone/>
          </a:pPr>
          <a:r>
            <a:rPr lang="en-US" sz="2800" b="1" kern="1200">
              <a:solidFill>
                <a:sysClr val="windowText" lastClr="000000"/>
              </a:solidFill>
            </a:rPr>
            <a:t>work </a:t>
          </a:r>
        </a:p>
      </dsp:txBody>
      <dsp:txXfrm>
        <a:off x="2165753" y="82089"/>
        <a:ext cx="5084550" cy="1450915"/>
      </dsp:txXfrm>
    </dsp:sp>
    <dsp:sp modelId="{A4AB578D-40A9-4BE0-99DC-444AD663233D}">
      <dsp:nvSpPr>
        <dsp:cNvPr id="0" name=""/>
        <dsp:cNvSpPr/>
      </dsp:nvSpPr>
      <dsp:spPr>
        <a:xfrm>
          <a:off x="2374193" y="92101"/>
          <a:ext cx="1193252" cy="149850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50000" r="-5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BD91E0-85E5-4FAA-B2D4-A6BED8231145}">
      <dsp:nvSpPr>
        <dsp:cNvPr id="0" name=""/>
        <dsp:cNvSpPr/>
      </dsp:nvSpPr>
      <dsp:spPr>
        <a:xfrm>
          <a:off x="1019905" y="2056299"/>
          <a:ext cx="3533363" cy="1871887"/>
        </a:xfrm>
        <a:prstGeom prst="flowChartAlternateProcess">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4582"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a:t>Own-use </a:t>
          </a:r>
        </a:p>
        <a:p>
          <a:pPr marL="0" lvl="0" indent="0" algn="ctr" defTabSz="1244600">
            <a:lnSpc>
              <a:spcPct val="90000"/>
            </a:lnSpc>
            <a:spcBef>
              <a:spcPct val="0"/>
            </a:spcBef>
            <a:spcAft>
              <a:spcPct val="35000"/>
            </a:spcAft>
            <a:buNone/>
          </a:pPr>
          <a:r>
            <a:rPr lang="en-US" sz="2800" kern="1200"/>
            <a:t>production</a:t>
          </a:r>
        </a:p>
        <a:p>
          <a:pPr marL="0" lvl="0" indent="0" algn="ctr" defTabSz="1244600">
            <a:lnSpc>
              <a:spcPct val="90000"/>
            </a:lnSpc>
            <a:spcBef>
              <a:spcPct val="0"/>
            </a:spcBef>
            <a:spcAft>
              <a:spcPct val="35000"/>
            </a:spcAft>
            <a:buNone/>
          </a:pPr>
          <a:r>
            <a:rPr lang="en-US" sz="2800" kern="1200"/>
            <a:t> of goods </a:t>
          </a:r>
        </a:p>
      </dsp:txBody>
      <dsp:txXfrm>
        <a:off x="1111281" y="2147675"/>
        <a:ext cx="3350611" cy="1689135"/>
      </dsp:txXfrm>
    </dsp:sp>
    <dsp:sp modelId="{9E52D362-F15E-4AE7-B4C8-7CA278B3CFBF}">
      <dsp:nvSpPr>
        <dsp:cNvPr id="0" name=""/>
        <dsp:cNvSpPr/>
      </dsp:nvSpPr>
      <dsp:spPr>
        <a:xfrm>
          <a:off x="1293127" y="2288489"/>
          <a:ext cx="940878" cy="1468373"/>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50000" r="-5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FDDFEA-9DAC-44F8-BA36-4826A03F9E6D}">
      <dsp:nvSpPr>
        <dsp:cNvPr id="0" name=""/>
        <dsp:cNvSpPr/>
      </dsp:nvSpPr>
      <dsp:spPr>
        <a:xfrm>
          <a:off x="4998071" y="2056299"/>
          <a:ext cx="3398079" cy="1887689"/>
        </a:xfrm>
        <a:prstGeom prst="flowChartAlternateProcess">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4582"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a:t>Own-use </a:t>
          </a:r>
        </a:p>
        <a:p>
          <a:pPr marL="0" lvl="0" indent="0" algn="ctr" defTabSz="1244600">
            <a:lnSpc>
              <a:spcPct val="90000"/>
            </a:lnSpc>
            <a:spcBef>
              <a:spcPct val="0"/>
            </a:spcBef>
            <a:spcAft>
              <a:spcPct val="35000"/>
            </a:spcAft>
            <a:buNone/>
          </a:pPr>
          <a:r>
            <a:rPr lang="en-US" sz="2800" kern="1200"/>
            <a:t>provision </a:t>
          </a:r>
        </a:p>
        <a:p>
          <a:pPr marL="0" lvl="0" indent="0" algn="ctr" defTabSz="1244600">
            <a:lnSpc>
              <a:spcPct val="90000"/>
            </a:lnSpc>
            <a:spcBef>
              <a:spcPct val="0"/>
            </a:spcBef>
            <a:spcAft>
              <a:spcPct val="35000"/>
            </a:spcAft>
            <a:buNone/>
          </a:pPr>
          <a:r>
            <a:rPr lang="en-US" sz="2800" kern="1200"/>
            <a:t>of services </a:t>
          </a:r>
        </a:p>
      </dsp:txBody>
      <dsp:txXfrm>
        <a:off x="5090219" y="2148447"/>
        <a:ext cx="3213783" cy="1703393"/>
      </dsp:txXfrm>
    </dsp:sp>
    <dsp:sp modelId="{44A85E61-06F0-4F70-81B1-CEE439DCDD67}">
      <dsp:nvSpPr>
        <dsp:cNvPr id="0" name=""/>
        <dsp:cNvSpPr/>
      </dsp:nvSpPr>
      <dsp:spPr>
        <a:xfrm>
          <a:off x="5199035" y="2250604"/>
          <a:ext cx="1013107" cy="1506160"/>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82000" r="-8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C8688D-8822-4505-AFDF-0FE5A2B87F8B}">
      <dsp:nvSpPr>
        <dsp:cNvPr id="0" name=""/>
        <dsp:cNvSpPr/>
      </dsp:nvSpPr>
      <dsp:spPr>
        <a:xfrm>
          <a:off x="5847591" y="4388790"/>
          <a:ext cx="3020675" cy="1827683"/>
        </a:xfrm>
        <a:prstGeom prst="roundRect">
          <a:avLst/>
        </a:prstGeom>
        <a:solidFill>
          <a:srgbClr val="FEFFFF">
            <a:lumMod val="75000"/>
          </a:srgbClr>
        </a:solidFill>
        <a:ln w="25400" cap="flat" cmpd="sng" algn="ctr">
          <a:solidFill>
            <a:srgbClr val="FE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4582"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Unpaid </a:t>
          </a:r>
          <a:r>
            <a:rPr lang="en-US" sz="2800" kern="1200" dirty="0">
              <a:solidFill>
                <a:srgbClr val="FEFFFF"/>
              </a:solidFill>
              <a:latin typeface="Calibri"/>
              <a:ea typeface="+mn-ea"/>
              <a:cs typeface="+mn-cs"/>
            </a:rPr>
            <a:t>domestic</a:t>
          </a:r>
          <a:r>
            <a:rPr lang="en-US" sz="2800" kern="1200" dirty="0"/>
            <a:t> services</a:t>
          </a:r>
        </a:p>
      </dsp:txBody>
      <dsp:txXfrm>
        <a:off x="5936811" y="4478010"/>
        <a:ext cx="2842235" cy="1649243"/>
      </dsp:txXfrm>
    </dsp:sp>
    <dsp:sp modelId="{D780C074-CABD-4F34-AD96-4C50515F1148}">
      <dsp:nvSpPr>
        <dsp:cNvPr id="0" name=""/>
        <dsp:cNvSpPr/>
      </dsp:nvSpPr>
      <dsp:spPr>
        <a:xfrm>
          <a:off x="5935640" y="4558214"/>
          <a:ext cx="1029806" cy="1479769"/>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55000" r="-5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3A0BAC-17FC-409D-B833-1F4F345E9131}">
      <dsp:nvSpPr>
        <dsp:cNvPr id="0" name=""/>
        <dsp:cNvSpPr/>
      </dsp:nvSpPr>
      <dsp:spPr>
        <a:xfrm>
          <a:off x="5847591" y="6661276"/>
          <a:ext cx="3061851" cy="1723556"/>
        </a:xfrm>
        <a:prstGeom prst="roundRect">
          <a:avLst/>
        </a:prstGeom>
        <a:solidFill>
          <a:srgbClr val="FEFFFF">
            <a:lumMod val="75000"/>
          </a:srgbClr>
        </a:solidFill>
        <a:ln w="25400" cap="flat" cmpd="sng" algn="ctr">
          <a:solidFill>
            <a:srgbClr val="FE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4582"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FEFFFF"/>
              </a:solidFill>
              <a:latin typeface="Calibri"/>
              <a:ea typeface="+mn-ea"/>
              <a:cs typeface="+mn-cs"/>
            </a:rPr>
            <a:t>Unpaid</a:t>
          </a:r>
        </a:p>
        <a:p>
          <a:pPr marL="0" lvl="0" indent="0" algn="ctr" defTabSz="1244600">
            <a:lnSpc>
              <a:spcPct val="90000"/>
            </a:lnSpc>
            <a:spcBef>
              <a:spcPct val="0"/>
            </a:spcBef>
            <a:spcAft>
              <a:spcPct val="35000"/>
            </a:spcAft>
            <a:buNone/>
          </a:pPr>
          <a:r>
            <a:rPr lang="en-US" sz="2800" kern="1200" dirty="0">
              <a:solidFill>
                <a:srgbClr val="FEFFFF"/>
              </a:solidFill>
              <a:latin typeface="Calibri"/>
              <a:ea typeface="+mn-ea"/>
              <a:cs typeface="+mn-cs"/>
            </a:rPr>
            <a:t> caregiving services</a:t>
          </a:r>
        </a:p>
      </dsp:txBody>
      <dsp:txXfrm>
        <a:off x="5931728" y="6745413"/>
        <a:ext cx="2893577" cy="1555282"/>
      </dsp:txXfrm>
    </dsp:sp>
    <dsp:sp modelId="{02E6938F-97B3-4E9B-85EE-1E1F0F922295}">
      <dsp:nvSpPr>
        <dsp:cNvPr id="0" name=""/>
        <dsp:cNvSpPr/>
      </dsp:nvSpPr>
      <dsp:spPr>
        <a:xfrm>
          <a:off x="5948708" y="6836745"/>
          <a:ext cx="1041136" cy="1396408"/>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50000" r="-5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F24ED8-3155-4797-B444-E78B50E197A0}">
      <dsp:nvSpPr>
        <dsp:cNvPr id="0" name=""/>
        <dsp:cNvSpPr/>
      </dsp:nvSpPr>
      <dsp:spPr>
        <a:xfrm>
          <a:off x="269245" y="2132498"/>
          <a:ext cx="1906582" cy="953291"/>
        </a:xfrm>
        <a:prstGeom prst="roundRect">
          <a:avLst>
            <a:gd name="adj" fmla="val 10000"/>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Major Group 1: Managers </a:t>
          </a:r>
        </a:p>
      </dsp:txBody>
      <dsp:txXfrm>
        <a:off x="297166" y="2160419"/>
        <a:ext cx="1850740" cy="897449"/>
      </dsp:txXfrm>
    </dsp:sp>
    <dsp:sp modelId="{0CD94D86-BF25-4200-BE77-2C2978351DB1}">
      <dsp:nvSpPr>
        <dsp:cNvPr id="0" name=""/>
        <dsp:cNvSpPr/>
      </dsp:nvSpPr>
      <dsp:spPr>
        <a:xfrm>
          <a:off x="2175828" y="2592702"/>
          <a:ext cx="762632" cy="32882"/>
        </a:xfrm>
        <a:custGeom>
          <a:avLst/>
          <a:gdLst/>
          <a:ahLst/>
          <a:cxnLst/>
          <a:rect l="0" t="0" r="0" b="0"/>
          <a:pathLst>
            <a:path>
              <a:moveTo>
                <a:pt x="0" y="16441"/>
              </a:moveTo>
              <a:lnTo>
                <a:pt x="762632" y="16441"/>
              </a:lnTo>
            </a:path>
          </a:pathLst>
        </a:cu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2538078" y="2590078"/>
        <a:ext cx="38131" cy="38131"/>
      </dsp:txXfrm>
    </dsp:sp>
    <dsp:sp modelId="{0B610691-6EA9-4682-BA47-17BBD24D0EEC}">
      <dsp:nvSpPr>
        <dsp:cNvPr id="0" name=""/>
        <dsp:cNvSpPr/>
      </dsp:nvSpPr>
      <dsp:spPr>
        <a:xfrm>
          <a:off x="2938461" y="2132498"/>
          <a:ext cx="2643705" cy="953291"/>
        </a:xfrm>
        <a:prstGeom prst="roundRect">
          <a:avLst>
            <a:gd name="adj" fmla="val 10000"/>
          </a:avLst>
        </a:prstGeom>
        <a:solidFill>
          <a:schemeClr val="accent3">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11: Chief executives, senior officials and legislators</a:t>
          </a:r>
        </a:p>
      </dsp:txBody>
      <dsp:txXfrm>
        <a:off x="2966382" y="2160419"/>
        <a:ext cx="2587863" cy="897449"/>
      </dsp:txXfrm>
    </dsp:sp>
    <dsp:sp modelId="{E2386B10-615A-44D0-A308-B49DB824B411}">
      <dsp:nvSpPr>
        <dsp:cNvPr id="0" name=""/>
        <dsp:cNvSpPr/>
      </dsp:nvSpPr>
      <dsp:spPr>
        <a:xfrm>
          <a:off x="5582166" y="2592702"/>
          <a:ext cx="762632" cy="32882"/>
        </a:xfrm>
        <a:custGeom>
          <a:avLst/>
          <a:gdLst/>
          <a:ahLst/>
          <a:cxnLst/>
          <a:rect l="0" t="0" r="0" b="0"/>
          <a:pathLst>
            <a:path>
              <a:moveTo>
                <a:pt x="0" y="16441"/>
              </a:moveTo>
              <a:lnTo>
                <a:pt x="762632" y="16441"/>
              </a:lnTo>
            </a:path>
          </a:pathLst>
        </a:custGeom>
        <a:noFill/>
        <a:ln w="25400" cap="flat" cmpd="sng" algn="ctr">
          <a:solidFill>
            <a:schemeClr val="accent3">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5944417" y="2590078"/>
        <a:ext cx="38131" cy="38131"/>
      </dsp:txXfrm>
    </dsp:sp>
    <dsp:sp modelId="{1CDBBB8D-4984-4AC5-AC91-83FBDF08DDA6}">
      <dsp:nvSpPr>
        <dsp:cNvPr id="0" name=""/>
        <dsp:cNvSpPr/>
      </dsp:nvSpPr>
      <dsp:spPr>
        <a:xfrm>
          <a:off x="6344799" y="2132498"/>
          <a:ext cx="1906582" cy="953291"/>
        </a:xfrm>
        <a:prstGeom prst="roundRect">
          <a:avLst>
            <a:gd name="adj" fmla="val 10000"/>
          </a:avLst>
        </a:prstGeom>
        <a:solidFill>
          <a:schemeClr val="accent3">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111: Chief executives and Senior officials </a:t>
          </a:r>
        </a:p>
      </dsp:txBody>
      <dsp:txXfrm>
        <a:off x="6372720" y="2160419"/>
        <a:ext cx="1850740" cy="897449"/>
      </dsp:txXfrm>
    </dsp:sp>
    <dsp:sp modelId="{C906E11B-AD03-49C3-ACFB-D7724D87BCB4}">
      <dsp:nvSpPr>
        <dsp:cNvPr id="0" name=""/>
        <dsp:cNvSpPr/>
      </dsp:nvSpPr>
      <dsp:spPr>
        <a:xfrm rot="17536700">
          <a:off x="7626868" y="1661954"/>
          <a:ext cx="2011660" cy="32882"/>
        </a:xfrm>
        <a:custGeom>
          <a:avLst/>
          <a:gdLst/>
          <a:ahLst/>
          <a:cxnLst/>
          <a:rect l="0" t="0" r="0" b="0"/>
          <a:pathLst>
            <a:path>
              <a:moveTo>
                <a:pt x="0" y="16441"/>
              </a:moveTo>
              <a:lnTo>
                <a:pt x="2011660" y="16441"/>
              </a:lnTo>
            </a:path>
          </a:pathLst>
        </a:custGeom>
        <a:noFill/>
        <a:ln w="25400" cap="flat" cmpd="sng" algn="ctr">
          <a:solidFill>
            <a:schemeClr val="accent3">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8582406" y="1628104"/>
        <a:ext cx="100583" cy="100583"/>
      </dsp:txXfrm>
    </dsp:sp>
    <dsp:sp modelId="{B379ED3A-F87D-4EA5-B763-E6B18CCA8F35}">
      <dsp:nvSpPr>
        <dsp:cNvPr id="0" name=""/>
        <dsp:cNvSpPr/>
      </dsp:nvSpPr>
      <dsp:spPr>
        <a:xfrm>
          <a:off x="9014014" y="3169"/>
          <a:ext cx="2668586" cy="1488955"/>
        </a:xfrm>
        <a:prstGeom prst="roundRect">
          <a:avLst>
            <a:gd name="adj" fmla="val 10000"/>
          </a:avLst>
        </a:prstGeom>
        <a:solidFill>
          <a:schemeClr val="accent3">
            <a:tint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1111: Legislators </a:t>
          </a:r>
        </a:p>
        <a:p>
          <a:pPr marL="0" lvl="0" indent="0" algn="ctr" defTabSz="889000">
            <a:lnSpc>
              <a:spcPct val="90000"/>
            </a:lnSpc>
            <a:spcBef>
              <a:spcPct val="0"/>
            </a:spcBef>
            <a:spcAft>
              <a:spcPct val="35000"/>
            </a:spcAft>
            <a:buNone/>
          </a:pPr>
          <a:r>
            <a:rPr lang="en-US" sz="2000" kern="1200" dirty="0"/>
            <a:t>e.g. City </a:t>
          </a:r>
          <a:r>
            <a:rPr lang="en-US" sz="2000" kern="1200" dirty="0" err="1"/>
            <a:t>councillor</a:t>
          </a:r>
          <a:r>
            <a:rPr lang="en-US" sz="2000" kern="1200" dirty="0"/>
            <a:t>, government minister, mayor </a:t>
          </a:r>
        </a:p>
      </dsp:txBody>
      <dsp:txXfrm>
        <a:off x="9057624" y="46779"/>
        <a:ext cx="2581366" cy="1401735"/>
      </dsp:txXfrm>
    </dsp:sp>
    <dsp:sp modelId="{1E242F3F-7907-46C1-9B5A-24C2687E3506}">
      <dsp:nvSpPr>
        <dsp:cNvPr id="0" name=""/>
        <dsp:cNvSpPr/>
      </dsp:nvSpPr>
      <dsp:spPr>
        <a:xfrm rot="21215870">
          <a:off x="8248989" y="2549916"/>
          <a:ext cx="767418" cy="32882"/>
        </a:xfrm>
        <a:custGeom>
          <a:avLst/>
          <a:gdLst/>
          <a:ahLst/>
          <a:cxnLst/>
          <a:rect l="0" t="0" r="0" b="0"/>
          <a:pathLst>
            <a:path>
              <a:moveTo>
                <a:pt x="0" y="16441"/>
              </a:moveTo>
              <a:lnTo>
                <a:pt x="767418" y="16441"/>
              </a:lnTo>
            </a:path>
          </a:pathLst>
        </a:custGeom>
        <a:noFill/>
        <a:ln w="25400" cap="flat" cmpd="sng" algn="ctr">
          <a:solidFill>
            <a:schemeClr val="accent3">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8613512" y="2547172"/>
        <a:ext cx="38370" cy="38370"/>
      </dsp:txXfrm>
    </dsp:sp>
    <dsp:sp modelId="{7F8769BC-202C-49DB-ABD9-A44A0275EA37}">
      <dsp:nvSpPr>
        <dsp:cNvPr id="0" name=""/>
        <dsp:cNvSpPr/>
      </dsp:nvSpPr>
      <dsp:spPr>
        <a:xfrm>
          <a:off x="9014014" y="1635118"/>
          <a:ext cx="2668586" cy="1776906"/>
        </a:xfrm>
        <a:prstGeom prst="roundRect">
          <a:avLst>
            <a:gd name="adj" fmla="val 10000"/>
          </a:avLst>
        </a:prstGeom>
        <a:solidFill>
          <a:schemeClr val="accent3">
            <a:tint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1112: Senior government officials </a:t>
          </a:r>
        </a:p>
        <a:p>
          <a:pPr marL="0" lvl="0" indent="0" algn="ctr" defTabSz="889000">
            <a:lnSpc>
              <a:spcPct val="90000"/>
            </a:lnSpc>
            <a:spcBef>
              <a:spcPct val="0"/>
            </a:spcBef>
            <a:spcAft>
              <a:spcPct val="35000"/>
            </a:spcAft>
            <a:buNone/>
          </a:pPr>
          <a:r>
            <a:rPr lang="en-US" sz="2000" kern="1200" dirty="0"/>
            <a:t>e.g. Ambassadors, police chief constable, secretary-general </a:t>
          </a:r>
        </a:p>
      </dsp:txBody>
      <dsp:txXfrm>
        <a:off x="9066058" y="1687162"/>
        <a:ext cx="2564498" cy="1672818"/>
      </dsp:txXfrm>
    </dsp:sp>
    <dsp:sp modelId="{7D5F21B6-96F5-4CBA-8E49-A016F1949EAD}">
      <dsp:nvSpPr>
        <dsp:cNvPr id="0" name=""/>
        <dsp:cNvSpPr/>
      </dsp:nvSpPr>
      <dsp:spPr>
        <a:xfrm rot="4005595">
          <a:off x="7666324" y="3480664"/>
          <a:ext cx="1932748" cy="32882"/>
        </a:xfrm>
        <a:custGeom>
          <a:avLst/>
          <a:gdLst/>
          <a:ahLst/>
          <a:cxnLst/>
          <a:rect l="0" t="0" r="0" b="0"/>
          <a:pathLst>
            <a:path>
              <a:moveTo>
                <a:pt x="0" y="16441"/>
              </a:moveTo>
              <a:lnTo>
                <a:pt x="1932748" y="16441"/>
              </a:lnTo>
            </a:path>
          </a:pathLst>
        </a:custGeom>
        <a:noFill/>
        <a:ln w="25400" cap="flat" cmpd="sng" algn="ctr">
          <a:solidFill>
            <a:schemeClr val="accent3">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8584379" y="3448787"/>
        <a:ext cx="96637" cy="96637"/>
      </dsp:txXfrm>
    </dsp:sp>
    <dsp:sp modelId="{54BA5374-FEC5-4D39-926A-9420CBE2ED92}">
      <dsp:nvSpPr>
        <dsp:cNvPr id="0" name=""/>
        <dsp:cNvSpPr/>
      </dsp:nvSpPr>
      <dsp:spPr>
        <a:xfrm>
          <a:off x="9014014" y="3555018"/>
          <a:ext cx="2668586" cy="1660099"/>
        </a:xfrm>
        <a:prstGeom prst="roundRect">
          <a:avLst>
            <a:gd name="adj" fmla="val 10000"/>
          </a:avLst>
        </a:prstGeom>
        <a:solidFill>
          <a:schemeClr val="accent3">
            <a:tint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1113: Traditional chiefs and heads of village </a:t>
          </a:r>
        </a:p>
        <a:p>
          <a:pPr marL="0" lvl="0" indent="0" algn="ctr" defTabSz="889000">
            <a:lnSpc>
              <a:spcPct val="90000"/>
            </a:lnSpc>
            <a:spcBef>
              <a:spcPct val="0"/>
            </a:spcBef>
            <a:spcAft>
              <a:spcPct val="35000"/>
            </a:spcAft>
            <a:buNone/>
          </a:pPr>
          <a:r>
            <a:rPr lang="en-US" sz="2000" kern="1200" dirty="0"/>
            <a:t>e.g. Village chief, village head</a:t>
          </a:r>
        </a:p>
      </dsp:txBody>
      <dsp:txXfrm>
        <a:off x="9062637" y="3603641"/>
        <a:ext cx="2571340" cy="15628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3333CE-A6AB-4838-B7F4-0CF0808B594C}">
      <dsp:nvSpPr>
        <dsp:cNvPr id="0" name=""/>
        <dsp:cNvSpPr/>
      </dsp:nvSpPr>
      <dsp:spPr>
        <a:xfrm>
          <a:off x="0" y="0"/>
          <a:ext cx="5791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0EE939-3E7F-420E-9BD3-D29EC7CC056B}">
      <dsp:nvSpPr>
        <dsp:cNvPr id="0" name=""/>
        <dsp:cNvSpPr/>
      </dsp:nvSpPr>
      <dsp:spPr>
        <a:xfrm>
          <a:off x="0" y="0"/>
          <a:ext cx="2208031" cy="6465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rgbClr val="009CDB"/>
              </a:solidFill>
              <a:latin typeface="Arial" panose="020B0604020202020204" pitchFamily="34" charset="0"/>
              <a:cs typeface="Arial" panose="020B0604020202020204" pitchFamily="34" charset="0"/>
            </a:rPr>
            <a:t>Acts of physical violence </a:t>
          </a:r>
        </a:p>
      </dsp:txBody>
      <dsp:txXfrm>
        <a:off x="0" y="0"/>
        <a:ext cx="2208031" cy="6465450"/>
      </dsp:txXfrm>
    </dsp:sp>
    <dsp:sp modelId="{F0C3F91F-8D6D-4254-9FE5-3E5A6DACA349}">
      <dsp:nvSpPr>
        <dsp:cNvPr id="0" name=""/>
        <dsp:cNvSpPr/>
      </dsp:nvSpPr>
      <dsp:spPr>
        <a:xfrm>
          <a:off x="2273861" y="304330"/>
          <a:ext cx="3514090" cy="722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rgbClr val="6D6E70"/>
              </a:solidFill>
              <a:latin typeface="Arial" panose="020B0604020202020204" pitchFamily="34" charset="0"/>
              <a:cs typeface="Arial" panose="020B0604020202020204" pitchFamily="34" charset="0"/>
            </a:rPr>
            <a:t>Slapping </a:t>
          </a:r>
        </a:p>
      </dsp:txBody>
      <dsp:txXfrm>
        <a:off x="2273861" y="304330"/>
        <a:ext cx="3514090" cy="722055"/>
      </dsp:txXfrm>
    </dsp:sp>
    <dsp:sp modelId="{FA2AE2EF-B5FE-4A5F-BBD8-E292E1CFEFB7}">
      <dsp:nvSpPr>
        <dsp:cNvPr id="0" name=""/>
        <dsp:cNvSpPr/>
      </dsp:nvSpPr>
      <dsp:spPr>
        <a:xfrm>
          <a:off x="2208031" y="1026385"/>
          <a:ext cx="351091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0387EF-6CF0-48D7-93A6-0F07B09FC58C}">
      <dsp:nvSpPr>
        <dsp:cNvPr id="0" name=""/>
        <dsp:cNvSpPr/>
      </dsp:nvSpPr>
      <dsp:spPr>
        <a:xfrm>
          <a:off x="2273861" y="1330716"/>
          <a:ext cx="3514090" cy="722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rgbClr val="6D6E70"/>
              </a:solidFill>
              <a:latin typeface="Arial" panose="020B0604020202020204" pitchFamily="34" charset="0"/>
              <a:cs typeface="Arial" panose="020B0604020202020204" pitchFamily="34" charset="0"/>
            </a:rPr>
            <a:t>Pushing, shaking, throwing something</a:t>
          </a:r>
        </a:p>
      </dsp:txBody>
      <dsp:txXfrm>
        <a:off x="2273861" y="1330716"/>
        <a:ext cx="3514090" cy="722055"/>
      </dsp:txXfrm>
    </dsp:sp>
    <dsp:sp modelId="{DC6C34D4-E0C0-4156-9D06-6976E6C020BA}">
      <dsp:nvSpPr>
        <dsp:cNvPr id="0" name=""/>
        <dsp:cNvSpPr/>
      </dsp:nvSpPr>
      <dsp:spPr>
        <a:xfrm>
          <a:off x="2208031" y="2052771"/>
          <a:ext cx="351091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524446-9CE1-4C2D-8833-574AB2081796}">
      <dsp:nvSpPr>
        <dsp:cNvPr id="0" name=""/>
        <dsp:cNvSpPr/>
      </dsp:nvSpPr>
      <dsp:spPr>
        <a:xfrm>
          <a:off x="2273861" y="2357102"/>
          <a:ext cx="3514090" cy="722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rgbClr val="6D6E70"/>
              </a:solidFill>
              <a:latin typeface="Arial" panose="020B0604020202020204" pitchFamily="34" charset="0"/>
              <a:cs typeface="Arial" panose="020B0604020202020204" pitchFamily="34" charset="0"/>
            </a:rPr>
            <a:t>Twisting arm or pulling hair</a:t>
          </a:r>
        </a:p>
      </dsp:txBody>
      <dsp:txXfrm>
        <a:off x="2273861" y="2357102"/>
        <a:ext cx="3514090" cy="722055"/>
      </dsp:txXfrm>
    </dsp:sp>
    <dsp:sp modelId="{33D66093-EC13-43EF-A24C-74032B0D2829}">
      <dsp:nvSpPr>
        <dsp:cNvPr id="0" name=""/>
        <dsp:cNvSpPr/>
      </dsp:nvSpPr>
      <dsp:spPr>
        <a:xfrm>
          <a:off x="2208031" y="3079157"/>
          <a:ext cx="351091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4BFD10-C13B-4BE9-9445-404AC32D8827}">
      <dsp:nvSpPr>
        <dsp:cNvPr id="0" name=""/>
        <dsp:cNvSpPr/>
      </dsp:nvSpPr>
      <dsp:spPr>
        <a:xfrm>
          <a:off x="2273861" y="3383488"/>
          <a:ext cx="3514090" cy="722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rgbClr val="6D6E70"/>
              </a:solidFill>
              <a:latin typeface="Arial" panose="020B0604020202020204" pitchFamily="34" charset="0"/>
              <a:cs typeface="Arial" panose="020B0604020202020204" pitchFamily="34" charset="0"/>
            </a:rPr>
            <a:t>Punching with fist or something that could hurt</a:t>
          </a:r>
        </a:p>
      </dsp:txBody>
      <dsp:txXfrm>
        <a:off x="2273861" y="3383488"/>
        <a:ext cx="3514090" cy="722055"/>
      </dsp:txXfrm>
    </dsp:sp>
    <dsp:sp modelId="{B7D01A41-0E91-46AA-A718-CD8780F43AF0}">
      <dsp:nvSpPr>
        <dsp:cNvPr id="0" name=""/>
        <dsp:cNvSpPr/>
      </dsp:nvSpPr>
      <dsp:spPr>
        <a:xfrm>
          <a:off x="2208031" y="4105543"/>
          <a:ext cx="351091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A98477-3B9B-4E87-B3BB-B148583D37D3}">
      <dsp:nvSpPr>
        <dsp:cNvPr id="0" name=""/>
        <dsp:cNvSpPr/>
      </dsp:nvSpPr>
      <dsp:spPr>
        <a:xfrm>
          <a:off x="2273861" y="4409874"/>
          <a:ext cx="3514090" cy="722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rgbClr val="6D6E70"/>
              </a:solidFill>
              <a:latin typeface="Arial" panose="020B0604020202020204" pitchFamily="34" charset="0"/>
              <a:cs typeface="Arial" panose="020B0604020202020204" pitchFamily="34" charset="0"/>
            </a:rPr>
            <a:t>Kicking, dragging, beating up</a:t>
          </a:r>
        </a:p>
      </dsp:txBody>
      <dsp:txXfrm>
        <a:off x="2273861" y="4409874"/>
        <a:ext cx="3514090" cy="722055"/>
      </dsp:txXfrm>
    </dsp:sp>
    <dsp:sp modelId="{CFD7453E-6031-44B0-A652-575EEB926BDD}">
      <dsp:nvSpPr>
        <dsp:cNvPr id="0" name=""/>
        <dsp:cNvSpPr/>
      </dsp:nvSpPr>
      <dsp:spPr>
        <a:xfrm>
          <a:off x="2208031" y="5131929"/>
          <a:ext cx="351091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AE9D92-DDDB-49A5-970D-8A0141260A4A}">
      <dsp:nvSpPr>
        <dsp:cNvPr id="0" name=""/>
        <dsp:cNvSpPr/>
      </dsp:nvSpPr>
      <dsp:spPr>
        <a:xfrm>
          <a:off x="2273861" y="5436260"/>
          <a:ext cx="3514090" cy="722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rgbClr val="6D6E70"/>
              </a:solidFill>
              <a:latin typeface="Arial" panose="020B0604020202020204" pitchFamily="34" charset="0"/>
              <a:cs typeface="Arial" panose="020B0604020202020204" pitchFamily="34" charset="0"/>
            </a:rPr>
            <a:t>Choking or burning</a:t>
          </a:r>
        </a:p>
      </dsp:txBody>
      <dsp:txXfrm>
        <a:off x="2273861" y="5436260"/>
        <a:ext cx="3514090" cy="722055"/>
      </dsp:txXfrm>
    </dsp:sp>
    <dsp:sp modelId="{9668AB04-3A2E-442F-ABDC-7100F53B8E91}">
      <dsp:nvSpPr>
        <dsp:cNvPr id="0" name=""/>
        <dsp:cNvSpPr/>
      </dsp:nvSpPr>
      <dsp:spPr>
        <a:xfrm>
          <a:off x="2208031" y="6158315"/>
          <a:ext cx="351091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3333CE-A6AB-4838-B7F4-0CF0808B594C}">
      <dsp:nvSpPr>
        <dsp:cNvPr id="0" name=""/>
        <dsp:cNvSpPr/>
      </dsp:nvSpPr>
      <dsp:spPr>
        <a:xfrm>
          <a:off x="0" y="0"/>
          <a:ext cx="716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0EE939-3E7F-420E-9BD3-D29EC7CC056B}">
      <dsp:nvSpPr>
        <dsp:cNvPr id="0" name=""/>
        <dsp:cNvSpPr/>
      </dsp:nvSpPr>
      <dsp:spPr>
        <a:xfrm>
          <a:off x="0" y="0"/>
          <a:ext cx="2101981" cy="6172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rgbClr val="009CDB"/>
              </a:solidFill>
              <a:latin typeface="Arial" panose="020B0604020202020204" pitchFamily="34" charset="0"/>
              <a:cs typeface="Arial" panose="020B0604020202020204" pitchFamily="34" charset="0"/>
            </a:rPr>
            <a:t>Acts of sexual  violence </a:t>
          </a:r>
        </a:p>
      </dsp:txBody>
      <dsp:txXfrm>
        <a:off x="0" y="0"/>
        <a:ext cx="2101981" cy="6172199"/>
      </dsp:txXfrm>
    </dsp:sp>
    <dsp:sp modelId="{F0C3F91F-8D6D-4254-9FE5-3E5A6DACA349}">
      <dsp:nvSpPr>
        <dsp:cNvPr id="0" name=""/>
        <dsp:cNvSpPr/>
      </dsp:nvSpPr>
      <dsp:spPr>
        <a:xfrm>
          <a:off x="2194944" y="308610"/>
          <a:ext cx="4962484" cy="732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rgbClr val="6D6E70"/>
              </a:solidFill>
              <a:latin typeface="Arial" panose="020B0604020202020204" pitchFamily="34" charset="0"/>
              <a:cs typeface="Arial" panose="020B0604020202020204" pitchFamily="34" charset="0"/>
            </a:rPr>
            <a:t>Physically forcing you to have sexual intercourse </a:t>
          </a:r>
        </a:p>
      </dsp:txBody>
      <dsp:txXfrm>
        <a:off x="2194944" y="308610"/>
        <a:ext cx="4962484" cy="732208"/>
      </dsp:txXfrm>
    </dsp:sp>
    <dsp:sp modelId="{FA2AE2EF-B5FE-4A5F-BBD8-E292E1CFEFB7}">
      <dsp:nvSpPr>
        <dsp:cNvPr id="0" name=""/>
        <dsp:cNvSpPr/>
      </dsp:nvSpPr>
      <dsp:spPr>
        <a:xfrm>
          <a:off x="2101981" y="1040818"/>
          <a:ext cx="49580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0387EF-6CF0-48D7-93A6-0F07B09FC58C}">
      <dsp:nvSpPr>
        <dsp:cNvPr id="0" name=""/>
        <dsp:cNvSpPr/>
      </dsp:nvSpPr>
      <dsp:spPr>
        <a:xfrm>
          <a:off x="2200315" y="1343132"/>
          <a:ext cx="4962484" cy="732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rgbClr val="6D6E70"/>
              </a:solidFill>
              <a:latin typeface="Arial" panose="020B0604020202020204" pitchFamily="34" charset="0"/>
              <a:cs typeface="Arial" panose="020B0604020202020204" pitchFamily="34" charset="0"/>
            </a:rPr>
            <a:t>Physically forcing you to perform unwanted sexual acts</a:t>
          </a:r>
        </a:p>
      </dsp:txBody>
      <dsp:txXfrm>
        <a:off x="2200315" y="1343132"/>
        <a:ext cx="4962484" cy="732208"/>
      </dsp:txXfrm>
    </dsp:sp>
    <dsp:sp modelId="{DC6C34D4-E0C0-4156-9D06-6976E6C020BA}">
      <dsp:nvSpPr>
        <dsp:cNvPr id="0" name=""/>
        <dsp:cNvSpPr/>
      </dsp:nvSpPr>
      <dsp:spPr>
        <a:xfrm>
          <a:off x="2101981" y="2081636"/>
          <a:ext cx="49580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524446-9CE1-4C2D-8833-574AB2081796}">
      <dsp:nvSpPr>
        <dsp:cNvPr id="0" name=""/>
        <dsp:cNvSpPr/>
      </dsp:nvSpPr>
      <dsp:spPr>
        <a:xfrm>
          <a:off x="2194944" y="2390246"/>
          <a:ext cx="4962484" cy="732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rgbClr val="6D6E70"/>
              </a:solidFill>
              <a:latin typeface="Arial" panose="020B0604020202020204" pitchFamily="34" charset="0"/>
              <a:cs typeface="Arial" panose="020B0604020202020204" pitchFamily="34" charset="0"/>
            </a:rPr>
            <a:t>Forcing you with threats or any other way to perform sexual acts</a:t>
          </a:r>
        </a:p>
      </dsp:txBody>
      <dsp:txXfrm>
        <a:off x="2194944" y="2390246"/>
        <a:ext cx="4962484" cy="732208"/>
      </dsp:txXfrm>
    </dsp:sp>
    <dsp:sp modelId="{33D66093-EC13-43EF-A24C-74032B0D2829}">
      <dsp:nvSpPr>
        <dsp:cNvPr id="0" name=""/>
        <dsp:cNvSpPr/>
      </dsp:nvSpPr>
      <dsp:spPr>
        <a:xfrm>
          <a:off x="2101981" y="3122454"/>
          <a:ext cx="49580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3333CE-A6AB-4838-B7F4-0CF0808B594C}">
      <dsp:nvSpPr>
        <dsp:cNvPr id="0" name=""/>
        <dsp:cNvSpPr/>
      </dsp:nvSpPr>
      <dsp:spPr>
        <a:xfrm>
          <a:off x="0" y="0"/>
          <a:ext cx="617219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0EE939-3E7F-420E-9BD3-D29EC7CC056B}">
      <dsp:nvSpPr>
        <dsp:cNvPr id="0" name=""/>
        <dsp:cNvSpPr/>
      </dsp:nvSpPr>
      <dsp:spPr>
        <a:xfrm>
          <a:off x="0" y="0"/>
          <a:ext cx="2353297" cy="6172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rgbClr val="009CDB"/>
              </a:solidFill>
              <a:latin typeface="Arial" panose="020B0604020202020204" pitchFamily="34" charset="0"/>
              <a:cs typeface="Arial" panose="020B0604020202020204" pitchFamily="34" charset="0"/>
            </a:rPr>
            <a:t>Acts of psychological  violence </a:t>
          </a:r>
        </a:p>
      </dsp:txBody>
      <dsp:txXfrm>
        <a:off x="0" y="0"/>
        <a:ext cx="2353297" cy="6172199"/>
      </dsp:txXfrm>
    </dsp:sp>
    <dsp:sp modelId="{F0C3F91F-8D6D-4254-9FE5-3E5A6DACA349}">
      <dsp:nvSpPr>
        <dsp:cNvPr id="0" name=""/>
        <dsp:cNvSpPr/>
      </dsp:nvSpPr>
      <dsp:spPr>
        <a:xfrm>
          <a:off x="2423457" y="308610"/>
          <a:ext cx="3745280" cy="732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rgbClr val="6D6E70"/>
              </a:solidFill>
              <a:latin typeface="Arial" panose="020B0604020202020204" pitchFamily="34" charset="0"/>
              <a:cs typeface="Arial" panose="020B0604020202020204" pitchFamily="34" charset="0"/>
            </a:rPr>
            <a:t>Saying or doing something to humiliate you in front of others</a:t>
          </a:r>
        </a:p>
      </dsp:txBody>
      <dsp:txXfrm>
        <a:off x="2423457" y="308610"/>
        <a:ext cx="3745280" cy="732208"/>
      </dsp:txXfrm>
    </dsp:sp>
    <dsp:sp modelId="{FA2AE2EF-B5FE-4A5F-BBD8-E292E1CFEFB7}">
      <dsp:nvSpPr>
        <dsp:cNvPr id="0" name=""/>
        <dsp:cNvSpPr/>
      </dsp:nvSpPr>
      <dsp:spPr>
        <a:xfrm>
          <a:off x="2353297" y="1040818"/>
          <a:ext cx="374189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0387EF-6CF0-48D7-93A6-0F07B09FC58C}">
      <dsp:nvSpPr>
        <dsp:cNvPr id="0" name=""/>
        <dsp:cNvSpPr/>
      </dsp:nvSpPr>
      <dsp:spPr>
        <a:xfrm>
          <a:off x="2423457" y="1349428"/>
          <a:ext cx="3745280" cy="732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rgbClr val="6D6E70"/>
              </a:solidFill>
              <a:latin typeface="Arial" panose="020B0604020202020204" pitchFamily="34" charset="0"/>
              <a:cs typeface="Arial" panose="020B0604020202020204" pitchFamily="34" charset="0"/>
            </a:rPr>
            <a:t>Threatening to hurt or harm you or someone close to you</a:t>
          </a:r>
        </a:p>
      </dsp:txBody>
      <dsp:txXfrm>
        <a:off x="2423457" y="1349428"/>
        <a:ext cx="3745280" cy="732208"/>
      </dsp:txXfrm>
    </dsp:sp>
    <dsp:sp modelId="{DC6C34D4-E0C0-4156-9D06-6976E6C020BA}">
      <dsp:nvSpPr>
        <dsp:cNvPr id="0" name=""/>
        <dsp:cNvSpPr/>
      </dsp:nvSpPr>
      <dsp:spPr>
        <a:xfrm>
          <a:off x="2353297" y="2081636"/>
          <a:ext cx="374189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524446-9CE1-4C2D-8833-574AB2081796}">
      <dsp:nvSpPr>
        <dsp:cNvPr id="0" name=""/>
        <dsp:cNvSpPr/>
      </dsp:nvSpPr>
      <dsp:spPr>
        <a:xfrm>
          <a:off x="2423457" y="2390246"/>
          <a:ext cx="3745280" cy="732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rgbClr val="6D6E70"/>
              </a:solidFill>
              <a:latin typeface="Arial" panose="020B0604020202020204" pitchFamily="34" charset="0"/>
              <a:cs typeface="Arial" panose="020B0604020202020204" pitchFamily="34" charset="0"/>
            </a:rPr>
            <a:t>Insulting you</a:t>
          </a:r>
        </a:p>
      </dsp:txBody>
      <dsp:txXfrm>
        <a:off x="2423457" y="2390246"/>
        <a:ext cx="3745280" cy="732208"/>
      </dsp:txXfrm>
    </dsp:sp>
    <dsp:sp modelId="{33D66093-EC13-43EF-A24C-74032B0D2829}">
      <dsp:nvSpPr>
        <dsp:cNvPr id="0" name=""/>
        <dsp:cNvSpPr/>
      </dsp:nvSpPr>
      <dsp:spPr>
        <a:xfrm>
          <a:off x="2353297" y="3122454"/>
          <a:ext cx="374189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4BFD10-C13B-4BE9-9445-404AC32D8827}">
      <dsp:nvSpPr>
        <dsp:cNvPr id="0" name=""/>
        <dsp:cNvSpPr/>
      </dsp:nvSpPr>
      <dsp:spPr>
        <a:xfrm>
          <a:off x="2423457" y="3431064"/>
          <a:ext cx="3745280" cy="732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rgbClr val="6D6E70"/>
              </a:solidFill>
              <a:latin typeface="Arial" panose="020B0604020202020204" pitchFamily="34" charset="0"/>
              <a:cs typeface="Arial" panose="020B0604020202020204" pitchFamily="34" charset="0"/>
            </a:rPr>
            <a:t>Making you feel bad about yourself</a:t>
          </a:r>
        </a:p>
      </dsp:txBody>
      <dsp:txXfrm>
        <a:off x="2423457" y="3431064"/>
        <a:ext cx="3745280" cy="732208"/>
      </dsp:txXfrm>
    </dsp:sp>
    <dsp:sp modelId="{B7D01A41-0E91-46AA-A718-CD8780F43AF0}">
      <dsp:nvSpPr>
        <dsp:cNvPr id="0" name=""/>
        <dsp:cNvSpPr/>
      </dsp:nvSpPr>
      <dsp:spPr>
        <a:xfrm>
          <a:off x="2353297" y="4163272"/>
          <a:ext cx="374189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7C7F19-8D4A-4F61-957A-6DEF6C37B916}">
      <dsp:nvSpPr>
        <dsp:cNvPr id="0" name=""/>
        <dsp:cNvSpPr/>
      </dsp:nvSpPr>
      <dsp:spPr>
        <a:xfrm>
          <a:off x="0" y="0"/>
          <a:ext cx="9262673" cy="1740665"/>
        </a:xfrm>
        <a:prstGeom prst="roundRect">
          <a:avLst>
            <a:gd name="adj" fmla="val 10000"/>
          </a:avLst>
        </a:prstGeom>
        <a:solidFill>
          <a:schemeClr val="lt1">
            <a:hueOff val="0"/>
            <a:satOff val="0"/>
            <a:lumOff val="0"/>
            <a:alphaOff val="0"/>
          </a:schemeClr>
        </a:solidFill>
        <a:ln w="25400" cap="flat" cmpd="sng" algn="ctr">
          <a:solidFill>
            <a:srgbClr val="009DD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Letter/questionnaire is sent by UN Women, World Bank and OECD Development Centre to Ministries of Women and NSOs  </a:t>
          </a:r>
        </a:p>
      </dsp:txBody>
      <dsp:txXfrm>
        <a:off x="50982" y="50982"/>
        <a:ext cx="7384360" cy="1638701"/>
      </dsp:txXfrm>
    </dsp:sp>
    <dsp:sp modelId="{87A16C66-129D-42CB-BD79-3B1F08E5EAF4}">
      <dsp:nvSpPr>
        <dsp:cNvPr id="0" name=""/>
        <dsp:cNvSpPr/>
      </dsp:nvSpPr>
      <dsp:spPr>
        <a:xfrm>
          <a:off x="817294" y="2030775"/>
          <a:ext cx="9262673" cy="1740665"/>
        </a:xfrm>
        <a:prstGeom prst="roundRect">
          <a:avLst>
            <a:gd name="adj" fmla="val 10000"/>
          </a:avLst>
        </a:prstGeom>
        <a:solidFill>
          <a:schemeClr val="lt1">
            <a:hueOff val="0"/>
            <a:satOff val="0"/>
            <a:lumOff val="0"/>
            <a:alphaOff val="0"/>
          </a:schemeClr>
        </a:solidFill>
        <a:ln w="25400" cap="flat" cmpd="sng" algn="ctr">
          <a:solidFill>
            <a:srgbClr val="009DD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Ministries and NSOs review and assess preliminary findings, and send any changes/comments back to UN Women, World Bank and OECD Development Centre  </a:t>
          </a:r>
        </a:p>
      </dsp:txBody>
      <dsp:txXfrm>
        <a:off x="868276" y="2081757"/>
        <a:ext cx="7211982" cy="1638701"/>
      </dsp:txXfrm>
    </dsp:sp>
    <dsp:sp modelId="{DD202869-8AB5-491D-B95E-E5EA1F336DB1}">
      <dsp:nvSpPr>
        <dsp:cNvPr id="0" name=""/>
        <dsp:cNvSpPr/>
      </dsp:nvSpPr>
      <dsp:spPr>
        <a:xfrm>
          <a:off x="1634589" y="4061551"/>
          <a:ext cx="9262673" cy="1740665"/>
        </a:xfrm>
        <a:prstGeom prst="roundRect">
          <a:avLst>
            <a:gd name="adj" fmla="val 10000"/>
          </a:avLst>
        </a:prstGeom>
        <a:solidFill>
          <a:schemeClr val="lt1">
            <a:hueOff val="0"/>
            <a:satOff val="0"/>
            <a:lumOff val="0"/>
            <a:alphaOff val="0"/>
          </a:schemeClr>
        </a:solidFill>
        <a:ln w="25400" cap="flat" cmpd="sng" algn="ctr">
          <a:solidFill>
            <a:srgbClr val="009DD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Final answers arrived at after process of validation/exchange of correspondence with Ministries and NSOs  </a:t>
          </a:r>
        </a:p>
      </dsp:txBody>
      <dsp:txXfrm>
        <a:off x="1685571" y="4112533"/>
        <a:ext cx="7211982" cy="1638701"/>
      </dsp:txXfrm>
    </dsp:sp>
    <dsp:sp modelId="{D3C73FFF-BE1B-4FD0-90A7-EC767624DB23}">
      <dsp:nvSpPr>
        <dsp:cNvPr id="0" name=""/>
        <dsp:cNvSpPr/>
      </dsp:nvSpPr>
      <dsp:spPr>
        <a:xfrm>
          <a:off x="8131241" y="1320004"/>
          <a:ext cx="1131432" cy="1131432"/>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rgbClr val="009DDC">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8385813" y="1320004"/>
        <a:ext cx="622288" cy="851403"/>
      </dsp:txXfrm>
    </dsp:sp>
    <dsp:sp modelId="{4EF5AB85-760B-45A4-99E1-9F812FEA02C9}">
      <dsp:nvSpPr>
        <dsp:cNvPr id="0" name=""/>
        <dsp:cNvSpPr/>
      </dsp:nvSpPr>
      <dsp:spPr>
        <a:xfrm>
          <a:off x="8948535" y="3339175"/>
          <a:ext cx="1131432" cy="1131432"/>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rgbClr val="009DDC">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9203107" y="3339175"/>
        <a:ext cx="622288" cy="85140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B9763D-C2A5-4225-B4E3-70C5E9D5CDBF}">
      <dsp:nvSpPr>
        <dsp:cNvPr id="0" name=""/>
        <dsp:cNvSpPr/>
      </dsp:nvSpPr>
      <dsp:spPr>
        <a:xfrm>
          <a:off x="3710" y="0"/>
          <a:ext cx="3641414" cy="7620002"/>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6D6E70"/>
              </a:solidFill>
            </a:rPr>
            <a:t>Area 1: Overarching legal frameworks and public life</a:t>
          </a:r>
        </a:p>
      </dsp:txBody>
      <dsp:txXfrm>
        <a:off x="3710" y="0"/>
        <a:ext cx="3641414" cy="2286000"/>
      </dsp:txXfrm>
    </dsp:sp>
    <dsp:sp modelId="{C4B8A4E6-8533-4CBF-9CE3-8FFA056015A5}">
      <dsp:nvSpPr>
        <dsp:cNvPr id="0" name=""/>
        <dsp:cNvSpPr/>
      </dsp:nvSpPr>
      <dsp:spPr>
        <a:xfrm>
          <a:off x="367852" y="2287589"/>
          <a:ext cx="2913131" cy="2460818"/>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6D6E70"/>
              </a:solidFill>
            </a:rPr>
            <a:t>Promote</a:t>
          </a:r>
        </a:p>
        <a:p>
          <a:pPr marL="0" lvl="0" indent="0" algn="ctr" defTabSz="889000">
            <a:lnSpc>
              <a:spcPct val="90000"/>
            </a:lnSpc>
            <a:spcBef>
              <a:spcPct val="0"/>
            </a:spcBef>
            <a:spcAft>
              <a:spcPct val="35000"/>
            </a:spcAft>
            <a:buNone/>
          </a:pPr>
          <a:r>
            <a:rPr lang="en-US" sz="2000" kern="1200" dirty="0">
              <a:solidFill>
                <a:srgbClr val="6D6E70"/>
              </a:solidFill>
            </a:rPr>
            <a:t>- Is the customary law invalid if  it violates Constitutional provisions on equality?</a:t>
          </a:r>
        </a:p>
        <a:p>
          <a:pPr marL="0" lvl="0" indent="0" algn="ctr" defTabSz="889000">
            <a:lnSpc>
              <a:spcPct val="90000"/>
            </a:lnSpc>
            <a:spcBef>
              <a:spcPct val="0"/>
            </a:spcBef>
            <a:spcAft>
              <a:spcPct val="35000"/>
            </a:spcAft>
            <a:buNone/>
          </a:pPr>
          <a:r>
            <a:rPr lang="en-US" sz="2000" kern="1200" dirty="0">
              <a:solidFill>
                <a:srgbClr val="6D6E70"/>
              </a:solidFill>
            </a:rPr>
            <a:t>- Are there quotas for women in national parliament?</a:t>
          </a:r>
        </a:p>
      </dsp:txBody>
      <dsp:txXfrm>
        <a:off x="439927" y="2359664"/>
        <a:ext cx="2768981" cy="2316668"/>
      </dsp:txXfrm>
    </dsp:sp>
    <dsp:sp modelId="{AB6EFE21-019C-4425-8DA3-5B3E944CD05D}">
      <dsp:nvSpPr>
        <dsp:cNvPr id="0" name=""/>
        <dsp:cNvSpPr/>
      </dsp:nvSpPr>
      <dsp:spPr>
        <a:xfrm>
          <a:off x="367852" y="5009229"/>
          <a:ext cx="2913131" cy="2228183"/>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6D6E70"/>
              </a:solidFill>
            </a:rPr>
            <a:t>Enforce/Monitor </a:t>
          </a:r>
        </a:p>
        <a:p>
          <a:pPr marL="0" lvl="0" indent="0" algn="ctr" defTabSz="889000">
            <a:lnSpc>
              <a:spcPct val="90000"/>
            </a:lnSpc>
            <a:spcBef>
              <a:spcPct val="0"/>
            </a:spcBef>
            <a:spcAft>
              <a:spcPct val="35000"/>
            </a:spcAft>
            <a:buNone/>
          </a:pPr>
          <a:r>
            <a:rPr lang="en-US" sz="2000" kern="1200" dirty="0">
              <a:solidFill>
                <a:srgbClr val="6D6E70"/>
              </a:solidFill>
            </a:rPr>
            <a:t>- Does the law establish a specialized independent body tasked with receiving complaints of discrimination based on gender? </a:t>
          </a:r>
        </a:p>
      </dsp:txBody>
      <dsp:txXfrm>
        <a:off x="433113" y="5074490"/>
        <a:ext cx="2782609" cy="2097661"/>
      </dsp:txXfrm>
    </dsp:sp>
    <dsp:sp modelId="{9BF685DF-0CF2-42BB-B819-7E5BB8D1AD44}">
      <dsp:nvSpPr>
        <dsp:cNvPr id="0" name=""/>
        <dsp:cNvSpPr/>
      </dsp:nvSpPr>
      <dsp:spPr>
        <a:xfrm>
          <a:off x="3918231" y="0"/>
          <a:ext cx="3641414" cy="7620002"/>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6D6E70"/>
              </a:solidFill>
            </a:rPr>
            <a:t>Area 2:  Violence against women </a:t>
          </a:r>
        </a:p>
      </dsp:txBody>
      <dsp:txXfrm>
        <a:off x="3918231" y="0"/>
        <a:ext cx="3641414" cy="2286000"/>
      </dsp:txXfrm>
    </dsp:sp>
    <dsp:sp modelId="{DC4C7377-6C08-44A1-915E-7F1A3102693D}">
      <dsp:nvSpPr>
        <dsp:cNvPr id="0" name=""/>
        <dsp:cNvSpPr/>
      </dsp:nvSpPr>
      <dsp:spPr>
        <a:xfrm>
          <a:off x="4282372" y="2286337"/>
          <a:ext cx="2913131" cy="208229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solidFill>
                <a:srgbClr val="6D6E70"/>
              </a:solidFill>
            </a:rPr>
            <a:t>Promote</a:t>
          </a:r>
        </a:p>
        <a:p>
          <a:pPr marL="0" lvl="0" indent="0" algn="ctr" defTabSz="889000">
            <a:lnSpc>
              <a:spcPct val="90000"/>
            </a:lnSpc>
            <a:spcBef>
              <a:spcPct val="0"/>
            </a:spcBef>
            <a:spcAft>
              <a:spcPct val="35000"/>
            </a:spcAft>
            <a:buNone/>
          </a:pPr>
          <a:r>
            <a:rPr lang="en-US" sz="2000" kern="1200">
              <a:solidFill>
                <a:srgbClr val="6D6E70"/>
              </a:solidFill>
            </a:rPr>
            <a:t>Is there legislation that specifically addresses sexual harassment?</a:t>
          </a:r>
        </a:p>
        <a:p>
          <a:pPr marL="0" lvl="0" indent="0" algn="ctr" defTabSz="889000">
            <a:lnSpc>
              <a:spcPct val="90000"/>
            </a:lnSpc>
            <a:spcBef>
              <a:spcPct val="0"/>
            </a:spcBef>
            <a:spcAft>
              <a:spcPct val="35000"/>
            </a:spcAft>
            <a:buNone/>
          </a:pPr>
          <a:endParaRPr lang="en-US" sz="2000" kern="1200">
            <a:solidFill>
              <a:srgbClr val="6D6E70"/>
            </a:solidFill>
          </a:endParaRPr>
        </a:p>
      </dsp:txBody>
      <dsp:txXfrm>
        <a:off x="4343360" y="2347325"/>
        <a:ext cx="2791155" cy="1960316"/>
      </dsp:txXfrm>
    </dsp:sp>
    <dsp:sp modelId="{DDC3A70A-0A7C-4964-B6F8-51EDA747909A}">
      <dsp:nvSpPr>
        <dsp:cNvPr id="0" name=""/>
        <dsp:cNvSpPr/>
      </dsp:nvSpPr>
      <dsp:spPr>
        <a:xfrm>
          <a:off x="4282372" y="4688981"/>
          <a:ext cx="2913131" cy="2549683"/>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solidFill>
                <a:srgbClr val="6D6E70"/>
              </a:solidFill>
            </a:rPr>
            <a:t>Enforce/Monitor</a:t>
          </a:r>
        </a:p>
        <a:p>
          <a:pPr marL="0" lvl="0" indent="0" algn="ctr" defTabSz="889000">
            <a:lnSpc>
              <a:spcPct val="90000"/>
            </a:lnSpc>
            <a:spcBef>
              <a:spcPct val="0"/>
            </a:spcBef>
            <a:spcAft>
              <a:spcPct val="35000"/>
            </a:spcAft>
            <a:buNone/>
          </a:pPr>
          <a:r>
            <a:rPr lang="en-US" sz="2000" kern="1200">
              <a:solidFill>
                <a:srgbClr val="6D6E70"/>
              </a:solidFill>
            </a:rPr>
            <a:t>Are there budgetary commitments by government entities for the implementation of legislation addressing violence against women?</a:t>
          </a:r>
        </a:p>
      </dsp:txBody>
      <dsp:txXfrm>
        <a:off x="4357050" y="4763659"/>
        <a:ext cx="2763775" cy="2400327"/>
      </dsp:txXfrm>
    </dsp:sp>
    <dsp:sp modelId="{16DF3325-40E2-476C-8177-02C1F1EE0430}">
      <dsp:nvSpPr>
        <dsp:cNvPr id="0" name=""/>
        <dsp:cNvSpPr/>
      </dsp:nvSpPr>
      <dsp:spPr>
        <a:xfrm>
          <a:off x="7832751" y="0"/>
          <a:ext cx="3641414" cy="7620002"/>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6D6E70"/>
              </a:solidFill>
            </a:rPr>
            <a:t>Area 3:</a:t>
          </a:r>
        </a:p>
        <a:p>
          <a:pPr marL="0" lvl="0" indent="0" algn="ctr" defTabSz="1066800">
            <a:lnSpc>
              <a:spcPct val="90000"/>
            </a:lnSpc>
            <a:spcBef>
              <a:spcPct val="0"/>
            </a:spcBef>
            <a:spcAft>
              <a:spcPct val="35000"/>
            </a:spcAft>
            <a:buNone/>
          </a:pPr>
          <a:r>
            <a:rPr lang="en-US" sz="2400" kern="1200" dirty="0">
              <a:solidFill>
                <a:srgbClr val="6D6E70"/>
              </a:solidFill>
            </a:rPr>
            <a:t>Employment and economic benefits</a:t>
          </a:r>
        </a:p>
      </dsp:txBody>
      <dsp:txXfrm>
        <a:off x="7832751" y="0"/>
        <a:ext cx="3641414" cy="2286000"/>
      </dsp:txXfrm>
    </dsp:sp>
    <dsp:sp modelId="{5B4DCFB4-F9BC-4973-9783-03AB884945D6}">
      <dsp:nvSpPr>
        <dsp:cNvPr id="0" name=""/>
        <dsp:cNvSpPr/>
      </dsp:nvSpPr>
      <dsp:spPr>
        <a:xfrm>
          <a:off x="8196892" y="2288233"/>
          <a:ext cx="2913131" cy="229753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solidFill>
                <a:srgbClr val="6D6E70"/>
              </a:solidFill>
            </a:rPr>
            <a:t>Promote</a:t>
          </a:r>
        </a:p>
        <a:p>
          <a:pPr marL="0" lvl="0" indent="0" algn="ctr" defTabSz="889000">
            <a:lnSpc>
              <a:spcPct val="90000"/>
            </a:lnSpc>
            <a:spcBef>
              <a:spcPct val="0"/>
            </a:spcBef>
            <a:spcAft>
              <a:spcPct val="35000"/>
            </a:spcAft>
            <a:buNone/>
          </a:pPr>
          <a:r>
            <a:rPr lang="en-US" sz="2000" kern="1200">
              <a:solidFill>
                <a:srgbClr val="6D6E70"/>
              </a:solidFill>
            </a:rPr>
            <a:t>Does the law mandate nondiscrimination on the basis of gender in employment?</a:t>
          </a:r>
        </a:p>
        <a:p>
          <a:pPr marL="0" lvl="0" indent="0" algn="ctr" defTabSz="889000">
            <a:lnSpc>
              <a:spcPct val="90000"/>
            </a:lnSpc>
            <a:spcBef>
              <a:spcPct val="0"/>
            </a:spcBef>
            <a:spcAft>
              <a:spcPct val="35000"/>
            </a:spcAft>
            <a:buNone/>
          </a:pPr>
          <a:endParaRPr lang="en-US" sz="2000" kern="1200">
            <a:solidFill>
              <a:srgbClr val="6D6E70"/>
            </a:solidFill>
          </a:endParaRPr>
        </a:p>
      </dsp:txBody>
      <dsp:txXfrm>
        <a:off x="8264184" y="2355525"/>
        <a:ext cx="2778547" cy="2162950"/>
      </dsp:txXfrm>
    </dsp:sp>
    <dsp:sp modelId="{4960DC12-EA08-48C1-94D1-C8D2DF6255DA}">
      <dsp:nvSpPr>
        <dsp:cNvPr id="0" name=""/>
        <dsp:cNvSpPr/>
      </dsp:nvSpPr>
      <dsp:spPr>
        <a:xfrm>
          <a:off x="8196892" y="4939234"/>
          <a:ext cx="2913131" cy="229753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solidFill>
                <a:srgbClr val="6D6E70"/>
              </a:solidFill>
            </a:rPr>
            <a:t>Enforce/Monitor</a:t>
          </a:r>
        </a:p>
        <a:p>
          <a:pPr marL="0" lvl="0" indent="0" algn="ctr" defTabSz="889000">
            <a:lnSpc>
              <a:spcPct val="90000"/>
            </a:lnSpc>
            <a:spcBef>
              <a:spcPct val="0"/>
            </a:spcBef>
            <a:spcAft>
              <a:spcPct val="35000"/>
            </a:spcAft>
            <a:buNone/>
          </a:pPr>
          <a:r>
            <a:rPr lang="en-US" sz="2000" kern="1200">
              <a:solidFill>
                <a:srgbClr val="6D6E70"/>
              </a:solidFill>
            </a:rPr>
            <a:t>Is childcare publicly provided or subsidized?</a:t>
          </a:r>
        </a:p>
      </dsp:txBody>
      <dsp:txXfrm>
        <a:off x="8264184" y="5006526"/>
        <a:ext cx="2778547" cy="2162950"/>
      </dsp:txXfrm>
    </dsp:sp>
    <dsp:sp modelId="{6E4B2597-029B-4CD5-8073-EAAA498C55B1}">
      <dsp:nvSpPr>
        <dsp:cNvPr id="0" name=""/>
        <dsp:cNvSpPr/>
      </dsp:nvSpPr>
      <dsp:spPr>
        <a:xfrm>
          <a:off x="11747271" y="0"/>
          <a:ext cx="3641414" cy="7620002"/>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6D6E70"/>
              </a:solidFill>
            </a:rPr>
            <a:t>Area 4:</a:t>
          </a:r>
        </a:p>
        <a:p>
          <a:pPr marL="0" lvl="0" indent="0" algn="ctr" defTabSz="1066800">
            <a:lnSpc>
              <a:spcPct val="90000"/>
            </a:lnSpc>
            <a:spcBef>
              <a:spcPct val="0"/>
            </a:spcBef>
            <a:spcAft>
              <a:spcPct val="35000"/>
            </a:spcAft>
            <a:buNone/>
          </a:pPr>
          <a:r>
            <a:rPr lang="en-US" sz="2400" kern="1200" dirty="0">
              <a:solidFill>
                <a:srgbClr val="6D6E70"/>
              </a:solidFill>
            </a:rPr>
            <a:t>Marriage and family </a:t>
          </a:r>
        </a:p>
      </dsp:txBody>
      <dsp:txXfrm>
        <a:off x="11747271" y="0"/>
        <a:ext cx="3641414" cy="2286000"/>
      </dsp:txXfrm>
    </dsp:sp>
    <dsp:sp modelId="{30F12D57-B30D-4EDB-8AA3-7F50F8D48CD2}">
      <dsp:nvSpPr>
        <dsp:cNvPr id="0" name=""/>
        <dsp:cNvSpPr/>
      </dsp:nvSpPr>
      <dsp:spPr>
        <a:xfrm>
          <a:off x="12111413" y="2288233"/>
          <a:ext cx="2913131" cy="229753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solidFill>
                <a:srgbClr val="6D6E70"/>
              </a:solidFill>
            </a:rPr>
            <a:t>Promote</a:t>
          </a:r>
        </a:p>
        <a:p>
          <a:pPr marL="0" lvl="0" indent="0" algn="ctr" defTabSz="889000">
            <a:lnSpc>
              <a:spcPct val="90000"/>
            </a:lnSpc>
            <a:spcBef>
              <a:spcPct val="0"/>
            </a:spcBef>
            <a:spcAft>
              <a:spcPct val="35000"/>
            </a:spcAft>
            <a:buNone/>
          </a:pPr>
          <a:r>
            <a:rPr lang="en-US" sz="2000" kern="1200">
              <a:solidFill>
                <a:srgbClr val="6D6E70"/>
              </a:solidFill>
            </a:rPr>
            <a:t>Do women and men have equal rights to enter marriage (i.e., consent) and initiate divorce?</a:t>
          </a:r>
        </a:p>
      </dsp:txBody>
      <dsp:txXfrm>
        <a:off x="12178705" y="2355525"/>
        <a:ext cx="2778547" cy="2162950"/>
      </dsp:txXfrm>
    </dsp:sp>
    <dsp:sp modelId="{19F80F74-DCAF-4561-B027-69DA917885B5}">
      <dsp:nvSpPr>
        <dsp:cNvPr id="0" name=""/>
        <dsp:cNvSpPr/>
      </dsp:nvSpPr>
      <dsp:spPr>
        <a:xfrm>
          <a:off x="12111413" y="4939234"/>
          <a:ext cx="2913131" cy="229753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solidFill>
                <a:srgbClr val="6D6E70"/>
              </a:solidFill>
            </a:rPr>
            <a:t>Enforce/Monitor </a:t>
          </a:r>
        </a:p>
        <a:p>
          <a:pPr marL="0" lvl="0" indent="0" algn="ctr" defTabSz="889000">
            <a:lnSpc>
              <a:spcPct val="90000"/>
            </a:lnSpc>
            <a:spcBef>
              <a:spcPct val="0"/>
            </a:spcBef>
            <a:spcAft>
              <a:spcPct val="35000"/>
            </a:spcAft>
            <a:buNone/>
          </a:pPr>
          <a:r>
            <a:rPr lang="en-US" sz="2000" kern="1200">
              <a:solidFill>
                <a:srgbClr val="6D6E70"/>
              </a:solidFill>
            </a:rPr>
            <a:t>Is marriage under the legal age void or voidable?</a:t>
          </a:r>
        </a:p>
      </dsp:txBody>
      <dsp:txXfrm>
        <a:off x="12178705" y="5006526"/>
        <a:ext cx="2778547" cy="21629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09B375-C949-459F-9BDA-D48235854A0E}">
      <dsp:nvSpPr>
        <dsp:cNvPr id="0" name=""/>
        <dsp:cNvSpPr/>
      </dsp:nvSpPr>
      <dsp:spPr>
        <a:xfrm rot="5400000">
          <a:off x="-377250" y="656885"/>
          <a:ext cx="2515005" cy="1760503"/>
        </a:xfrm>
        <a:prstGeom prst="chevron">
          <a:avLst/>
        </a:prstGeom>
        <a:solidFill>
          <a:schemeClr val="accent1">
            <a:alpha val="9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latin typeface="Arial" panose="020B0604020202020204" pitchFamily="34" charset="0"/>
              <a:cs typeface="Arial" panose="020B0604020202020204" pitchFamily="34" charset="0"/>
            </a:rPr>
            <a:t>Clean cooking fuel </a:t>
          </a:r>
        </a:p>
      </dsp:txBody>
      <dsp:txXfrm rot="-5400000">
        <a:off x="2" y="1159886"/>
        <a:ext cx="1760503" cy="754502"/>
      </dsp:txXfrm>
    </dsp:sp>
    <dsp:sp modelId="{5CA57B45-59BC-45BA-A156-EB0FCD8BC7CE}">
      <dsp:nvSpPr>
        <dsp:cNvPr id="0" name=""/>
        <dsp:cNvSpPr/>
      </dsp:nvSpPr>
      <dsp:spPr>
        <a:xfrm rot="5400000">
          <a:off x="4104309" y="-2328036"/>
          <a:ext cx="2162484" cy="6850096"/>
        </a:xfrm>
        <a:prstGeom prst="round2SameRect">
          <a:avLst/>
        </a:prstGeom>
        <a:solidFill>
          <a:schemeClr val="lt1">
            <a:alpha val="9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solidFill>
                <a:srgbClr val="6D6E70"/>
              </a:solidFill>
              <a:latin typeface="Arial" panose="020B0604020202020204" pitchFamily="34" charset="0"/>
              <a:cs typeface="Arial" panose="020B0604020202020204" pitchFamily="34" charset="0"/>
            </a:rPr>
            <a:t>Electricity</a:t>
          </a:r>
        </a:p>
        <a:p>
          <a:pPr marL="228600" lvl="1" indent="-228600" algn="l" defTabSz="1066800">
            <a:lnSpc>
              <a:spcPct val="90000"/>
            </a:lnSpc>
            <a:spcBef>
              <a:spcPct val="0"/>
            </a:spcBef>
            <a:spcAft>
              <a:spcPct val="15000"/>
            </a:spcAft>
            <a:buChar char="•"/>
          </a:pPr>
          <a:r>
            <a:rPr lang="en-US" sz="2400" kern="1200">
              <a:solidFill>
                <a:srgbClr val="6D6E70"/>
              </a:solidFill>
              <a:latin typeface="Arial" panose="020B0604020202020204" pitchFamily="34" charset="0"/>
              <a:cs typeface="Arial" panose="020B0604020202020204" pitchFamily="34" charset="0"/>
            </a:rPr>
            <a:t>Liquified Petroleum Gas (LPG)</a:t>
          </a:r>
        </a:p>
        <a:p>
          <a:pPr marL="228600" lvl="1" indent="-228600" algn="l" defTabSz="1066800">
            <a:lnSpc>
              <a:spcPct val="90000"/>
            </a:lnSpc>
            <a:spcBef>
              <a:spcPct val="0"/>
            </a:spcBef>
            <a:spcAft>
              <a:spcPct val="15000"/>
            </a:spcAft>
            <a:buChar char="•"/>
          </a:pPr>
          <a:r>
            <a:rPr lang="en-US" sz="2400" kern="1200">
              <a:solidFill>
                <a:srgbClr val="6D6E70"/>
              </a:solidFill>
              <a:latin typeface="Arial" panose="020B0604020202020204" pitchFamily="34" charset="0"/>
              <a:cs typeface="Arial" panose="020B0604020202020204" pitchFamily="34" charset="0"/>
            </a:rPr>
            <a:t>Natural gas</a:t>
          </a:r>
        </a:p>
        <a:p>
          <a:pPr marL="228600" lvl="1" indent="-228600" algn="l" defTabSz="1066800">
            <a:lnSpc>
              <a:spcPct val="90000"/>
            </a:lnSpc>
            <a:spcBef>
              <a:spcPct val="0"/>
            </a:spcBef>
            <a:spcAft>
              <a:spcPct val="15000"/>
            </a:spcAft>
            <a:buChar char="•"/>
          </a:pPr>
          <a:r>
            <a:rPr lang="en-US" sz="2400" kern="1200" dirty="0">
              <a:solidFill>
                <a:srgbClr val="6D6E70"/>
              </a:solidFill>
              <a:latin typeface="Arial" panose="020B0604020202020204" pitchFamily="34" charset="0"/>
              <a:cs typeface="Arial" panose="020B0604020202020204" pitchFamily="34" charset="0"/>
            </a:rPr>
            <a:t>Biogas</a:t>
          </a:r>
        </a:p>
        <a:p>
          <a:pPr marL="228600" lvl="1" indent="-228600" algn="l" defTabSz="1066800">
            <a:lnSpc>
              <a:spcPct val="90000"/>
            </a:lnSpc>
            <a:spcBef>
              <a:spcPct val="0"/>
            </a:spcBef>
            <a:spcAft>
              <a:spcPct val="15000"/>
            </a:spcAft>
            <a:buChar char="•"/>
          </a:pPr>
          <a:r>
            <a:rPr lang="en-US" sz="2400" kern="1200" dirty="0">
              <a:solidFill>
                <a:srgbClr val="6D6E70"/>
              </a:solidFill>
              <a:latin typeface="Arial" panose="020B0604020202020204" pitchFamily="34" charset="0"/>
              <a:cs typeface="Arial" panose="020B0604020202020204" pitchFamily="34" charset="0"/>
            </a:rPr>
            <a:t>Solar cooker</a:t>
          </a:r>
        </a:p>
      </dsp:txBody>
      <dsp:txXfrm rot="-5400000">
        <a:off x="1760503" y="121334"/>
        <a:ext cx="6744532" cy="1951356"/>
      </dsp:txXfrm>
    </dsp:sp>
    <dsp:sp modelId="{FA6CF846-66AD-4AF9-990D-353DF1DE5992}">
      <dsp:nvSpPr>
        <dsp:cNvPr id="0" name=""/>
        <dsp:cNvSpPr/>
      </dsp:nvSpPr>
      <dsp:spPr>
        <a:xfrm rot="5400000">
          <a:off x="-377250" y="3205900"/>
          <a:ext cx="2515005" cy="1760503"/>
        </a:xfrm>
        <a:prstGeom prst="chevron">
          <a:avLst/>
        </a:prstGeom>
        <a:solidFill>
          <a:schemeClr val="accent1">
            <a:alpha val="90000"/>
            <a:hueOff val="0"/>
            <a:satOff val="0"/>
            <a:lumOff val="0"/>
            <a:alphaOff val="-40000"/>
          </a:schemeClr>
        </a:solidFill>
        <a:ln w="25400" cap="flat" cmpd="sng" algn="ctr">
          <a:solidFill>
            <a:schemeClr val="accent1">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latin typeface="Arial" panose="020B0604020202020204" pitchFamily="34" charset="0"/>
              <a:cs typeface="Arial" panose="020B0604020202020204" pitchFamily="34" charset="0"/>
            </a:rPr>
            <a:t>Unclean cooking fuel</a:t>
          </a:r>
        </a:p>
      </dsp:txBody>
      <dsp:txXfrm rot="-5400000">
        <a:off x="2" y="3708901"/>
        <a:ext cx="1760503" cy="754502"/>
      </dsp:txXfrm>
    </dsp:sp>
    <dsp:sp modelId="{13DFE964-C325-4874-9945-3A9696133039}">
      <dsp:nvSpPr>
        <dsp:cNvPr id="0" name=""/>
        <dsp:cNvSpPr/>
      </dsp:nvSpPr>
      <dsp:spPr>
        <a:xfrm rot="5400000">
          <a:off x="4082788" y="220978"/>
          <a:ext cx="2205527" cy="6850096"/>
        </a:xfrm>
        <a:prstGeom prst="round2SameRect">
          <a:avLst/>
        </a:prstGeom>
        <a:solidFill>
          <a:schemeClr val="lt1">
            <a:alpha val="90000"/>
            <a:hueOff val="0"/>
            <a:satOff val="0"/>
            <a:lumOff val="0"/>
            <a:alphaOff val="0"/>
          </a:schemeClr>
        </a:solidFill>
        <a:ln w="25400" cap="flat" cmpd="sng" algn="ctr">
          <a:solidFill>
            <a:schemeClr val="accent1">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a:solidFill>
                <a:srgbClr val="6D6E70"/>
              </a:solidFill>
              <a:latin typeface="Arial" panose="020B0604020202020204" pitchFamily="34" charset="0"/>
              <a:cs typeface="Arial" panose="020B0604020202020204" pitchFamily="34" charset="0"/>
            </a:rPr>
            <a:t>Solid biomass fuel (e.g. wood, animal dung, crop wastes, charcoal) </a:t>
          </a:r>
        </a:p>
        <a:p>
          <a:pPr marL="228600" lvl="1" indent="-228600" algn="l" defTabSz="1066800">
            <a:lnSpc>
              <a:spcPct val="90000"/>
            </a:lnSpc>
            <a:spcBef>
              <a:spcPct val="0"/>
            </a:spcBef>
            <a:spcAft>
              <a:spcPct val="15000"/>
            </a:spcAft>
            <a:buChar char="•"/>
          </a:pPr>
          <a:r>
            <a:rPr lang="en-US" sz="2400" kern="1200" dirty="0">
              <a:solidFill>
                <a:srgbClr val="6D6E70"/>
              </a:solidFill>
              <a:latin typeface="Arial" panose="020B0604020202020204" pitchFamily="34" charset="0"/>
              <a:cs typeface="Arial" panose="020B0604020202020204" pitchFamily="34" charset="0"/>
            </a:rPr>
            <a:t>Kerosene</a:t>
          </a:r>
        </a:p>
        <a:p>
          <a:pPr marL="228600" lvl="1" indent="-228600" algn="l" defTabSz="1066800">
            <a:lnSpc>
              <a:spcPct val="90000"/>
            </a:lnSpc>
            <a:spcBef>
              <a:spcPct val="0"/>
            </a:spcBef>
            <a:spcAft>
              <a:spcPct val="15000"/>
            </a:spcAft>
            <a:buChar char="•"/>
          </a:pPr>
          <a:r>
            <a:rPr lang="en-US" sz="2400" kern="1200" dirty="0">
              <a:solidFill>
                <a:srgbClr val="6D6E70"/>
              </a:solidFill>
              <a:latin typeface="Arial" panose="020B0604020202020204" pitchFamily="34" charset="0"/>
              <a:cs typeface="Arial" panose="020B0604020202020204" pitchFamily="34" charset="0"/>
            </a:rPr>
            <a:t>Open fires</a:t>
          </a:r>
        </a:p>
      </dsp:txBody>
      <dsp:txXfrm rot="-5400000">
        <a:off x="1760504" y="2650928"/>
        <a:ext cx="6742431" cy="199019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ictureOrgChart+Icon">
  <dgm:title val="Picture Organization Chart"/>
  <dgm:desc val="Use to show hierarchical information or reporting relationships in an organization, with corresponding pictures. The assistant shape and the Org Chart hanging layouts are available with this layout."/>
  <dgm:catLst>
    <dgm:cat type="hierarchy" pri="1050"/>
    <dgm:cat type="officeonline" pri="1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1" styleLbl="alignImgPlace1">
              <dgm:alg type="sp"/>
              <dgm:shape xmlns:r="http://schemas.openxmlformats.org/officeDocument/2006/relationships" type="rect" r:blip="" blipPhldr="1">
                <dgm:adjLst/>
              </dgm:shape>
              <dgm:presOf/>
              <dgm:constrLst/>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 styleLbl="alignImgPlace1">
                    <dgm:alg type="sp"/>
                    <dgm:shape xmlns:r="http://schemas.openxmlformats.org/officeDocument/2006/relationships" type="rect" r:blip="" blipPhldr="1">
                      <dgm:adjLst/>
                    </dgm:shape>
                    <dgm:presOf/>
                    <dgm:constrLst/>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3" styleLbl="alignImgPlace1">
                    <dgm:alg type="sp"/>
                    <dgm:shape xmlns:r="http://schemas.openxmlformats.org/officeDocument/2006/relationships" type="rect" r:blip="" blipPhldr="1">
                      <dgm:adjLst/>
                    </dgm:shape>
                    <dgm:presOf/>
                    <dgm:constrLst/>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0A994FA9-4AA4-7F49-85BA-5FDB5EB99756}" type="datetimeFigureOut">
              <a:rPr lang="en-US" smtClean="0"/>
              <a:t>5/24/2022</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9C95C949-30DC-A548-B0F6-ECAFEB87DCCE}" type="slidenum">
              <a:rPr lang="en-US" smtClean="0"/>
              <a:t>‹#›</a:t>
            </a:fld>
            <a:endParaRPr lang="en-US"/>
          </a:p>
        </p:txBody>
      </p:sp>
    </p:spTree>
    <p:extLst>
      <p:ext uri="{BB962C8B-B14F-4D97-AF65-F5344CB8AC3E}">
        <p14:creationId xmlns:p14="http://schemas.microsoft.com/office/powerpoint/2010/main" val="1948057685"/>
      </p:ext>
    </p:extLst>
  </p:cSld>
  <p:clrMap bg1="lt1" tx1="dk1" bg2="lt2" tx2="dk2" accent1="accent1" accent2="accent2" accent3="accent3" accent4="accent4" accent5="accent5" accent6="accent6" hlink="hlink" folHlink="folHlink"/>
  <p:notesStyle>
    <a:lvl1pPr marL="0" algn="l" defTabSz="1108984" rtl="0" eaLnBrk="1" latinLnBrk="0" hangingPunct="1">
      <a:defRPr sz="1455" kern="1200">
        <a:solidFill>
          <a:schemeClr val="tx1"/>
        </a:solidFill>
        <a:latin typeface="+mn-lt"/>
        <a:ea typeface="+mn-ea"/>
        <a:cs typeface="+mn-cs"/>
      </a:defRPr>
    </a:lvl1pPr>
    <a:lvl2pPr marL="554492" algn="l" defTabSz="1108984" rtl="0" eaLnBrk="1" latinLnBrk="0" hangingPunct="1">
      <a:defRPr sz="1455" kern="1200">
        <a:solidFill>
          <a:schemeClr val="tx1"/>
        </a:solidFill>
        <a:latin typeface="+mn-lt"/>
        <a:ea typeface="+mn-ea"/>
        <a:cs typeface="+mn-cs"/>
      </a:defRPr>
    </a:lvl2pPr>
    <a:lvl3pPr marL="1108984" algn="l" defTabSz="1108984" rtl="0" eaLnBrk="1" latinLnBrk="0" hangingPunct="1">
      <a:defRPr sz="1455" kern="1200">
        <a:solidFill>
          <a:schemeClr val="tx1"/>
        </a:solidFill>
        <a:latin typeface="+mn-lt"/>
        <a:ea typeface="+mn-ea"/>
        <a:cs typeface="+mn-cs"/>
      </a:defRPr>
    </a:lvl3pPr>
    <a:lvl4pPr marL="1663476" algn="l" defTabSz="1108984" rtl="0" eaLnBrk="1" latinLnBrk="0" hangingPunct="1">
      <a:defRPr sz="1455" kern="1200">
        <a:solidFill>
          <a:schemeClr val="tx1"/>
        </a:solidFill>
        <a:latin typeface="+mn-lt"/>
        <a:ea typeface="+mn-ea"/>
        <a:cs typeface="+mn-cs"/>
      </a:defRPr>
    </a:lvl4pPr>
    <a:lvl5pPr marL="2217969" algn="l" defTabSz="1108984" rtl="0" eaLnBrk="1" latinLnBrk="0" hangingPunct="1">
      <a:defRPr sz="1455" kern="1200">
        <a:solidFill>
          <a:schemeClr val="tx1"/>
        </a:solidFill>
        <a:latin typeface="+mn-lt"/>
        <a:ea typeface="+mn-ea"/>
        <a:cs typeface="+mn-cs"/>
      </a:defRPr>
    </a:lvl5pPr>
    <a:lvl6pPr marL="2772461" algn="l" defTabSz="1108984" rtl="0" eaLnBrk="1" latinLnBrk="0" hangingPunct="1">
      <a:defRPr sz="1455" kern="1200">
        <a:solidFill>
          <a:schemeClr val="tx1"/>
        </a:solidFill>
        <a:latin typeface="+mn-lt"/>
        <a:ea typeface="+mn-ea"/>
        <a:cs typeface="+mn-cs"/>
      </a:defRPr>
    </a:lvl6pPr>
    <a:lvl7pPr marL="3326953" algn="l" defTabSz="1108984" rtl="0" eaLnBrk="1" latinLnBrk="0" hangingPunct="1">
      <a:defRPr sz="1455" kern="1200">
        <a:solidFill>
          <a:schemeClr val="tx1"/>
        </a:solidFill>
        <a:latin typeface="+mn-lt"/>
        <a:ea typeface="+mn-ea"/>
        <a:cs typeface="+mn-cs"/>
      </a:defRPr>
    </a:lvl7pPr>
    <a:lvl8pPr marL="3881445" algn="l" defTabSz="1108984" rtl="0" eaLnBrk="1" latinLnBrk="0" hangingPunct="1">
      <a:defRPr sz="1455" kern="1200">
        <a:solidFill>
          <a:schemeClr val="tx1"/>
        </a:solidFill>
        <a:latin typeface="+mn-lt"/>
        <a:ea typeface="+mn-ea"/>
        <a:cs typeface="+mn-cs"/>
      </a:defRPr>
    </a:lvl8pPr>
    <a:lvl9pPr marL="4435937" algn="l" defTabSz="1108984" rtl="0" eaLnBrk="1" latinLnBrk="0" hangingPunct="1">
      <a:defRPr sz="145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5C949-30DC-A548-B0F6-ECAFEB87DCCE}" type="slidenum">
              <a:rPr lang="en-US" smtClean="0"/>
              <a:t>4</a:t>
            </a:fld>
            <a:endParaRPr lang="en-US"/>
          </a:p>
        </p:txBody>
      </p:sp>
    </p:spTree>
    <p:extLst>
      <p:ext uri="{BB962C8B-B14F-4D97-AF65-F5344CB8AC3E}">
        <p14:creationId xmlns:p14="http://schemas.microsoft.com/office/powerpoint/2010/main" val="1029857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5C949-30DC-A548-B0F6-ECAFEB87DCCE}" type="slidenum">
              <a:rPr lang="en-US" smtClean="0"/>
              <a:t>51</a:t>
            </a:fld>
            <a:endParaRPr lang="en-US"/>
          </a:p>
        </p:txBody>
      </p:sp>
    </p:spTree>
    <p:extLst>
      <p:ext uri="{BB962C8B-B14F-4D97-AF65-F5344CB8AC3E}">
        <p14:creationId xmlns:p14="http://schemas.microsoft.com/office/powerpoint/2010/main" val="2823038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5C949-30DC-A548-B0F6-ECAFEB87DCCE}" type="slidenum">
              <a:rPr lang="en-US" smtClean="0"/>
              <a:t>52</a:t>
            </a:fld>
            <a:endParaRPr lang="en-US"/>
          </a:p>
        </p:txBody>
      </p:sp>
    </p:spTree>
    <p:extLst>
      <p:ext uri="{BB962C8B-B14F-4D97-AF65-F5344CB8AC3E}">
        <p14:creationId xmlns:p14="http://schemas.microsoft.com/office/powerpoint/2010/main" val="2789309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5C949-30DC-A548-B0F6-ECAFEB87DCCE}" type="slidenum">
              <a:rPr lang="en-US" smtClean="0"/>
              <a:t>8</a:t>
            </a:fld>
            <a:endParaRPr lang="en-US"/>
          </a:p>
        </p:txBody>
      </p:sp>
    </p:spTree>
    <p:extLst>
      <p:ext uri="{BB962C8B-B14F-4D97-AF65-F5344CB8AC3E}">
        <p14:creationId xmlns:p14="http://schemas.microsoft.com/office/powerpoint/2010/main" val="837203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5C949-30DC-A548-B0F6-ECAFEB87DCCE}" type="slidenum">
              <a:rPr lang="en-US" smtClean="0"/>
              <a:t>11</a:t>
            </a:fld>
            <a:endParaRPr lang="en-US"/>
          </a:p>
        </p:txBody>
      </p:sp>
    </p:spTree>
    <p:extLst>
      <p:ext uri="{BB962C8B-B14F-4D97-AF65-F5344CB8AC3E}">
        <p14:creationId xmlns:p14="http://schemas.microsoft.com/office/powerpoint/2010/main" val="3028349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5C949-30DC-A548-B0F6-ECAFEB87DCCE}" type="slidenum">
              <a:rPr lang="en-US" smtClean="0"/>
              <a:t>20</a:t>
            </a:fld>
            <a:endParaRPr lang="en-US"/>
          </a:p>
        </p:txBody>
      </p:sp>
    </p:spTree>
    <p:extLst>
      <p:ext uri="{BB962C8B-B14F-4D97-AF65-F5344CB8AC3E}">
        <p14:creationId xmlns:p14="http://schemas.microsoft.com/office/powerpoint/2010/main" val="2579485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5C949-30DC-A548-B0F6-ECAFEB87DCCE}" type="slidenum">
              <a:rPr lang="en-US" smtClean="0"/>
              <a:t>30</a:t>
            </a:fld>
            <a:endParaRPr lang="en-US"/>
          </a:p>
        </p:txBody>
      </p:sp>
    </p:spTree>
    <p:extLst>
      <p:ext uri="{BB962C8B-B14F-4D97-AF65-F5344CB8AC3E}">
        <p14:creationId xmlns:p14="http://schemas.microsoft.com/office/powerpoint/2010/main" val="1558607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5C949-30DC-A548-B0F6-ECAFEB87DCCE}" type="slidenum">
              <a:rPr lang="en-US" smtClean="0"/>
              <a:t>31</a:t>
            </a:fld>
            <a:endParaRPr lang="en-US"/>
          </a:p>
        </p:txBody>
      </p:sp>
    </p:spTree>
    <p:extLst>
      <p:ext uri="{BB962C8B-B14F-4D97-AF65-F5344CB8AC3E}">
        <p14:creationId xmlns:p14="http://schemas.microsoft.com/office/powerpoint/2010/main" val="1705281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5C949-30DC-A548-B0F6-ECAFEB87DCCE}" type="slidenum">
              <a:rPr lang="en-US" smtClean="0"/>
              <a:t>33</a:t>
            </a:fld>
            <a:endParaRPr lang="en-US"/>
          </a:p>
        </p:txBody>
      </p:sp>
    </p:spTree>
    <p:extLst>
      <p:ext uri="{BB962C8B-B14F-4D97-AF65-F5344CB8AC3E}">
        <p14:creationId xmlns:p14="http://schemas.microsoft.com/office/powerpoint/2010/main" val="3828900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5C949-30DC-A548-B0F6-ECAFEB87DCCE}" type="slidenum">
              <a:rPr lang="en-US" smtClean="0"/>
              <a:t>37</a:t>
            </a:fld>
            <a:endParaRPr lang="en-US"/>
          </a:p>
        </p:txBody>
      </p:sp>
    </p:spTree>
    <p:extLst>
      <p:ext uri="{BB962C8B-B14F-4D97-AF65-F5344CB8AC3E}">
        <p14:creationId xmlns:p14="http://schemas.microsoft.com/office/powerpoint/2010/main" val="4118281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5C949-30DC-A548-B0F6-ECAFEB87DCCE}" type="slidenum">
              <a:rPr lang="en-US" smtClean="0"/>
              <a:t>38</a:t>
            </a:fld>
            <a:endParaRPr lang="en-US"/>
          </a:p>
        </p:txBody>
      </p:sp>
    </p:spTree>
    <p:extLst>
      <p:ext uri="{BB962C8B-B14F-4D97-AF65-F5344CB8AC3E}">
        <p14:creationId xmlns:p14="http://schemas.microsoft.com/office/powerpoint/2010/main" val="812530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24384000" cy="13716000"/>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81" name="Freeform 80">
            <a:extLst>
              <a:ext uri="{FF2B5EF4-FFF2-40B4-BE49-F238E27FC236}">
                <a16:creationId xmlns:a16="http://schemas.microsoft.com/office/drawing/2014/main" id="{7448B7D5-8F75-F849-9548-6AE5A0208755}"/>
              </a:ext>
            </a:extLst>
          </p:cNvPr>
          <p:cNvSpPr/>
          <p:nvPr userDrawn="1"/>
        </p:nvSpPr>
        <p:spPr>
          <a:xfrm>
            <a:off x="-29534" y="-7375"/>
            <a:ext cx="10166709" cy="13723374"/>
          </a:xfrm>
          <a:custGeom>
            <a:avLst/>
            <a:gdLst>
              <a:gd name="connsiteX0" fmla="*/ 5604 w 10166709"/>
              <a:gd name="connsiteY0" fmla="*/ 0 h 13679128"/>
              <a:gd name="connsiteX1" fmla="*/ 7194221 w 10166709"/>
              <a:gd name="connsiteY1" fmla="*/ 0 h 13679128"/>
              <a:gd name="connsiteX2" fmla="*/ 7255939 w 10166709"/>
              <a:gd name="connsiteY2" fmla="*/ 60486 h 13679128"/>
              <a:gd name="connsiteX3" fmla="*/ 10161773 w 10166709"/>
              <a:gd name="connsiteY3" fmla="*/ 7137924 h 13679128"/>
              <a:gd name="connsiteX4" fmla="*/ 10161773 w 10166709"/>
              <a:gd name="connsiteY4" fmla="*/ 11363631 h 13679128"/>
              <a:gd name="connsiteX5" fmla="*/ 10166709 w 10166709"/>
              <a:gd name="connsiteY5" fmla="*/ 11363631 h 13679128"/>
              <a:gd name="connsiteX6" fmla="*/ 10166709 w 10166709"/>
              <a:gd name="connsiteY6" fmla="*/ 13679128 h 13679128"/>
              <a:gd name="connsiteX7" fmla="*/ 0 w 10166709"/>
              <a:gd name="connsiteY7" fmla="*/ 13679128 h 13679128"/>
              <a:gd name="connsiteX8" fmla="*/ 0 w 10166709"/>
              <a:gd name="connsiteY8" fmla="*/ 11363631 h 13679128"/>
              <a:gd name="connsiteX9" fmla="*/ 5604 w 10166709"/>
              <a:gd name="connsiteY9" fmla="*/ 11363631 h 13679128"/>
              <a:gd name="connsiteX10" fmla="*/ 5604 w 10166709"/>
              <a:gd name="connsiteY10" fmla="*/ 0 h 1367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66709" h="13679128">
                <a:moveTo>
                  <a:pt x="5604" y="0"/>
                </a:moveTo>
                <a:lnTo>
                  <a:pt x="7194221" y="0"/>
                </a:lnTo>
                <a:lnTo>
                  <a:pt x="7255939" y="60486"/>
                </a:lnTo>
                <a:cubicBezTo>
                  <a:pt x="9053847" y="1886649"/>
                  <a:pt x="10161773" y="4383965"/>
                  <a:pt x="10161773" y="7137924"/>
                </a:cubicBezTo>
                <a:lnTo>
                  <a:pt x="10161773" y="11363631"/>
                </a:lnTo>
                <a:lnTo>
                  <a:pt x="10166709" y="11363631"/>
                </a:lnTo>
                <a:lnTo>
                  <a:pt x="10166709" y="13679128"/>
                </a:lnTo>
                <a:lnTo>
                  <a:pt x="0" y="13679128"/>
                </a:lnTo>
                <a:lnTo>
                  <a:pt x="0" y="11363631"/>
                </a:lnTo>
                <a:lnTo>
                  <a:pt x="5604" y="11363631"/>
                </a:lnTo>
                <a:lnTo>
                  <a:pt x="560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1631731" y="5666362"/>
            <a:ext cx="6553627" cy="2769989"/>
          </a:xfrm>
        </p:spPr>
        <p:txBody>
          <a:bodyPr/>
          <a:lstStyle>
            <a:lvl1pPr>
              <a:defRPr sz="6001" b="1" i="0">
                <a:solidFill>
                  <a:schemeClr val="bg1"/>
                </a:solidFill>
                <a:latin typeface="Montserrat" panose="02000505000000020004" pitchFamily="2" charset="77"/>
              </a:defRPr>
            </a:lvl1pPr>
          </a:lstStyle>
          <a:p>
            <a:pPr lvl="0"/>
            <a:r>
              <a:rPr lang="en-US" dirty="0"/>
              <a:t>TITLE PAGE HEADLINE</a:t>
            </a:r>
            <a:br>
              <a:rPr lang="en-US" dirty="0"/>
            </a:br>
            <a:r>
              <a:rPr lang="en-US" dirty="0"/>
              <a:t>GOES HERE</a:t>
            </a:r>
          </a:p>
        </p:txBody>
      </p:sp>
      <p:sp>
        <p:nvSpPr>
          <p:cNvPr id="48" name="Text Placeholder 44">
            <a:extLst>
              <a:ext uri="{FF2B5EF4-FFF2-40B4-BE49-F238E27FC236}">
                <a16:creationId xmlns:a16="http://schemas.microsoft.com/office/drawing/2014/main" id="{12C22081-661F-1849-B549-87A67910E3BF}"/>
              </a:ext>
            </a:extLst>
          </p:cNvPr>
          <p:cNvSpPr>
            <a:spLocks noGrp="1"/>
          </p:cNvSpPr>
          <p:nvPr userDrawn="1">
            <p:ph type="body" sz="quarter" idx="11" hasCustomPrompt="1"/>
          </p:nvPr>
        </p:nvSpPr>
        <p:spPr>
          <a:xfrm>
            <a:off x="1631731" y="8803957"/>
            <a:ext cx="6553627" cy="492443"/>
          </a:xfrm>
        </p:spPr>
        <p:txBody>
          <a:bodyPr/>
          <a:lstStyle>
            <a:lvl1pPr>
              <a:defRPr sz="3200" b="0" i="0">
                <a:solidFill>
                  <a:schemeClr val="bg1"/>
                </a:solidFill>
                <a:latin typeface="Arial" panose="020B0604020202020204" pitchFamily="34" charset="0"/>
                <a:cs typeface="Arial" panose="020B0604020202020204" pitchFamily="34" charset="0"/>
              </a:defRPr>
            </a:lvl1pPr>
          </a:lstStyle>
          <a:p>
            <a:pPr lvl="0"/>
            <a:r>
              <a:rPr lang="en-US" dirty="0"/>
              <a:t>January 2020</a:t>
            </a:r>
          </a:p>
        </p:txBody>
      </p:sp>
      <p:sp>
        <p:nvSpPr>
          <p:cNvPr id="66" name="Freeform 65">
            <a:extLst>
              <a:ext uri="{FF2B5EF4-FFF2-40B4-BE49-F238E27FC236}">
                <a16:creationId xmlns:a16="http://schemas.microsoft.com/office/drawing/2014/main" id="{26DEEC23-FCFB-6C4F-9677-FFC98365C9E1}"/>
              </a:ext>
            </a:extLst>
          </p:cNvPr>
          <p:cNvSpPr/>
          <p:nvPr userDrawn="1"/>
        </p:nvSpPr>
        <p:spPr>
          <a:xfrm>
            <a:off x="10114871" y="0"/>
            <a:ext cx="7134565" cy="9816832"/>
          </a:xfrm>
          <a:custGeom>
            <a:avLst/>
            <a:gdLst>
              <a:gd name="connsiteX0" fmla="*/ 0 w 7134101"/>
              <a:gd name="connsiteY0" fmla="*/ 0 h 9816832"/>
              <a:gd name="connsiteX1" fmla="*/ 7134101 w 7134101"/>
              <a:gd name="connsiteY1" fmla="*/ 0 h 9816832"/>
              <a:gd name="connsiteX2" fmla="*/ 7134099 w 7134101"/>
              <a:gd name="connsiteY2" fmla="*/ 6249782 h 9816832"/>
              <a:gd name="connsiteX3" fmla="*/ 3567049 w 7134101"/>
              <a:gd name="connsiteY3" fmla="*/ 9816832 h 9816832"/>
              <a:gd name="connsiteX4" fmla="*/ 3567050 w 7134101"/>
              <a:gd name="connsiteY4" fmla="*/ 9816831 h 9816832"/>
              <a:gd name="connsiteX5" fmla="*/ 0 w 7134101"/>
              <a:gd name="connsiteY5" fmla="*/ 6249781 h 9816832"/>
              <a:gd name="connsiteX6" fmla="*/ 0 w 7134101"/>
              <a:gd name="connsiteY6" fmla="*/ 0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4101" h="9816832">
                <a:moveTo>
                  <a:pt x="0" y="0"/>
                </a:moveTo>
                <a:lnTo>
                  <a:pt x="7134101" y="0"/>
                </a:lnTo>
                <a:lnTo>
                  <a:pt x="7134099" y="6249782"/>
                </a:lnTo>
                <a:cubicBezTo>
                  <a:pt x="7134099" y="8219809"/>
                  <a:pt x="5537076" y="9816832"/>
                  <a:pt x="3567049" y="9816832"/>
                </a:cubicBezTo>
                <a:lnTo>
                  <a:pt x="3567050" y="9816831"/>
                </a:lnTo>
                <a:cubicBezTo>
                  <a:pt x="1597023" y="9816831"/>
                  <a:pt x="0" y="8219808"/>
                  <a:pt x="0" y="6249781"/>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65" name="Freeform 64">
            <a:extLst>
              <a:ext uri="{FF2B5EF4-FFF2-40B4-BE49-F238E27FC236}">
                <a16:creationId xmlns:a16="http://schemas.microsoft.com/office/drawing/2014/main" id="{B4442DC1-2E7B-EB40-93E8-22074AB92693}"/>
              </a:ext>
            </a:extLst>
          </p:cNvPr>
          <p:cNvSpPr/>
          <p:nvPr userDrawn="1"/>
        </p:nvSpPr>
        <p:spPr>
          <a:xfrm>
            <a:off x="17259307" y="3283974"/>
            <a:ext cx="7134564" cy="10439400"/>
          </a:xfrm>
          <a:custGeom>
            <a:avLst/>
            <a:gdLst>
              <a:gd name="connsiteX0" fmla="*/ 3567050 w 7134100"/>
              <a:gd name="connsiteY0" fmla="*/ 0 h 10439400"/>
              <a:gd name="connsiteX1" fmla="*/ 7134100 w 7134100"/>
              <a:gd name="connsiteY1" fmla="*/ 3567050 h 10439400"/>
              <a:gd name="connsiteX2" fmla="*/ 7134098 w 7134100"/>
              <a:gd name="connsiteY2" fmla="*/ 10439400 h 10439400"/>
              <a:gd name="connsiteX3" fmla="*/ 0 w 7134100"/>
              <a:gd name="connsiteY3" fmla="*/ 10439400 h 10439400"/>
              <a:gd name="connsiteX4" fmla="*/ 0 w 7134100"/>
              <a:gd name="connsiteY4" fmla="*/ 3567050 h 10439400"/>
              <a:gd name="connsiteX5" fmla="*/ 3567050 w 7134100"/>
              <a:gd name="connsiteY5" fmla="*/ 0 h 1043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0" h="10439400">
                <a:moveTo>
                  <a:pt x="3567050" y="0"/>
                </a:moveTo>
                <a:cubicBezTo>
                  <a:pt x="5537078" y="0"/>
                  <a:pt x="7134100" y="1597023"/>
                  <a:pt x="7134100" y="3567050"/>
                </a:cubicBezTo>
                <a:lnTo>
                  <a:pt x="7134098" y="10439400"/>
                </a:lnTo>
                <a:lnTo>
                  <a:pt x="0" y="10439400"/>
                </a:lnTo>
                <a:lnTo>
                  <a:pt x="0" y="3567050"/>
                </a:lnTo>
                <a:cubicBezTo>
                  <a:pt x="0" y="1597023"/>
                  <a:pt x="1597022" y="0"/>
                  <a:pt x="356705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64" name="Freeform 63">
            <a:extLst>
              <a:ext uri="{FF2B5EF4-FFF2-40B4-BE49-F238E27FC236}">
                <a16:creationId xmlns:a16="http://schemas.microsoft.com/office/drawing/2014/main" id="{A0B26798-F401-5A48-B35B-8FBA2ABC1520}"/>
              </a:ext>
            </a:extLst>
          </p:cNvPr>
          <p:cNvSpPr/>
          <p:nvPr userDrawn="1"/>
        </p:nvSpPr>
        <p:spPr>
          <a:xfrm>
            <a:off x="10139643" y="983158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pic>
        <p:nvPicPr>
          <p:cNvPr id="67" name="Picture 66">
            <a:extLst>
              <a:ext uri="{FF2B5EF4-FFF2-40B4-BE49-F238E27FC236}">
                <a16:creationId xmlns:a16="http://schemas.microsoft.com/office/drawing/2014/main" id="{F3019598-4E58-A24A-BF4E-C64B2E4E38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36662" y="813104"/>
            <a:ext cx="4504749" cy="1657766"/>
          </a:xfrm>
          <a:prstGeom prst="rect">
            <a:avLst/>
          </a:prstGeom>
        </p:spPr>
      </p:pic>
      <p:sp>
        <p:nvSpPr>
          <p:cNvPr id="73" name="Freeform 72">
            <a:extLst>
              <a:ext uri="{FF2B5EF4-FFF2-40B4-BE49-F238E27FC236}">
                <a16:creationId xmlns:a16="http://schemas.microsoft.com/office/drawing/2014/main" id="{958F8E9D-060C-9A40-8245-A770DA17C316}"/>
              </a:ext>
            </a:extLst>
          </p:cNvPr>
          <p:cNvSpPr/>
          <p:nvPr userDrawn="1"/>
        </p:nvSpPr>
        <p:spPr>
          <a:xfrm>
            <a:off x="0" y="2"/>
            <a:ext cx="3595752" cy="7372"/>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2" name="Freeform 71">
            <a:extLst>
              <a:ext uri="{FF2B5EF4-FFF2-40B4-BE49-F238E27FC236}">
                <a16:creationId xmlns:a16="http://schemas.microsoft.com/office/drawing/2014/main" id="{39E79266-9528-DD43-A25B-14E4743DAC42}"/>
              </a:ext>
            </a:extLst>
          </p:cNvPr>
          <p:cNvSpPr/>
          <p:nvPr userDrawn="1"/>
        </p:nvSpPr>
        <p:spPr>
          <a:xfrm>
            <a:off x="-29534" y="7374"/>
            <a:ext cx="29534" cy="13716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86" name="Text Placeholder 44">
            <a:extLst>
              <a:ext uri="{FF2B5EF4-FFF2-40B4-BE49-F238E27FC236}">
                <a16:creationId xmlns:a16="http://schemas.microsoft.com/office/drawing/2014/main" id="{A6E94390-36E6-E64F-BE2F-23353625F883}"/>
              </a:ext>
            </a:extLst>
          </p:cNvPr>
          <p:cNvSpPr>
            <a:spLocks noGrp="1"/>
          </p:cNvSpPr>
          <p:nvPr>
            <p:ph type="body" sz="quarter" idx="12" hasCustomPrompt="1"/>
          </p:nvPr>
        </p:nvSpPr>
        <p:spPr>
          <a:xfrm>
            <a:off x="1631731" y="5020894"/>
            <a:ext cx="6553627" cy="307777"/>
          </a:xfrm>
        </p:spPr>
        <p:txBody>
          <a:bodyPr/>
          <a:lstStyle>
            <a:lvl1pPr>
              <a:defRPr sz="2000" b="1" i="0">
                <a:solidFill>
                  <a:schemeClr val="bg1"/>
                </a:solidFill>
                <a:latin typeface="Arial" panose="020B0604020202020204" pitchFamily="34" charset="0"/>
                <a:cs typeface="Arial" panose="020B0604020202020204" pitchFamily="34" charset="0"/>
              </a:defRPr>
            </a:lvl1pPr>
          </a:lstStyle>
          <a:p>
            <a:pPr lvl="0"/>
            <a:r>
              <a:rPr lang="en-US" dirty="0"/>
              <a:t>MAKING EVERY WOMAN AND GIRL COUNT</a:t>
            </a:r>
          </a:p>
        </p:txBody>
      </p:sp>
      <p:pic>
        <p:nvPicPr>
          <p:cNvPr id="3" name="Picture 2">
            <a:extLst>
              <a:ext uri="{FF2B5EF4-FFF2-40B4-BE49-F238E27FC236}">
                <a16:creationId xmlns:a16="http://schemas.microsoft.com/office/drawing/2014/main" id="{6C240D2B-F4B2-7149-9897-1632B440D9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423042" y="11658600"/>
            <a:ext cx="3894158" cy="1725724"/>
          </a:xfrm>
          <a:prstGeom prst="rect">
            <a:avLst/>
          </a:prstGeom>
        </p:spPr>
      </p:pic>
    </p:spTree>
  </p:cSld>
  <p:clrMapOvr>
    <a:masterClrMapping/>
  </p:clrMapOvr>
  <p:extLst>
    <p:ext uri="{DCECCB84-F9BA-43D5-87BE-67443E8EF086}">
      <p15:sldGuideLst xmlns:p15="http://schemas.microsoft.com/office/powerpoint/2012/main">
        <p15:guide id="1" orient="horz" pos="672" userDrawn="1">
          <p15:clr>
            <a:srgbClr val="FBAE40"/>
          </p15:clr>
        </p15:guide>
        <p15:guide id="2" pos="1008" userDrawn="1">
          <p15:clr>
            <a:srgbClr val="FBAE40"/>
          </p15:clr>
        </p15:guide>
        <p15:guide id="3" pos="14400" userDrawn="1">
          <p15:clr>
            <a:srgbClr val="FBAE40"/>
          </p15:clr>
        </p15:guide>
        <p15:guide id="4" pos="146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1">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24384000" cy="13716000"/>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66" name="Freeform 65">
            <a:extLst>
              <a:ext uri="{FF2B5EF4-FFF2-40B4-BE49-F238E27FC236}">
                <a16:creationId xmlns:a16="http://schemas.microsoft.com/office/drawing/2014/main" id="{26DEEC23-FCFB-6C4F-9677-FFC98365C9E1}"/>
              </a:ext>
            </a:extLst>
          </p:cNvPr>
          <p:cNvSpPr/>
          <p:nvPr userDrawn="1"/>
        </p:nvSpPr>
        <p:spPr>
          <a:xfrm>
            <a:off x="10114871" y="0"/>
            <a:ext cx="7134565" cy="9816832"/>
          </a:xfrm>
          <a:custGeom>
            <a:avLst/>
            <a:gdLst>
              <a:gd name="connsiteX0" fmla="*/ 0 w 7134101"/>
              <a:gd name="connsiteY0" fmla="*/ 0 h 9816832"/>
              <a:gd name="connsiteX1" fmla="*/ 7134101 w 7134101"/>
              <a:gd name="connsiteY1" fmla="*/ 0 h 9816832"/>
              <a:gd name="connsiteX2" fmla="*/ 7134099 w 7134101"/>
              <a:gd name="connsiteY2" fmla="*/ 6249782 h 9816832"/>
              <a:gd name="connsiteX3" fmla="*/ 3567049 w 7134101"/>
              <a:gd name="connsiteY3" fmla="*/ 9816832 h 9816832"/>
              <a:gd name="connsiteX4" fmla="*/ 3567050 w 7134101"/>
              <a:gd name="connsiteY4" fmla="*/ 9816831 h 9816832"/>
              <a:gd name="connsiteX5" fmla="*/ 0 w 7134101"/>
              <a:gd name="connsiteY5" fmla="*/ 6249781 h 9816832"/>
              <a:gd name="connsiteX6" fmla="*/ 0 w 7134101"/>
              <a:gd name="connsiteY6" fmla="*/ 0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4101" h="9816832">
                <a:moveTo>
                  <a:pt x="0" y="0"/>
                </a:moveTo>
                <a:lnTo>
                  <a:pt x="7134101" y="0"/>
                </a:lnTo>
                <a:lnTo>
                  <a:pt x="7134099" y="6249782"/>
                </a:lnTo>
                <a:cubicBezTo>
                  <a:pt x="7134099" y="8219809"/>
                  <a:pt x="5537076" y="9816832"/>
                  <a:pt x="3567049" y="9816832"/>
                </a:cubicBezTo>
                <a:lnTo>
                  <a:pt x="3567050" y="9816831"/>
                </a:lnTo>
                <a:cubicBezTo>
                  <a:pt x="1597023" y="9816831"/>
                  <a:pt x="0" y="8219808"/>
                  <a:pt x="0" y="6249781"/>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65" name="Freeform 64">
            <a:extLst>
              <a:ext uri="{FF2B5EF4-FFF2-40B4-BE49-F238E27FC236}">
                <a16:creationId xmlns:a16="http://schemas.microsoft.com/office/drawing/2014/main" id="{B4442DC1-2E7B-EB40-93E8-22074AB92693}"/>
              </a:ext>
            </a:extLst>
          </p:cNvPr>
          <p:cNvSpPr/>
          <p:nvPr userDrawn="1"/>
        </p:nvSpPr>
        <p:spPr>
          <a:xfrm>
            <a:off x="17259307" y="3283974"/>
            <a:ext cx="7134564" cy="10439400"/>
          </a:xfrm>
          <a:custGeom>
            <a:avLst/>
            <a:gdLst>
              <a:gd name="connsiteX0" fmla="*/ 3567050 w 7134100"/>
              <a:gd name="connsiteY0" fmla="*/ 0 h 10439400"/>
              <a:gd name="connsiteX1" fmla="*/ 7134100 w 7134100"/>
              <a:gd name="connsiteY1" fmla="*/ 3567050 h 10439400"/>
              <a:gd name="connsiteX2" fmla="*/ 7134098 w 7134100"/>
              <a:gd name="connsiteY2" fmla="*/ 10439400 h 10439400"/>
              <a:gd name="connsiteX3" fmla="*/ 0 w 7134100"/>
              <a:gd name="connsiteY3" fmla="*/ 10439400 h 10439400"/>
              <a:gd name="connsiteX4" fmla="*/ 0 w 7134100"/>
              <a:gd name="connsiteY4" fmla="*/ 3567050 h 10439400"/>
              <a:gd name="connsiteX5" fmla="*/ 3567050 w 7134100"/>
              <a:gd name="connsiteY5" fmla="*/ 0 h 1043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0" h="10439400">
                <a:moveTo>
                  <a:pt x="3567050" y="0"/>
                </a:moveTo>
                <a:cubicBezTo>
                  <a:pt x="5537078" y="0"/>
                  <a:pt x="7134100" y="1597023"/>
                  <a:pt x="7134100" y="3567050"/>
                </a:cubicBezTo>
                <a:lnTo>
                  <a:pt x="7134098" y="10439400"/>
                </a:lnTo>
                <a:lnTo>
                  <a:pt x="0" y="10439400"/>
                </a:lnTo>
                <a:lnTo>
                  <a:pt x="0" y="3567050"/>
                </a:lnTo>
                <a:cubicBezTo>
                  <a:pt x="0" y="1597023"/>
                  <a:pt x="1597022" y="0"/>
                  <a:pt x="356705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64" name="Freeform 63">
            <a:extLst>
              <a:ext uri="{FF2B5EF4-FFF2-40B4-BE49-F238E27FC236}">
                <a16:creationId xmlns:a16="http://schemas.microsoft.com/office/drawing/2014/main" id="{A0B26798-F401-5A48-B35B-8FBA2ABC1520}"/>
              </a:ext>
            </a:extLst>
          </p:cNvPr>
          <p:cNvSpPr/>
          <p:nvPr userDrawn="1"/>
        </p:nvSpPr>
        <p:spPr>
          <a:xfrm>
            <a:off x="10139643" y="983158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pic>
        <p:nvPicPr>
          <p:cNvPr id="67" name="Picture 66">
            <a:extLst>
              <a:ext uri="{FF2B5EF4-FFF2-40B4-BE49-F238E27FC236}">
                <a16:creationId xmlns:a16="http://schemas.microsoft.com/office/drawing/2014/main" id="{F3019598-4E58-A24A-BF4E-C64B2E4E38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36662" y="813104"/>
            <a:ext cx="4504749" cy="1657766"/>
          </a:xfrm>
          <a:prstGeom prst="rect">
            <a:avLst/>
          </a:prstGeom>
        </p:spPr>
      </p:pic>
      <p:sp>
        <p:nvSpPr>
          <p:cNvPr id="73" name="Freeform 72">
            <a:extLst>
              <a:ext uri="{FF2B5EF4-FFF2-40B4-BE49-F238E27FC236}">
                <a16:creationId xmlns:a16="http://schemas.microsoft.com/office/drawing/2014/main" id="{958F8E9D-060C-9A40-8245-A770DA17C316}"/>
              </a:ext>
            </a:extLst>
          </p:cNvPr>
          <p:cNvSpPr/>
          <p:nvPr userDrawn="1"/>
        </p:nvSpPr>
        <p:spPr>
          <a:xfrm>
            <a:off x="0" y="2"/>
            <a:ext cx="3595752" cy="7372"/>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2" name="Freeform 71">
            <a:extLst>
              <a:ext uri="{FF2B5EF4-FFF2-40B4-BE49-F238E27FC236}">
                <a16:creationId xmlns:a16="http://schemas.microsoft.com/office/drawing/2014/main" id="{39E79266-9528-DD43-A25B-14E4743DAC42}"/>
              </a:ext>
            </a:extLst>
          </p:cNvPr>
          <p:cNvSpPr/>
          <p:nvPr userDrawn="1"/>
        </p:nvSpPr>
        <p:spPr>
          <a:xfrm>
            <a:off x="-29534" y="7374"/>
            <a:ext cx="29534" cy="13716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3" name="Text Placeholder 44">
            <a:extLst>
              <a:ext uri="{FF2B5EF4-FFF2-40B4-BE49-F238E27FC236}">
                <a16:creationId xmlns:a16="http://schemas.microsoft.com/office/drawing/2014/main" id="{20199B3D-584A-C543-8A7C-0C3502E8B0F5}"/>
              </a:ext>
            </a:extLst>
          </p:cNvPr>
          <p:cNvSpPr>
            <a:spLocks noGrp="1"/>
          </p:cNvSpPr>
          <p:nvPr>
            <p:ph type="body" sz="quarter" idx="10" hasCustomPrompt="1"/>
          </p:nvPr>
        </p:nvSpPr>
        <p:spPr>
          <a:xfrm>
            <a:off x="1600200" y="6203107"/>
            <a:ext cx="9243851" cy="1354217"/>
          </a:xfrm>
        </p:spPr>
        <p:txBody>
          <a:bodyPr anchor="ctr" anchorCtr="0"/>
          <a:lstStyle>
            <a:lvl1pPr>
              <a:defRPr sz="8800" b="1" i="0">
                <a:solidFill>
                  <a:schemeClr val="tx1"/>
                </a:solidFill>
                <a:latin typeface="Montserrat" panose="02000505000000020004" pitchFamily="2" charset="77"/>
              </a:defRPr>
            </a:lvl1pPr>
          </a:lstStyle>
          <a:p>
            <a:pPr lvl="0"/>
            <a:r>
              <a:rPr lang="en-US" dirty="0"/>
              <a:t>THANK YOU</a:t>
            </a:r>
          </a:p>
        </p:txBody>
      </p:sp>
      <p:pic>
        <p:nvPicPr>
          <p:cNvPr id="3" name="Picture 2">
            <a:extLst>
              <a:ext uri="{FF2B5EF4-FFF2-40B4-BE49-F238E27FC236}">
                <a16:creationId xmlns:a16="http://schemas.microsoft.com/office/drawing/2014/main" id="{E218F479-D43B-3448-B27E-48A59BEEECA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4000" y="11277600"/>
            <a:ext cx="4283677" cy="1287274"/>
          </a:xfrm>
          <a:prstGeom prst="rect">
            <a:avLst/>
          </a:prstGeom>
        </p:spPr>
      </p:pic>
    </p:spTree>
    <p:extLst>
      <p:ext uri="{BB962C8B-B14F-4D97-AF65-F5344CB8AC3E}">
        <p14:creationId xmlns:p14="http://schemas.microsoft.com/office/powerpoint/2010/main" val="3291277630"/>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hank you 2">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2A27C36-E27C-2F4F-A088-A56664D31970}"/>
              </a:ext>
            </a:extLst>
          </p:cNvPr>
          <p:cNvPicPr>
            <a:picLocks noChangeAspect="1"/>
          </p:cNvPicPr>
          <p:nvPr userDrawn="1"/>
        </p:nvPicPr>
        <p:blipFill rotWithShape="1">
          <a:blip r:embed="rId2"/>
          <a:srcRect l="5600" t="1978" r="23611" b="51517"/>
          <a:stretch/>
        </p:blipFill>
        <p:spPr>
          <a:xfrm>
            <a:off x="0" y="-26276"/>
            <a:ext cx="24384000" cy="13742276"/>
          </a:xfrm>
          <a:prstGeom prst="rect">
            <a:avLst/>
          </a:prstGeom>
        </p:spPr>
      </p:pic>
      <p:sp>
        <p:nvSpPr>
          <p:cNvPr id="5" name="Text Placeholder 44">
            <a:extLst>
              <a:ext uri="{FF2B5EF4-FFF2-40B4-BE49-F238E27FC236}">
                <a16:creationId xmlns:a16="http://schemas.microsoft.com/office/drawing/2014/main" id="{F143D28B-CEE9-B94D-8239-606801726CE1}"/>
              </a:ext>
            </a:extLst>
          </p:cNvPr>
          <p:cNvSpPr>
            <a:spLocks noGrp="1"/>
          </p:cNvSpPr>
          <p:nvPr>
            <p:ph type="body" sz="quarter" idx="10" hasCustomPrompt="1"/>
          </p:nvPr>
        </p:nvSpPr>
        <p:spPr>
          <a:xfrm>
            <a:off x="1600200" y="6203107"/>
            <a:ext cx="9243851" cy="1354217"/>
          </a:xfrm>
        </p:spPr>
        <p:txBody>
          <a:bodyPr anchor="ctr" anchorCtr="0"/>
          <a:lstStyle>
            <a:lvl1pPr>
              <a:defRPr sz="8800" b="1" i="0">
                <a:solidFill>
                  <a:schemeClr val="bg2"/>
                </a:solidFill>
                <a:latin typeface="Montserrat" panose="02000505000000020004" pitchFamily="2" charset="77"/>
              </a:defRPr>
            </a:lvl1pPr>
          </a:lstStyle>
          <a:p>
            <a:pPr lvl="0"/>
            <a:r>
              <a:rPr lang="en-US" dirty="0"/>
              <a:t>THANK YOU</a:t>
            </a:r>
          </a:p>
        </p:txBody>
      </p:sp>
      <p:pic>
        <p:nvPicPr>
          <p:cNvPr id="7" name="Picture 6">
            <a:extLst>
              <a:ext uri="{FF2B5EF4-FFF2-40B4-BE49-F238E27FC236}">
                <a16:creationId xmlns:a16="http://schemas.microsoft.com/office/drawing/2014/main" id="{74CC99F6-CECC-3841-B698-177BDD40F8F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423042" y="11658600"/>
            <a:ext cx="3894158" cy="1725724"/>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6F3BC7A-C7CB-C243-B442-9247E93D17CA}"/>
              </a:ext>
            </a:extLst>
          </p:cNvPr>
          <p:cNvPicPr>
            <a:picLocks noChangeAspect="1"/>
          </p:cNvPicPr>
          <p:nvPr userDrawn="1"/>
        </p:nvPicPr>
        <p:blipFill>
          <a:blip r:embed="rId2"/>
          <a:stretch>
            <a:fillRect/>
          </a:stretch>
        </p:blipFill>
        <p:spPr>
          <a:xfrm>
            <a:off x="-1" y="12125685"/>
            <a:ext cx="24384000" cy="125487"/>
          </a:xfrm>
          <a:prstGeom prst="rect">
            <a:avLst/>
          </a:prstGeom>
        </p:spPr>
      </p:pic>
      <p:pic>
        <p:nvPicPr>
          <p:cNvPr id="8" name="Picture 7">
            <a:extLst>
              <a:ext uri="{FF2B5EF4-FFF2-40B4-BE49-F238E27FC236}">
                <a16:creationId xmlns:a16="http://schemas.microsoft.com/office/drawing/2014/main" id="{0674CC22-B2D9-BA41-BF4A-F363B31A942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509980" y="12498404"/>
            <a:ext cx="2636827" cy="970363"/>
          </a:xfrm>
          <a:prstGeom prst="rect">
            <a:avLst/>
          </a:prstGeom>
        </p:spPr>
      </p:pic>
      <p:sp>
        <p:nvSpPr>
          <p:cNvPr id="15" name="Text Placeholder 14">
            <a:extLst>
              <a:ext uri="{FF2B5EF4-FFF2-40B4-BE49-F238E27FC236}">
                <a16:creationId xmlns:a16="http://schemas.microsoft.com/office/drawing/2014/main" id="{791701D2-F520-3B4C-B848-F4A99FF91642}"/>
              </a:ext>
            </a:extLst>
          </p:cNvPr>
          <p:cNvSpPr>
            <a:spLocks noGrp="1"/>
          </p:cNvSpPr>
          <p:nvPr>
            <p:ph type="body" sz="quarter" idx="10" hasCustomPrompt="1"/>
          </p:nvPr>
        </p:nvSpPr>
        <p:spPr>
          <a:xfrm>
            <a:off x="1586578" y="1128240"/>
            <a:ext cx="21233951" cy="597236"/>
          </a:xfrm>
        </p:spPr>
        <p:txBody>
          <a:bodyPr/>
          <a:lstStyle>
            <a:lvl1pPr>
              <a:defRPr sz="3881" b="1" i="0">
                <a:solidFill>
                  <a:schemeClr val="tx1"/>
                </a:solidFill>
                <a:latin typeface="Montserrat" panose="02000505000000020004" pitchFamily="2" charset="77"/>
              </a:defRPr>
            </a:lvl1pPr>
          </a:lstStyle>
          <a:p>
            <a:pPr lvl="0"/>
            <a:r>
              <a:rPr lang="en-US" dirty="0"/>
              <a:t>HEADLINES GO HERE</a:t>
            </a:r>
          </a:p>
        </p:txBody>
      </p:sp>
      <p:sp>
        <p:nvSpPr>
          <p:cNvPr id="17" name="Text Placeholder 16">
            <a:extLst>
              <a:ext uri="{FF2B5EF4-FFF2-40B4-BE49-F238E27FC236}">
                <a16:creationId xmlns:a16="http://schemas.microsoft.com/office/drawing/2014/main" id="{F71CC9AD-8B2B-9F49-9E91-46A3797BA280}"/>
              </a:ext>
            </a:extLst>
          </p:cNvPr>
          <p:cNvSpPr>
            <a:spLocks noGrp="1"/>
          </p:cNvSpPr>
          <p:nvPr>
            <p:ph type="body" sz="quarter" idx="11"/>
          </p:nvPr>
        </p:nvSpPr>
        <p:spPr>
          <a:xfrm>
            <a:off x="1586578" y="3161380"/>
            <a:ext cx="21233951" cy="2239716"/>
          </a:xfrm>
        </p:spPr>
        <p:txBody>
          <a:bodyPr/>
          <a:lstStyle>
            <a:lvl1pPr>
              <a:defRPr sz="2911">
                <a:solidFill>
                  <a:schemeClr val="accent3"/>
                </a:solidFill>
                <a:latin typeface="Arial" panose="020B0604020202020204" pitchFamily="34" charset="0"/>
                <a:cs typeface="Arial" panose="020B0604020202020204" pitchFamily="34" charset="0"/>
              </a:defRPr>
            </a:lvl1pPr>
            <a:lvl2pPr>
              <a:defRPr sz="2911">
                <a:solidFill>
                  <a:schemeClr val="accent3"/>
                </a:solidFill>
                <a:latin typeface="Arial" panose="020B0604020202020204" pitchFamily="34" charset="0"/>
                <a:cs typeface="Arial" panose="020B0604020202020204" pitchFamily="34" charset="0"/>
              </a:defRPr>
            </a:lvl2pPr>
            <a:lvl3pPr>
              <a:defRPr sz="2911">
                <a:solidFill>
                  <a:schemeClr val="accent3"/>
                </a:solidFill>
                <a:latin typeface="Arial" panose="020B0604020202020204" pitchFamily="34" charset="0"/>
                <a:cs typeface="Arial" panose="020B0604020202020204" pitchFamily="34" charset="0"/>
              </a:defRPr>
            </a:lvl3pPr>
            <a:lvl4pPr>
              <a:defRPr sz="2911">
                <a:solidFill>
                  <a:schemeClr val="accent3"/>
                </a:solidFill>
                <a:latin typeface="Arial" panose="020B0604020202020204" pitchFamily="34" charset="0"/>
                <a:cs typeface="Arial" panose="020B0604020202020204" pitchFamily="34" charset="0"/>
              </a:defRPr>
            </a:lvl4pPr>
            <a:lvl5pPr>
              <a:defRPr sz="2911">
                <a:solidFill>
                  <a:schemeClr val="accent3"/>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Holder 6">
            <a:extLst>
              <a:ext uri="{FF2B5EF4-FFF2-40B4-BE49-F238E27FC236}">
                <a16:creationId xmlns:a16="http://schemas.microsoft.com/office/drawing/2014/main" id="{A1110A4E-A1AD-1E4A-B229-270C8E3E6B78}"/>
              </a:ext>
            </a:extLst>
          </p:cNvPr>
          <p:cNvSpPr>
            <a:spLocks noGrp="1"/>
          </p:cNvSpPr>
          <p:nvPr>
            <p:ph type="dt" sz="half" idx="6"/>
          </p:nvPr>
        </p:nvSpPr>
        <p:spPr>
          <a:xfrm>
            <a:off x="1588889" y="12880964"/>
            <a:ext cx="13006083" cy="261291"/>
          </a:xfrm>
          <a:prstGeom prst="rect">
            <a:avLst/>
          </a:prstGeom>
        </p:spPr>
        <p:txBody>
          <a:bodyPr lIns="0" tIns="0" rIns="0" bIns="0"/>
          <a:lstStyle>
            <a:lvl1pPr algn="l">
              <a:defRPr sz="1698">
                <a:solidFill>
                  <a:schemeClr val="tx1">
                    <a:tint val="75000"/>
                  </a:schemeClr>
                </a:solidFill>
                <a:latin typeface="Arial" panose="020B0604020202020204" pitchFamily="34" charset="0"/>
                <a:cs typeface="Arial" panose="020B0604020202020204" pitchFamily="34" charset="0"/>
              </a:defRPr>
            </a:lvl1p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Tree>
  </p:cSld>
  <p:clrMapOvr>
    <a:masterClrMapping/>
  </p:clrMapOvr>
  <p:extLst>
    <p:ext uri="{DCECCB84-F9BA-43D5-87BE-67443E8EF086}">
      <p15:sldGuideLst xmlns:p15="http://schemas.microsoft.com/office/powerpoint/2012/main">
        <p15:guide id="1" orient="horz" pos="7638" userDrawn="1">
          <p15:clr>
            <a:srgbClr val="FBAE40"/>
          </p15:clr>
        </p15:guide>
        <p15:guide id="2" pos="1008" userDrawn="1">
          <p15:clr>
            <a:srgbClr val="FBAE40"/>
          </p15:clr>
        </p15:guide>
        <p15:guide id="3" pos="14375" userDrawn="1">
          <p15:clr>
            <a:srgbClr val="FBAE40"/>
          </p15:clr>
        </p15:guide>
        <p15:guide id="4" orient="horz" pos="711" userDrawn="1">
          <p15:clr>
            <a:srgbClr val="FBAE40"/>
          </p15:clr>
        </p15:guide>
        <p15:guide id="5" orient="horz" pos="199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91F0F61-429B-A843-919D-ADD7CBBEF8F1}"/>
              </a:ext>
            </a:extLst>
          </p:cNvPr>
          <p:cNvSpPr/>
          <p:nvPr userDrawn="1"/>
        </p:nvSpPr>
        <p:spPr>
          <a:xfrm>
            <a:off x="1219201" y="994448"/>
            <a:ext cx="21945600" cy="870946"/>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0906" tIns="55453" rIns="110906" bIns="55453" numCol="1" spcCol="0" rtlCol="0" fromWordArt="0" anchor="ctr" anchorCtr="0" forceAA="0" compatLnSpc="1">
            <a:prstTxWarp prst="textNoShape">
              <a:avLst/>
            </a:prstTxWarp>
            <a:noAutofit/>
          </a:bodyPr>
          <a:lstStyle/>
          <a:p>
            <a:pPr algn="ctr"/>
            <a:endParaRPr lang="en-US" sz="2648"/>
          </a:p>
        </p:txBody>
      </p:sp>
      <p:pic>
        <p:nvPicPr>
          <p:cNvPr id="6" name="Picture 5">
            <a:extLst>
              <a:ext uri="{FF2B5EF4-FFF2-40B4-BE49-F238E27FC236}">
                <a16:creationId xmlns:a16="http://schemas.microsoft.com/office/drawing/2014/main" id="{26F3BC7A-C7CB-C243-B442-9247E93D17CA}"/>
              </a:ext>
            </a:extLst>
          </p:cNvPr>
          <p:cNvPicPr>
            <a:picLocks noChangeAspect="1"/>
          </p:cNvPicPr>
          <p:nvPr userDrawn="1"/>
        </p:nvPicPr>
        <p:blipFill>
          <a:blip r:embed="rId2"/>
          <a:stretch>
            <a:fillRect/>
          </a:stretch>
        </p:blipFill>
        <p:spPr>
          <a:xfrm>
            <a:off x="-1" y="12125685"/>
            <a:ext cx="24384000" cy="125487"/>
          </a:xfrm>
          <a:prstGeom prst="rect">
            <a:avLst/>
          </a:prstGeom>
        </p:spPr>
      </p:pic>
      <p:pic>
        <p:nvPicPr>
          <p:cNvPr id="8" name="Picture 7">
            <a:extLst>
              <a:ext uri="{FF2B5EF4-FFF2-40B4-BE49-F238E27FC236}">
                <a16:creationId xmlns:a16="http://schemas.microsoft.com/office/drawing/2014/main" id="{0674CC22-B2D9-BA41-BF4A-F363B31A942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509980" y="12498404"/>
            <a:ext cx="2636827" cy="970363"/>
          </a:xfrm>
          <a:prstGeom prst="rect">
            <a:avLst/>
          </a:prstGeom>
        </p:spPr>
      </p:pic>
      <p:sp>
        <p:nvSpPr>
          <p:cNvPr id="15" name="Text Placeholder 14">
            <a:extLst>
              <a:ext uri="{FF2B5EF4-FFF2-40B4-BE49-F238E27FC236}">
                <a16:creationId xmlns:a16="http://schemas.microsoft.com/office/drawing/2014/main" id="{791701D2-F520-3B4C-B848-F4A99FF91642}"/>
              </a:ext>
            </a:extLst>
          </p:cNvPr>
          <p:cNvSpPr>
            <a:spLocks noGrp="1"/>
          </p:cNvSpPr>
          <p:nvPr>
            <p:ph type="body" sz="quarter" idx="10" hasCustomPrompt="1"/>
          </p:nvPr>
        </p:nvSpPr>
        <p:spPr>
          <a:xfrm>
            <a:off x="1586578" y="1128240"/>
            <a:ext cx="21233951" cy="597236"/>
          </a:xfrm>
        </p:spPr>
        <p:txBody>
          <a:bodyPr/>
          <a:lstStyle>
            <a:lvl1pPr>
              <a:defRPr sz="3881" b="1" i="0">
                <a:solidFill>
                  <a:schemeClr val="bg1"/>
                </a:solidFill>
                <a:latin typeface="Montserrat" panose="02000505000000020004" pitchFamily="2" charset="77"/>
              </a:defRPr>
            </a:lvl1pPr>
          </a:lstStyle>
          <a:p>
            <a:pPr lvl="0"/>
            <a:r>
              <a:rPr lang="en-US" dirty="0"/>
              <a:t>HEADLINES GO HERE</a:t>
            </a:r>
          </a:p>
        </p:txBody>
      </p:sp>
      <p:sp>
        <p:nvSpPr>
          <p:cNvPr id="17" name="Text Placeholder 16">
            <a:extLst>
              <a:ext uri="{FF2B5EF4-FFF2-40B4-BE49-F238E27FC236}">
                <a16:creationId xmlns:a16="http://schemas.microsoft.com/office/drawing/2014/main" id="{F71CC9AD-8B2B-9F49-9E91-46A3797BA280}"/>
              </a:ext>
            </a:extLst>
          </p:cNvPr>
          <p:cNvSpPr>
            <a:spLocks noGrp="1"/>
          </p:cNvSpPr>
          <p:nvPr>
            <p:ph type="body" sz="quarter" idx="11"/>
          </p:nvPr>
        </p:nvSpPr>
        <p:spPr>
          <a:xfrm>
            <a:off x="1586578" y="3161380"/>
            <a:ext cx="21233951" cy="2239716"/>
          </a:xfrm>
        </p:spPr>
        <p:txBody>
          <a:bodyPr/>
          <a:lstStyle>
            <a:lvl1pPr>
              <a:defRPr sz="2800">
                <a:solidFill>
                  <a:schemeClr val="accent3"/>
                </a:solidFill>
                <a:latin typeface="Arial" panose="020B0604020202020204" pitchFamily="34" charset="0"/>
                <a:cs typeface="Arial" panose="020B0604020202020204" pitchFamily="34" charset="0"/>
              </a:defRPr>
            </a:lvl1pPr>
            <a:lvl2pPr>
              <a:defRPr sz="2800">
                <a:solidFill>
                  <a:schemeClr val="accent3"/>
                </a:solidFill>
                <a:latin typeface="Arial" panose="020B0604020202020204" pitchFamily="34" charset="0"/>
                <a:cs typeface="Arial" panose="020B0604020202020204" pitchFamily="34" charset="0"/>
              </a:defRPr>
            </a:lvl2pPr>
            <a:lvl3pPr>
              <a:defRPr sz="2800">
                <a:solidFill>
                  <a:schemeClr val="accent3"/>
                </a:solidFill>
                <a:latin typeface="Arial" panose="020B0604020202020204" pitchFamily="34" charset="0"/>
                <a:cs typeface="Arial" panose="020B0604020202020204" pitchFamily="34" charset="0"/>
              </a:defRPr>
            </a:lvl3pPr>
            <a:lvl4pPr>
              <a:defRPr sz="2800">
                <a:solidFill>
                  <a:schemeClr val="accent3"/>
                </a:solidFill>
                <a:latin typeface="Arial" panose="020B0604020202020204" pitchFamily="34" charset="0"/>
                <a:cs typeface="Arial" panose="020B0604020202020204" pitchFamily="34" charset="0"/>
              </a:defRPr>
            </a:lvl4pPr>
            <a:lvl5pPr>
              <a:defRPr sz="2800">
                <a:solidFill>
                  <a:schemeClr val="accent3"/>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Holder 6">
            <a:extLst>
              <a:ext uri="{FF2B5EF4-FFF2-40B4-BE49-F238E27FC236}">
                <a16:creationId xmlns:a16="http://schemas.microsoft.com/office/drawing/2014/main" id="{61CA73B6-FAD4-A843-B6FF-D757F87037FE}"/>
              </a:ext>
            </a:extLst>
          </p:cNvPr>
          <p:cNvSpPr>
            <a:spLocks noGrp="1"/>
          </p:cNvSpPr>
          <p:nvPr>
            <p:ph type="dt" sz="half" idx="6"/>
          </p:nvPr>
        </p:nvSpPr>
        <p:spPr>
          <a:xfrm>
            <a:off x="1588889" y="12880964"/>
            <a:ext cx="13006083" cy="261291"/>
          </a:xfrm>
          <a:prstGeom prst="rect">
            <a:avLst/>
          </a:prstGeom>
        </p:spPr>
        <p:txBody>
          <a:bodyPr lIns="0" tIns="0" rIns="0" bIns="0"/>
          <a:lstStyle>
            <a:lvl1pPr algn="l">
              <a:defRPr sz="1698">
                <a:solidFill>
                  <a:schemeClr val="tx1">
                    <a:tint val="75000"/>
                  </a:schemeClr>
                </a:solidFill>
                <a:latin typeface="Arial" panose="020B0604020202020204" pitchFamily="34" charset="0"/>
                <a:cs typeface="Arial" panose="020B0604020202020204" pitchFamily="34" charset="0"/>
              </a:defRPr>
            </a:lvl1p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Tree>
    <p:extLst>
      <p:ext uri="{BB962C8B-B14F-4D97-AF65-F5344CB8AC3E}">
        <p14:creationId xmlns:p14="http://schemas.microsoft.com/office/powerpoint/2010/main" val="2506530611"/>
      </p:ext>
    </p:extLst>
  </p:cSld>
  <p:clrMapOvr>
    <a:masterClrMapping/>
  </p:clrMapOvr>
  <p:extLst>
    <p:ext uri="{DCECCB84-F9BA-43D5-87BE-67443E8EF086}">
      <p15:sldGuideLst xmlns:p15="http://schemas.microsoft.com/office/powerpoint/2012/main">
        <p15:guide id="1" orient="horz" pos="7638" userDrawn="1">
          <p15:clr>
            <a:srgbClr val="FBAE40"/>
          </p15:clr>
        </p15:guide>
        <p15:guide id="2" pos="985" userDrawn="1">
          <p15:clr>
            <a:srgbClr val="FBAE40"/>
          </p15:clr>
        </p15:guide>
        <p15:guide id="3" pos="14375" userDrawn="1">
          <p15:clr>
            <a:srgbClr val="FBAE40"/>
          </p15:clr>
        </p15:guide>
        <p15:guide id="4" orient="horz" pos="711" userDrawn="1">
          <p15:clr>
            <a:srgbClr val="FBAE40"/>
          </p15:clr>
        </p15:guide>
        <p15:guide id="5" orient="horz" pos="1991"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2">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91F0F61-429B-A843-919D-ADD7CBBEF8F1}"/>
              </a:ext>
            </a:extLst>
          </p:cNvPr>
          <p:cNvSpPr/>
          <p:nvPr userDrawn="1"/>
        </p:nvSpPr>
        <p:spPr>
          <a:xfrm>
            <a:off x="1219201" y="994448"/>
            <a:ext cx="21945600" cy="870946"/>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0906" tIns="55453" rIns="110906" bIns="55453" numCol="1" spcCol="0" rtlCol="0" fromWordArt="0" anchor="ctr" anchorCtr="0" forceAA="0" compatLnSpc="1">
            <a:prstTxWarp prst="textNoShape">
              <a:avLst/>
            </a:prstTxWarp>
            <a:noAutofit/>
          </a:bodyPr>
          <a:lstStyle/>
          <a:p>
            <a:pPr algn="ctr"/>
            <a:endParaRPr lang="en-US" sz="2648"/>
          </a:p>
        </p:txBody>
      </p:sp>
      <p:pic>
        <p:nvPicPr>
          <p:cNvPr id="6" name="Picture 5">
            <a:extLst>
              <a:ext uri="{FF2B5EF4-FFF2-40B4-BE49-F238E27FC236}">
                <a16:creationId xmlns:a16="http://schemas.microsoft.com/office/drawing/2014/main" id="{26F3BC7A-C7CB-C243-B442-9247E93D17CA}"/>
              </a:ext>
            </a:extLst>
          </p:cNvPr>
          <p:cNvPicPr>
            <a:picLocks noChangeAspect="1"/>
          </p:cNvPicPr>
          <p:nvPr userDrawn="1"/>
        </p:nvPicPr>
        <p:blipFill>
          <a:blip r:embed="rId2"/>
          <a:stretch>
            <a:fillRect/>
          </a:stretch>
        </p:blipFill>
        <p:spPr>
          <a:xfrm>
            <a:off x="-1" y="12125685"/>
            <a:ext cx="24384000" cy="125487"/>
          </a:xfrm>
          <a:prstGeom prst="rect">
            <a:avLst/>
          </a:prstGeom>
        </p:spPr>
      </p:pic>
      <p:sp>
        <p:nvSpPr>
          <p:cNvPr id="15" name="Text Placeholder 14">
            <a:extLst>
              <a:ext uri="{FF2B5EF4-FFF2-40B4-BE49-F238E27FC236}">
                <a16:creationId xmlns:a16="http://schemas.microsoft.com/office/drawing/2014/main" id="{791701D2-F520-3B4C-B848-F4A99FF91642}"/>
              </a:ext>
            </a:extLst>
          </p:cNvPr>
          <p:cNvSpPr>
            <a:spLocks noGrp="1"/>
          </p:cNvSpPr>
          <p:nvPr>
            <p:ph type="body" sz="quarter" idx="10" hasCustomPrompt="1"/>
          </p:nvPr>
        </p:nvSpPr>
        <p:spPr>
          <a:xfrm>
            <a:off x="1586578" y="1128240"/>
            <a:ext cx="21233951" cy="597236"/>
          </a:xfrm>
        </p:spPr>
        <p:txBody>
          <a:bodyPr/>
          <a:lstStyle>
            <a:lvl1pPr>
              <a:defRPr sz="3881" b="1" i="0">
                <a:solidFill>
                  <a:schemeClr val="bg1"/>
                </a:solidFill>
                <a:latin typeface="Montserrat" panose="02000505000000020004" pitchFamily="2" charset="77"/>
              </a:defRPr>
            </a:lvl1pPr>
          </a:lstStyle>
          <a:p>
            <a:pPr lvl="0"/>
            <a:r>
              <a:rPr lang="en-US" dirty="0"/>
              <a:t>HEADLINES GO HERE</a:t>
            </a:r>
          </a:p>
        </p:txBody>
      </p:sp>
      <p:sp>
        <p:nvSpPr>
          <p:cNvPr id="17" name="Text Placeholder 16">
            <a:extLst>
              <a:ext uri="{FF2B5EF4-FFF2-40B4-BE49-F238E27FC236}">
                <a16:creationId xmlns:a16="http://schemas.microsoft.com/office/drawing/2014/main" id="{F71CC9AD-8B2B-9F49-9E91-46A3797BA280}"/>
              </a:ext>
            </a:extLst>
          </p:cNvPr>
          <p:cNvSpPr>
            <a:spLocks noGrp="1"/>
          </p:cNvSpPr>
          <p:nvPr>
            <p:ph type="body" sz="quarter" idx="11"/>
          </p:nvPr>
        </p:nvSpPr>
        <p:spPr>
          <a:xfrm>
            <a:off x="1586578" y="3161380"/>
            <a:ext cx="21233951" cy="2239716"/>
          </a:xfrm>
        </p:spPr>
        <p:txBody>
          <a:bodyPr/>
          <a:lstStyle>
            <a:lvl1pPr>
              <a:defRPr sz="2800">
                <a:solidFill>
                  <a:schemeClr val="accent3"/>
                </a:solidFill>
                <a:latin typeface="Arial" panose="020B0604020202020204" pitchFamily="34" charset="0"/>
                <a:cs typeface="Arial" panose="020B0604020202020204" pitchFamily="34" charset="0"/>
              </a:defRPr>
            </a:lvl1pPr>
            <a:lvl2pPr>
              <a:defRPr sz="2800">
                <a:solidFill>
                  <a:schemeClr val="accent3"/>
                </a:solidFill>
                <a:latin typeface="Arial" panose="020B0604020202020204" pitchFamily="34" charset="0"/>
                <a:cs typeface="Arial" panose="020B0604020202020204" pitchFamily="34" charset="0"/>
              </a:defRPr>
            </a:lvl2pPr>
            <a:lvl3pPr>
              <a:defRPr sz="2800">
                <a:solidFill>
                  <a:schemeClr val="accent3"/>
                </a:solidFill>
                <a:latin typeface="Arial" panose="020B0604020202020204" pitchFamily="34" charset="0"/>
                <a:cs typeface="Arial" panose="020B0604020202020204" pitchFamily="34" charset="0"/>
              </a:defRPr>
            </a:lvl3pPr>
            <a:lvl4pPr>
              <a:defRPr sz="2800">
                <a:solidFill>
                  <a:schemeClr val="accent3"/>
                </a:solidFill>
                <a:latin typeface="Arial" panose="020B0604020202020204" pitchFamily="34" charset="0"/>
                <a:cs typeface="Arial" panose="020B0604020202020204" pitchFamily="34" charset="0"/>
              </a:defRPr>
            </a:lvl4pPr>
            <a:lvl5pPr>
              <a:defRPr sz="2800">
                <a:solidFill>
                  <a:schemeClr val="accent3"/>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Holder 6">
            <a:extLst>
              <a:ext uri="{FF2B5EF4-FFF2-40B4-BE49-F238E27FC236}">
                <a16:creationId xmlns:a16="http://schemas.microsoft.com/office/drawing/2014/main" id="{61CA73B6-FAD4-A843-B6FF-D757F87037FE}"/>
              </a:ext>
            </a:extLst>
          </p:cNvPr>
          <p:cNvSpPr>
            <a:spLocks noGrp="1"/>
          </p:cNvSpPr>
          <p:nvPr>
            <p:ph type="dt" sz="half" idx="6"/>
          </p:nvPr>
        </p:nvSpPr>
        <p:spPr>
          <a:xfrm>
            <a:off x="1588889" y="12880964"/>
            <a:ext cx="13006083" cy="261291"/>
          </a:xfrm>
          <a:prstGeom prst="rect">
            <a:avLst/>
          </a:prstGeom>
        </p:spPr>
        <p:txBody>
          <a:bodyPr lIns="0" tIns="0" rIns="0" bIns="0"/>
          <a:lstStyle>
            <a:lvl1pPr algn="l">
              <a:defRPr sz="1698">
                <a:solidFill>
                  <a:schemeClr val="tx1">
                    <a:tint val="75000"/>
                  </a:schemeClr>
                </a:solidFill>
                <a:latin typeface="Arial" panose="020B0604020202020204" pitchFamily="34" charset="0"/>
                <a:cs typeface="Arial" panose="020B0604020202020204" pitchFamily="34" charset="0"/>
              </a:defRPr>
            </a:lvl1p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pic>
        <p:nvPicPr>
          <p:cNvPr id="3" name="Picture 2">
            <a:extLst>
              <a:ext uri="{FF2B5EF4-FFF2-40B4-BE49-F238E27FC236}">
                <a16:creationId xmlns:a16="http://schemas.microsoft.com/office/drawing/2014/main" id="{177B46DA-2734-8248-83F0-421C133EE9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457676" y="12511772"/>
            <a:ext cx="5478524" cy="975628"/>
          </a:xfrm>
          <a:prstGeom prst="rect">
            <a:avLst/>
          </a:prstGeom>
        </p:spPr>
      </p:pic>
    </p:spTree>
    <p:extLst>
      <p:ext uri="{BB962C8B-B14F-4D97-AF65-F5344CB8AC3E}">
        <p14:creationId xmlns:p14="http://schemas.microsoft.com/office/powerpoint/2010/main" val="3473885438"/>
      </p:ext>
    </p:extLst>
  </p:cSld>
  <p:clrMapOvr>
    <a:masterClrMapping/>
  </p:clrMapOvr>
  <p:extLst>
    <p:ext uri="{DCECCB84-F9BA-43D5-87BE-67443E8EF086}">
      <p15:sldGuideLst xmlns:p15="http://schemas.microsoft.com/office/powerpoint/2012/main">
        <p15:guide id="1" orient="horz" pos="7638">
          <p15:clr>
            <a:srgbClr val="FBAE40"/>
          </p15:clr>
        </p15:guide>
        <p15:guide id="2" pos="985">
          <p15:clr>
            <a:srgbClr val="FBAE40"/>
          </p15:clr>
        </p15:guide>
        <p15:guide id="3" pos="14375">
          <p15:clr>
            <a:srgbClr val="FBAE40"/>
          </p15:clr>
        </p15:guide>
        <p15:guide id="4" orient="horz" pos="711">
          <p15:clr>
            <a:srgbClr val="FBAE40"/>
          </p15:clr>
        </p15:guide>
        <p15:guide id="5" orient="horz" pos="199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91F0F61-429B-A843-919D-ADD7CBBEF8F1}"/>
              </a:ext>
            </a:extLst>
          </p:cNvPr>
          <p:cNvSpPr/>
          <p:nvPr userDrawn="1"/>
        </p:nvSpPr>
        <p:spPr>
          <a:xfrm>
            <a:off x="1219201" y="994448"/>
            <a:ext cx="21945600" cy="870946"/>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0906" tIns="55453" rIns="110906" bIns="55453" numCol="1" spcCol="0" rtlCol="0" fromWordArt="0" anchor="ctr" anchorCtr="0" forceAA="0" compatLnSpc="1">
            <a:prstTxWarp prst="textNoShape">
              <a:avLst/>
            </a:prstTxWarp>
            <a:noAutofit/>
          </a:bodyPr>
          <a:lstStyle/>
          <a:p>
            <a:pPr algn="ctr"/>
            <a:endParaRPr lang="en-US" sz="2648"/>
          </a:p>
        </p:txBody>
      </p:sp>
      <p:pic>
        <p:nvPicPr>
          <p:cNvPr id="6" name="Picture 5">
            <a:extLst>
              <a:ext uri="{FF2B5EF4-FFF2-40B4-BE49-F238E27FC236}">
                <a16:creationId xmlns:a16="http://schemas.microsoft.com/office/drawing/2014/main" id="{26F3BC7A-C7CB-C243-B442-9247E93D17CA}"/>
              </a:ext>
            </a:extLst>
          </p:cNvPr>
          <p:cNvPicPr>
            <a:picLocks noChangeAspect="1"/>
          </p:cNvPicPr>
          <p:nvPr userDrawn="1"/>
        </p:nvPicPr>
        <p:blipFill>
          <a:blip r:embed="rId2"/>
          <a:stretch>
            <a:fillRect/>
          </a:stretch>
        </p:blipFill>
        <p:spPr>
          <a:xfrm>
            <a:off x="-1" y="12125685"/>
            <a:ext cx="24384000" cy="125487"/>
          </a:xfrm>
          <a:prstGeom prst="rect">
            <a:avLst/>
          </a:prstGeom>
        </p:spPr>
      </p:pic>
      <p:pic>
        <p:nvPicPr>
          <p:cNvPr id="8" name="Picture 7">
            <a:extLst>
              <a:ext uri="{FF2B5EF4-FFF2-40B4-BE49-F238E27FC236}">
                <a16:creationId xmlns:a16="http://schemas.microsoft.com/office/drawing/2014/main" id="{0674CC22-B2D9-BA41-BF4A-F363B31A942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509980" y="12498404"/>
            <a:ext cx="2636827" cy="970363"/>
          </a:xfrm>
          <a:prstGeom prst="rect">
            <a:avLst/>
          </a:prstGeom>
        </p:spPr>
      </p:pic>
      <p:sp>
        <p:nvSpPr>
          <p:cNvPr id="15" name="Text Placeholder 14">
            <a:extLst>
              <a:ext uri="{FF2B5EF4-FFF2-40B4-BE49-F238E27FC236}">
                <a16:creationId xmlns:a16="http://schemas.microsoft.com/office/drawing/2014/main" id="{791701D2-F520-3B4C-B848-F4A99FF91642}"/>
              </a:ext>
            </a:extLst>
          </p:cNvPr>
          <p:cNvSpPr>
            <a:spLocks noGrp="1"/>
          </p:cNvSpPr>
          <p:nvPr>
            <p:ph type="body" sz="quarter" idx="10" hasCustomPrompt="1"/>
          </p:nvPr>
        </p:nvSpPr>
        <p:spPr>
          <a:xfrm>
            <a:off x="1586578" y="1128240"/>
            <a:ext cx="21233951" cy="597236"/>
          </a:xfrm>
        </p:spPr>
        <p:txBody>
          <a:bodyPr/>
          <a:lstStyle>
            <a:lvl1pPr>
              <a:defRPr sz="3881" b="1" i="0">
                <a:solidFill>
                  <a:schemeClr val="bg1"/>
                </a:solidFill>
                <a:latin typeface="Montserrat" panose="02000505000000020004" pitchFamily="2" charset="77"/>
              </a:defRPr>
            </a:lvl1pPr>
          </a:lstStyle>
          <a:p>
            <a:pPr lvl="0"/>
            <a:r>
              <a:rPr lang="en-US" dirty="0"/>
              <a:t>HEADLINES GO HERE</a:t>
            </a:r>
          </a:p>
        </p:txBody>
      </p:sp>
      <p:sp>
        <p:nvSpPr>
          <p:cNvPr id="11" name="Holder 6">
            <a:extLst>
              <a:ext uri="{FF2B5EF4-FFF2-40B4-BE49-F238E27FC236}">
                <a16:creationId xmlns:a16="http://schemas.microsoft.com/office/drawing/2014/main" id="{51AF7839-8814-6549-9D3A-E9469D36C51F}"/>
              </a:ext>
            </a:extLst>
          </p:cNvPr>
          <p:cNvSpPr>
            <a:spLocks noGrp="1"/>
          </p:cNvSpPr>
          <p:nvPr>
            <p:ph type="dt" sz="half" idx="6"/>
          </p:nvPr>
        </p:nvSpPr>
        <p:spPr>
          <a:xfrm>
            <a:off x="1588889" y="12880964"/>
            <a:ext cx="13006083" cy="261291"/>
          </a:xfrm>
          <a:prstGeom prst="rect">
            <a:avLst/>
          </a:prstGeom>
        </p:spPr>
        <p:txBody>
          <a:bodyPr lIns="0" tIns="0" rIns="0" bIns="0"/>
          <a:lstStyle>
            <a:lvl1pPr algn="l">
              <a:defRPr sz="1698">
                <a:solidFill>
                  <a:schemeClr val="tx1">
                    <a:tint val="75000"/>
                  </a:schemeClr>
                </a:solidFill>
                <a:latin typeface="Arial" panose="020B0604020202020204" pitchFamily="34" charset="0"/>
                <a:cs typeface="Arial" panose="020B0604020202020204" pitchFamily="34" charset="0"/>
              </a:defRPr>
            </a:lvl1p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4" name="Chart Placeholder 3">
            <a:extLst>
              <a:ext uri="{FF2B5EF4-FFF2-40B4-BE49-F238E27FC236}">
                <a16:creationId xmlns:a16="http://schemas.microsoft.com/office/drawing/2014/main" id="{8BDA858B-C435-CD46-B6F2-5F7D29966F4B}"/>
              </a:ext>
            </a:extLst>
          </p:cNvPr>
          <p:cNvSpPr>
            <a:spLocks noGrp="1"/>
          </p:cNvSpPr>
          <p:nvPr>
            <p:ph type="chart" sz="quarter" idx="11"/>
          </p:nvPr>
        </p:nvSpPr>
        <p:spPr>
          <a:xfrm>
            <a:off x="1600199" y="3160713"/>
            <a:ext cx="10134601" cy="8497887"/>
          </a:xfrm>
        </p:spPr>
        <p:txBody>
          <a:bodyPr/>
          <a:lstStyle/>
          <a:p>
            <a:endParaRPr lang="en-US"/>
          </a:p>
        </p:txBody>
      </p:sp>
      <p:sp>
        <p:nvSpPr>
          <p:cNvPr id="14" name="Chart Placeholder 3">
            <a:extLst>
              <a:ext uri="{FF2B5EF4-FFF2-40B4-BE49-F238E27FC236}">
                <a16:creationId xmlns:a16="http://schemas.microsoft.com/office/drawing/2014/main" id="{287C2131-5D6B-6C45-9A47-4B4EED88980A}"/>
              </a:ext>
            </a:extLst>
          </p:cNvPr>
          <p:cNvSpPr>
            <a:spLocks noGrp="1"/>
          </p:cNvSpPr>
          <p:nvPr>
            <p:ph type="chart" sz="quarter" idx="12"/>
          </p:nvPr>
        </p:nvSpPr>
        <p:spPr>
          <a:xfrm>
            <a:off x="12533312" y="3160713"/>
            <a:ext cx="10287000" cy="8497887"/>
          </a:xfrm>
        </p:spPr>
        <p:txBody>
          <a:bodyPr/>
          <a:lstStyle/>
          <a:p>
            <a:endParaRPr lang="en-US"/>
          </a:p>
        </p:txBody>
      </p:sp>
    </p:spTree>
    <p:extLst>
      <p:ext uri="{BB962C8B-B14F-4D97-AF65-F5344CB8AC3E}">
        <p14:creationId xmlns:p14="http://schemas.microsoft.com/office/powerpoint/2010/main" val="216019358"/>
      </p:ext>
    </p:extLst>
  </p:cSld>
  <p:clrMapOvr>
    <a:masterClrMapping/>
  </p:clrMapOvr>
  <p:extLst>
    <p:ext uri="{DCECCB84-F9BA-43D5-87BE-67443E8EF086}">
      <p15:sldGuideLst xmlns:p15="http://schemas.microsoft.com/office/powerpoint/2012/main">
        <p15:guide id="1" orient="horz" pos="7638" userDrawn="1">
          <p15:clr>
            <a:srgbClr val="FBAE40"/>
          </p15:clr>
        </p15:guide>
        <p15:guide id="2" pos="1008" userDrawn="1">
          <p15:clr>
            <a:srgbClr val="FBAE40"/>
          </p15:clr>
        </p15:guide>
        <p15:guide id="3" pos="14375" userDrawn="1">
          <p15:clr>
            <a:srgbClr val="FBAE40"/>
          </p15:clr>
        </p15:guide>
        <p15:guide id="4" orient="horz" pos="711" userDrawn="1">
          <p15:clr>
            <a:srgbClr val="FBAE40"/>
          </p15:clr>
        </p15:guide>
        <p15:guide id="5" orient="horz" pos="199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 3">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91F0F61-429B-A843-919D-ADD7CBBEF8F1}"/>
              </a:ext>
            </a:extLst>
          </p:cNvPr>
          <p:cNvSpPr/>
          <p:nvPr userDrawn="1"/>
        </p:nvSpPr>
        <p:spPr>
          <a:xfrm>
            <a:off x="1219201" y="994448"/>
            <a:ext cx="21945600" cy="870946"/>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0906" tIns="55453" rIns="110906" bIns="55453" numCol="1" spcCol="0" rtlCol="0" fromWordArt="0" anchor="ctr" anchorCtr="0" forceAA="0" compatLnSpc="1">
            <a:prstTxWarp prst="textNoShape">
              <a:avLst/>
            </a:prstTxWarp>
            <a:noAutofit/>
          </a:bodyPr>
          <a:lstStyle/>
          <a:p>
            <a:pPr algn="ctr"/>
            <a:endParaRPr lang="en-US" sz="2648"/>
          </a:p>
        </p:txBody>
      </p:sp>
      <p:pic>
        <p:nvPicPr>
          <p:cNvPr id="6" name="Picture 5">
            <a:extLst>
              <a:ext uri="{FF2B5EF4-FFF2-40B4-BE49-F238E27FC236}">
                <a16:creationId xmlns:a16="http://schemas.microsoft.com/office/drawing/2014/main" id="{26F3BC7A-C7CB-C243-B442-9247E93D17CA}"/>
              </a:ext>
            </a:extLst>
          </p:cNvPr>
          <p:cNvPicPr>
            <a:picLocks noChangeAspect="1"/>
          </p:cNvPicPr>
          <p:nvPr userDrawn="1"/>
        </p:nvPicPr>
        <p:blipFill>
          <a:blip r:embed="rId2"/>
          <a:stretch>
            <a:fillRect/>
          </a:stretch>
        </p:blipFill>
        <p:spPr>
          <a:xfrm>
            <a:off x="-1" y="12125685"/>
            <a:ext cx="24384000" cy="125487"/>
          </a:xfrm>
          <a:prstGeom prst="rect">
            <a:avLst/>
          </a:prstGeom>
        </p:spPr>
      </p:pic>
      <p:pic>
        <p:nvPicPr>
          <p:cNvPr id="8" name="Picture 7">
            <a:extLst>
              <a:ext uri="{FF2B5EF4-FFF2-40B4-BE49-F238E27FC236}">
                <a16:creationId xmlns:a16="http://schemas.microsoft.com/office/drawing/2014/main" id="{0674CC22-B2D9-BA41-BF4A-F363B31A942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509980" y="12498404"/>
            <a:ext cx="2636827" cy="970363"/>
          </a:xfrm>
          <a:prstGeom prst="rect">
            <a:avLst/>
          </a:prstGeom>
        </p:spPr>
      </p:pic>
      <p:sp>
        <p:nvSpPr>
          <p:cNvPr id="15" name="Text Placeholder 14">
            <a:extLst>
              <a:ext uri="{FF2B5EF4-FFF2-40B4-BE49-F238E27FC236}">
                <a16:creationId xmlns:a16="http://schemas.microsoft.com/office/drawing/2014/main" id="{791701D2-F520-3B4C-B848-F4A99FF91642}"/>
              </a:ext>
            </a:extLst>
          </p:cNvPr>
          <p:cNvSpPr>
            <a:spLocks noGrp="1"/>
          </p:cNvSpPr>
          <p:nvPr>
            <p:ph type="body" sz="quarter" idx="10" hasCustomPrompt="1"/>
          </p:nvPr>
        </p:nvSpPr>
        <p:spPr>
          <a:xfrm>
            <a:off x="1586578" y="1128240"/>
            <a:ext cx="21233951" cy="597236"/>
          </a:xfrm>
        </p:spPr>
        <p:txBody>
          <a:bodyPr/>
          <a:lstStyle>
            <a:lvl1pPr>
              <a:defRPr sz="3881" b="1" i="0">
                <a:solidFill>
                  <a:schemeClr val="bg1"/>
                </a:solidFill>
                <a:latin typeface="Montserrat" panose="02000505000000020004" pitchFamily="2" charset="77"/>
              </a:defRPr>
            </a:lvl1pPr>
          </a:lstStyle>
          <a:p>
            <a:pPr lvl="0"/>
            <a:r>
              <a:rPr lang="en-US" dirty="0"/>
              <a:t>HEADLINES GO HERE</a:t>
            </a:r>
          </a:p>
        </p:txBody>
      </p:sp>
      <p:sp>
        <p:nvSpPr>
          <p:cNvPr id="11" name="Holder 6">
            <a:extLst>
              <a:ext uri="{FF2B5EF4-FFF2-40B4-BE49-F238E27FC236}">
                <a16:creationId xmlns:a16="http://schemas.microsoft.com/office/drawing/2014/main" id="{51AF7839-8814-6549-9D3A-E9469D36C51F}"/>
              </a:ext>
            </a:extLst>
          </p:cNvPr>
          <p:cNvSpPr>
            <a:spLocks noGrp="1"/>
          </p:cNvSpPr>
          <p:nvPr>
            <p:ph type="dt" sz="half" idx="6"/>
          </p:nvPr>
        </p:nvSpPr>
        <p:spPr>
          <a:xfrm>
            <a:off x="1588889" y="12880964"/>
            <a:ext cx="13006083" cy="261291"/>
          </a:xfrm>
          <a:prstGeom prst="rect">
            <a:avLst/>
          </a:prstGeom>
        </p:spPr>
        <p:txBody>
          <a:bodyPr lIns="0" tIns="0" rIns="0" bIns="0"/>
          <a:lstStyle>
            <a:lvl1pPr algn="l">
              <a:defRPr sz="1698">
                <a:solidFill>
                  <a:schemeClr val="tx1">
                    <a:tint val="75000"/>
                  </a:schemeClr>
                </a:solidFill>
                <a:latin typeface="Arial" panose="020B0604020202020204" pitchFamily="34" charset="0"/>
                <a:cs typeface="Arial" panose="020B0604020202020204" pitchFamily="34" charset="0"/>
              </a:defRPr>
            </a:lvl1p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14" name="Chart Placeholder 3">
            <a:extLst>
              <a:ext uri="{FF2B5EF4-FFF2-40B4-BE49-F238E27FC236}">
                <a16:creationId xmlns:a16="http://schemas.microsoft.com/office/drawing/2014/main" id="{287C2131-5D6B-6C45-9A47-4B4EED88980A}"/>
              </a:ext>
            </a:extLst>
          </p:cNvPr>
          <p:cNvSpPr>
            <a:spLocks noGrp="1"/>
          </p:cNvSpPr>
          <p:nvPr>
            <p:ph type="chart" sz="quarter" idx="12"/>
          </p:nvPr>
        </p:nvSpPr>
        <p:spPr>
          <a:xfrm>
            <a:off x="12533312" y="3160713"/>
            <a:ext cx="10287000" cy="8497887"/>
          </a:xfrm>
        </p:spPr>
        <p:txBody>
          <a:bodyPr/>
          <a:lstStyle/>
          <a:p>
            <a:endParaRPr lang="en-US"/>
          </a:p>
        </p:txBody>
      </p:sp>
      <p:sp>
        <p:nvSpPr>
          <p:cNvPr id="3" name="Text Placeholder 2">
            <a:extLst>
              <a:ext uri="{FF2B5EF4-FFF2-40B4-BE49-F238E27FC236}">
                <a16:creationId xmlns:a16="http://schemas.microsoft.com/office/drawing/2014/main" id="{9BC8A9D1-0404-B54C-9824-8F518E050DB0}"/>
              </a:ext>
            </a:extLst>
          </p:cNvPr>
          <p:cNvSpPr>
            <a:spLocks noGrp="1"/>
          </p:cNvSpPr>
          <p:nvPr>
            <p:ph type="body" sz="quarter" idx="13"/>
          </p:nvPr>
        </p:nvSpPr>
        <p:spPr>
          <a:xfrm>
            <a:off x="1585913" y="3160712"/>
            <a:ext cx="10453687" cy="8497887"/>
          </a:xfrm>
        </p:spPr>
        <p:txBody>
          <a:bodyPr/>
          <a:lstStyle>
            <a:lvl1pPr>
              <a:defRPr sz="2800">
                <a:solidFill>
                  <a:schemeClr val="accent3"/>
                </a:solidFill>
              </a:defRPr>
            </a:lvl1pPr>
            <a:lvl2pPr>
              <a:defRPr sz="2800">
                <a:solidFill>
                  <a:schemeClr val="accent3"/>
                </a:solidFill>
              </a:defRPr>
            </a:lvl2pPr>
            <a:lvl3pPr>
              <a:defRPr sz="2800">
                <a:solidFill>
                  <a:schemeClr val="accent3"/>
                </a:solidFill>
              </a:defRPr>
            </a:lvl3pPr>
            <a:lvl4pPr>
              <a:defRPr sz="2800">
                <a:solidFill>
                  <a:schemeClr val="accent3"/>
                </a:solidFill>
              </a:defRPr>
            </a:lvl4pPr>
            <a:lvl5pPr>
              <a:defRPr sz="2800">
                <a:solidFill>
                  <a:schemeClr val="accent3"/>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5447242"/>
      </p:ext>
    </p:extLst>
  </p:cSld>
  <p:clrMapOvr>
    <a:masterClrMapping/>
  </p:clrMapOvr>
  <p:extLst>
    <p:ext uri="{DCECCB84-F9BA-43D5-87BE-67443E8EF086}">
      <p15:sldGuideLst xmlns:p15="http://schemas.microsoft.com/office/powerpoint/2012/main">
        <p15:guide id="1" orient="horz" pos="7638">
          <p15:clr>
            <a:srgbClr val="FBAE40"/>
          </p15:clr>
        </p15:guide>
        <p15:guide id="2" pos="1008">
          <p15:clr>
            <a:srgbClr val="FBAE40"/>
          </p15:clr>
        </p15:guide>
        <p15:guide id="3" pos="14375">
          <p15:clr>
            <a:srgbClr val="FBAE40"/>
          </p15:clr>
        </p15:guide>
        <p15:guide id="4" orient="horz" pos="711">
          <p15:clr>
            <a:srgbClr val="FBAE40"/>
          </p15:clr>
        </p15:guide>
        <p15:guide id="5" orient="horz" pos="199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s">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24384000" cy="13716000"/>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dirty="0"/>
          </a:p>
        </p:txBody>
      </p:sp>
      <p:sp>
        <p:nvSpPr>
          <p:cNvPr id="81" name="Freeform 80">
            <a:extLst>
              <a:ext uri="{FF2B5EF4-FFF2-40B4-BE49-F238E27FC236}">
                <a16:creationId xmlns:a16="http://schemas.microsoft.com/office/drawing/2014/main" id="{7448B7D5-8F75-F849-9548-6AE5A0208755}"/>
              </a:ext>
            </a:extLst>
          </p:cNvPr>
          <p:cNvSpPr/>
          <p:nvPr userDrawn="1"/>
        </p:nvSpPr>
        <p:spPr>
          <a:xfrm>
            <a:off x="-29534" y="-7375"/>
            <a:ext cx="10166709" cy="13723374"/>
          </a:xfrm>
          <a:custGeom>
            <a:avLst/>
            <a:gdLst>
              <a:gd name="connsiteX0" fmla="*/ 5604 w 10166709"/>
              <a:gd name="connsiteY0" fmla="*/ 0 h 13679128"/>
              <a:gd name="connsiteX1" fmla="*/ 7194221 w 10166709"/>
              <a:gd name="connsiteY1" fmla="*/ 0 h 13679128"/>
              <a:gd name="connsiteX2" fmla="*/ 7255939 w 10166709"/>
              <a:gd name="connsiteY2" fmla="*/ 60486 h 13679128"/>
              <a:gd name="connsiteX3" fmla="*/ 10161773 w 10166709"/>
              <a:gd name="connsiteY3" fmla="*/ 7137924 h 13679128"/>
              <a:gd name="connsiteX4" fmla="*/ 10161773 w 10166709"/>
              <a:gd name="connsiteY4" fmla="*/ 11363631 h 13679128"/>
              <a:gd name="connsiteX5" fmla="*/ 10166709 w 10166709"/>
              <a:gd name="connsiteY5" fmla="*/ 11363631 h 13679128"/>
              <a:gd name="connsiteX6" fmla="*/ 10166709 w 10166709"/>
              <a:gd name="connsiteY6" fmla="*/ 13679128 h 13679128"/>
              <a:gd name="connsiteX7" fmla="*/ 0 w 10166709"/>
              <a:gd name="connsiteY7" fmla="*/ 13679128 h 13679128"/>
              <a:gd name="connsiteX8" fmla="*/ 0 w 10166709"/>
              <a:gd name="connsiteY8" fmla="*/ 11363631 h 13679128"/>
              <a:gd name="connsiteX9" fmla="*/ 5604 w 10166709"/>
              <a:gd name="connsiteY9" fmla="*/ 11363631 h 13679128"/>
              <a:gd name="connsiteX10" fmla="*/ 5604 w 10166709"/>
              <a:gd name="connsiteY10" fmla="*/ 0 h 1367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66709" h="13679128">
                <a:moveTo>
                  <a:pt x="5604" y="0"/>
                </a:moveTo>
                <a:lnTo>
                  <a:pt x="7194221" y="0"/>
                </a:lnTo>
                <a:lnTo>
                  <a:pt x="7255939" y="60486"/>
                </a:lnTo>
                <a:cubicBezTo>
                  <a:pt x="9053847" y="1886649"/>
                  <a:pt x="10161773" y="4383965"/>
                  <a:pt x="10161773" y="7137924"/>
                </a:cubicBezTo>
                <a:lnTo>
                  <a:pt x="10161773" y="11363631"/>
                </a:lnTo>
                <a:lnTo>
                  <a:pt x="10166709" y="11363631"/>
                </a:lnTo>
                <a:lnTo>
                  <a:pt x="10166709" y="13679128"/>
                </a:lnTo>
                <a:lnTo>
                  <a:pt x="0" y="13679128"/>
                </a:lnTo>
                <a:lnTo>
                  <a:pt x="0" y="11363631"/>
                </a:lnTo>
                <a:lnTo>
                  <a:pt x="5604" y="11363631"/>
                </a:lnTo>
                <a:lnTo>
                  <a:pt x="560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1631731" y="5666362"/>
            <a:ext cx="6553627" cy="2769989"/>
          </a:xfrm>
        </p:spPr>
        <p:txBody>
          <a:bodyPr/>
          <a:lstStyle>
            <a:lvl1pPr>
              <a:defRPr sz="6001" b="1" i="0">
                <a:solidFill>
                  <a:schemeClr val="bg1"/>
                </a:solidFill>
                <a:latin typeface="Montserrat" panose="02000505000000020004" pitchFamily="2" charset="77"/>
              </a:defRPr>
            </a:lvl1pPr>
          </a:lstStyle>
          <a:p>
            <a:pPr lvl="0"/>
            <a:r>
              <a:rPr lang="en-US" dirty="0"/>
              <a:t>TITLE PAGE HEADLINE</a:t>
            </a:r>
            <a:br>
              <a:rPr lang="en-US" dirty="0"/>
            </a:br>
            <a:r>
              <a:rPr lang="en-US" dirty="0"/>
              <a:t>GOES HERE</a:t>
            </a:r>
          </a:p>
        </p:txBody>
      </p:sp>
      <p:sp>
        <p:nvSpPr>
          <p:cNvPr id="48" name="Text Placeholder 44">
            <a:extLst>
              <a:ext uri="{FF2B5EF4-FFF2-40B4-BE49-F238E27FC236}">
                <a16:creationId xmlns:a16="http://schemas.microsoft.com/office/drawing/2014/main" id="{12C22081-661F-1849-B549-87A67910E3BF}"/>
              </a:ext>
            </a:extLst>
          </p:cNvPr>
          <p:cNvSpPr>
            <a:spLocks noGrp="1"/>
          </p:cNvSpPr>
          <p:nvPr userDrawn="1">
            <p:ph type="body" sz="quarter" idx="11" hasCustomPrompt="1"/>
          </p:nvPr>
        </p:nvSpPr>
        <p:spPr>
          <a:xfrm>
            <a:off x="1631731" y="8803957"/>
            <a:ext cx="6553627" cy="492443"/>
          </a:xfrm>
        </p:spPr>
        <p:txBody>
          <a:bodyPr/>
          <a:lstStyle>
            <a:lvl1pPr>
              <a:defRPr sz="3200" b="0" i="0">
                <a:solidFill>
                  <a:schemeClr val="bg1"/>
                </a:solidFill>
                <a:latin typeface="Arial" panose="020B0604020202020204" pitchFamily="34" charset="0"/>
                <a:cs typeface="Arial" panose="020B0604020202020204" pitchFamily="34" charset="0"/>
              </a:defRPr>
            </a:lvl1pPr>
          </a:lstStyle>
          <a:p>
            <a:pPr lvl="0"/>
            <a:r>
              <a:rPr lang="en-US" dirty="0"/>
              <a:t>January 2020</a:t>
            </a:r>
          </a:p>
        </p:txBody>
      </p:sp>
      <p:sp>
        <p:nvSpPr>
          <p:cNvPr id="66" name="Freeform 65">
            <a:extLst>
              <a:ext uri="{FF2B5EF4-FFF2-40B4-BE49-F238E27FC236}">
                <a16:creationId xmlns:a16="http://schemas.microsoft.com/office/drawing/2014/main" id="{26DEEC23-FCFB-6C4F-9677-FFC98365C9E1}"/>
              </a:ext>
            </a:extLst>
          </p:cNvPr>
          <p:cNvSpPr/>
          <p:nvPr userDrawn="1"/>
        </p:nvSpPr>
        <p:spPr>
          <a:xfrm>
            <a:off x="10114871" y="0"/>
            <a:ext cx="7134565" cy="9816832"/>
          </a:xfrm>
          <a:custGeom>
            <a:avLst/>
            <a:gdLst>
              <a:gd name="connsiteX0" fmla="*/ 0 w 7134101"/>
              <a:gd name="connsiteY0" fmla="*/ 0 h 9816832"/>
              <a:gd name="connsiteX1" fmla="*/ 7134101 w 7134101"/>
              <a:gd name="connsiteY1" fmla="*/ 0 h 9816832"/>
              <a:gd name="connsiteX2" fmla="*/ 7134099 w 7134101"/>
              <a:gd name="connsiteY2" fmla="*/ 6249782 h 9816832"/>
              <a:gd name="connsiteX3" fmla="*/ 3567049 w 7134101"/>
              <a:gd name="connsiteY3" fmla="*/ 9816832 h 9816832"/>
              <a:gd name="connsiteX4" fmla="*/ 3567050 w 7134101"/>
              <a:gd name="connsiteY4" fmla="*/ 9816831 h 9816832"/>
              <a:gd name="connsiteX5" fmla="*/ 0 w 7134101"/>
              <a:gd name="connsiteY5" fmla="*/ 6249781 h 9816832"/>
              <a:gd name="connsiteX6" fmla="*/ 0 w 7134101"/>
              <a:gd name="connsiteY6" fmla="*/ 0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4101" h="9816832">
                <a:moveTo>
                  <a:pt x="0" y="0"/>
                </a:moveTo>
                <a:lnTo>
                  <a:pt x="7134101" y="0"/>
                </a:lnTo>
                <a:lnTo>
                  <a:pt x="7134099" y="6249782"/>
                </a:lnTo>
                <a:cubicBezTo>
                  <a:pt x="7134099" y="8219809"/>
                  <a:pt x="5537076" y="9816832"/>
                  <a:pt x="3567049" y="9816832"/>
                </a:cubicBezTo>
                <a:lnTo>
                  <a:pt x="3567050" y="9816831"/>
                </a:lnTo>
                <a:cubicBezTo>
                  <a:pt x="1597023" y="9816831"/>
                  <a:pt x="0" y="8219808"/>
                  <a:pt x="0" y="6249781"/>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65" name="Freeform 64">
            <a:extLst>
              <a:ext uri="{FF2B5EF4-FFF2-40B4-BE49-F238E27FC236}">
                <a16:creationId xmlns:a16="http://schemas.microsoft.com/office/drawing/2014/main" id="{B4442DC1-2E7B-EB40-93E8-22074AB92693}"/>
              </a:ext>
            </a:extLst>
          </p:cNvPr>
          <p:cNvSpPr/>
          <p:nvPr userDrawn="1"/>
        </p:nvSpPr>
        <p:spPr>
          <a:xfrm>
            <a:off x="17259307" y="3283974"/>
            <a:ext cx="7134564" cy="10439400"/>
          </a:xfrm>
          <a:custGeom>
            <a:avLst/>
            <a:gdLst>
              <a:gd name="connsiteX0" fmla="*/ 3567050 w 7134100"/>
              <a:gd name="connsiteY0" fmla="*/ 0 h 10439400"/>
              <a:gd name="connsiteX1" fmla="*/ 7134100 w 7134100"/>
              <a:gd name="connsiteY1" fmla="*/ 3567050 h 10439400"/>
              <a:gd name="connsiteX2" fmla="*/ 7134098 w 7134100"/>
              <a:gd name="connsiteY2" fmla="*/ 10439400 h 10439400"/>
              <a:gd name="connsiteX3" fmla="*/ 0 w 7134100"/>
              <a:gd name="connsiteY3" fmla="*/ 10439400 h 10439400"/>
              <a:gd name="connsiteX4" fmla="*/ 0 w 7134100"/>
              <a:gd name="connsiteY4" fmla="*/ 3567050 h 10439400"/>
              <a:gd name="connsiteX5" fmla="*/ 3567050 w 7134100"/>
              <a:gd name="connsiteY5" fmla="*/ 0 h 1043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0" h="10439400">
                <a:moveTo>
                  <a:pt x="3567050" y="0"/>
                </a:moveTo>
                <a:cubicBezTo>
                  <a:pt x="5537078" y="0"/>
                  <a:pt x="7134100" y="1597023"/>
                  <a:pt x="7134100" y="3567050"/>
                </a:cubicBezTo>
                <a:lnTo>
                  <a:pt x="7134098" y="10439400"/>
                </a:lnTo>
                <a:lnTo>
                  <a:pt x="0" y="10439400"/>
                </a:lnTo>
                <a:lnTo>
                  <a:pt x="0" y="3567050"/>
                </a:lnTo>
                <a:cubicBezTo>
                  <a:pt x="0" y="1597023"/>
                  <a:pt x="1597022" y="0"/>
                  <a:pt x="356705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64" name="Freeform 63">
            <a:extLst>
              <a:ext uri="{FF2B5EF4-FFF2-40B4-BE49-F238E27FC236}">
                <a16:creationId xmlns:a16="http://schemas.microsoft.com/office/drawing/2014/main" id="{A0B26798-F401-5A48-B35B-8FBA2ABC1520}"/>
              </a:ext>
            </a:extLst>
          </p:cNvPr>
          <p:cNvSpPr/>
          <p:nvPr userDrawn="1"/>
        </p:nvSpPr>
        <p:spPr>
          <a:xfrm>
            <a:off x="10139643" y="983158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3" name="Freeform 72">
            <a:extLst>
              <a:ext uri="{FF2B5EF4-FFF2-40B4-BE49-F238E27FC236}">
                <a16:creationId xmlns:a16="http://schemas.microsoft.com/office/drawing/2014/main" id="{958F8E9D-060C-9A40-8245-A770DA17C316}"/>
              </a:ext>
            </a:extLst>
          </p:cNvPr>
          <p:cNvSpPr/>
          <p:nvPr userDrawn="1"/>
        </p:nvSpPr>
        <p:spPr>
          <a:xfrm>
            <a:off x="0" y="2"/>
            <a:ext cx="3595752" cy="7372"/>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2" name="Freeform 71">
            <a:extLst>
              <a:ext uri="{FF2B5EF4-FFF2-40B4-BE49-F238E27FC236}">
                <a16:creationId xmlns:a16="http://schemas.microsoft.com/office/drawing/2014/main" id="{39E79266-9528-DD43-A25B-14E4743DAC42}"/>
              </a:ext>
            </a:extLst>
          </p:cNvPr>
          <p:cNvSpPr/>
          <p:nvPr userDrawn="1"/>
        </p:nvSpPr>
        <p:spPr>
          <a:xfrm>
            <a:off x="-29534" y="7374"/>
            <a:ext cx="29534" cy="13716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86" name="Text Placeholder 44">
            <a:extLst>
              <a:ext uri="{FF2B5EF4-FFF2-40B4-BE49-F238E27FC236}">
                <a16:creationId xmlns:a16="http://schemas.microsoft.com/office/drawing/2014/main" id="{A6E94390-36E6-E64F-BE2F-23353625F883}"/>
              </a:ext>
            </a:extLst>
          </p:cNvPr>
          <p:cNvSpPr>
            <a:spLocks noGrp="1"/>
          </p:cNvSpPr>
          <p:nvPr>
            <p:ph type="body" sz="quarter" idx="12" hasCustomPrompt="1"/>
          </p:nvPr>
        </p:nvSpPr>
        <p:spPr>
          <a:xfrm>
            <a:off x="1631731" y="5020894"/>
            <a:ext cx="6553627" cy="307777"/>
          </a:xfrm>
        </p:spPr>
        <p:txBody>
          <a:bodyPr/>
          <a:lstStyle>
            <a:lvl1pPr>
              <a:defRPr sz="2000" b="1" i="0">
                <a:solidFill>
                  <a:schemeClr val="bg1"/>
                </a:solidFill>
                <a:latin typeface="Arial" panose="020B0604020202020204" pitchFamily="34" charset="0"/>
                <a:cs typeface="Arial" panose="020B0604020202020204" pitchFamily="34" charset="0"/>
              </a:defRPr>
            </a:lvl1pPr>
          </a:lstStyle>
          <a:p>
            <a:pPr lvl="0"/>
            <a:r>
              <a:rPr lang="en-US" dirty="0"/>
              <a:t>MAKING EVERY WOMAN AND GIRL COUNT</a:t>
            </a:r>
          </a:p>
        </p:txBody>
      </p:sp>
      <p:pic>
        <p:nvPicPr>
          <p:cNvPr id="4" name="Picture 3">
            <a:extLst>
              <a:ext uri="{FF2B5EF4-FFF2-40B4-BE49-F238E27FC236}">
                <a16:creationId xmlns:a16="http://schemas.microsoft.com/office/drawing/2014/main" id="{8C55D5C7-FA50-304B-AFB1-D33280E455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0" y="10569978"/>
            <a:ext cx="7696200" cy="1370556"/>
          </a:xfrm>
          <a:prstGeom prst="rect">
            <a:avLst/>
          </a:prstGeom>
        </p:spPr>
      </p:pic>
    </p:spTree>
    <p:extLst>
      <p:ext uri="{BB962C8B-B14F-4D97-AF65-F5344CB8AC3E}">
        <p14:creationId xmlns:p14="http://schemas.microsoft.com/office/powerpoint/2010/main" val="3042016189"/>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guide id="4" pos="146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Images">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24384000" cy="13716000"/>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32" name="Picture Placeholder 31">
            <a:extLst>
              <a:ext uri="{FF2B5EF4-FFF2-40B4-BE49-F238E27FC236}">
                <a16:creationId xmlns:a16="http://schemas.microsoft.com/office/drawing/2014/main" id="{C0E4E067-AA64-1049-B441-A9E0C8EC99F6}"/>
              </a:ext>
            </a:extLst>
          </p:cNvPr>
          <p:cNvSpPr>
            <a:spLocks noGrp="1"/>
          </p:cNvSpPr>
          <p:nvPr>
            <p:ph type="pic" sz="quarter" idx="14"/>
          </p:nvPr>
        </p:nvSpPr>
        <p:spPr>
          <a:xfrm>
            <a:off x="17273588" y="3283974"/>
            <a:ext cx="7110412" cy="10432026"/>
          </a:xfrm>
          <a:custGeom>
            <a:avLst/>
            <a:gdLst>
              <a:gd name="connsiteX0" fmla="*/ 3553000 w 7110412"/>
              <a:gd name="connsiteY0" fmla="*/ 0 h 10432026"/>
              <a:gd name="connsiteX1" fmla="*/ 7101866 w 7110412"/>
              <a:gd name="connsiteY1" fmla="*/ 3202340 h 10432026"/>
              <a:gd name="connsiteX2" fmla="*/ 7110412 w 7110412"/>
              <a:gd name="connsiteY2" fmla="*/ 3314714 h 10432026"/>
              <a:gd name="connsiteX3" fmla="*/ 7110412 w 7110412"/>
              <a:gd name="connsiteY3" fmla="*/ 10432026 h 10432026"/>
              <a:gd name="connsiteX4" fmla="*/ 0 w 7110412"/>
              <a:gd name="connsiteY4" fmla="*/ 10432026 h 10432026"/>
              <a:gd name="connsiteX5" fmla="*/ 0 w 7110412"/>
              <a:gd name="connsiteY5" fmla="*/ 3256747 h 10432026"/>
              <a:gd name="connsiteX6" fmla="*/ 4138 w 7110412"/>
              <a:gd name="connsiteY6" fmla="*/ 3202340 h 10432026"/>
              <a:gd name="connsiteX7" fmla="*/ 3553000 w 7110412"/>
              <a:gd name="connsiteY7" fmla="*/ 0 h 1043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10412" h="10432026">
                <a:moveTo>
                  <a:pt x="3553000" y="0"/>
                </a:moveTo>
                <a:cubicBezTo>
                  <a:pt x="5400022" y="0"/>
                  <a:pt x="6919186" y="1403634"/>
                  <a:pt x="7101866" y="3202340"/>
                </a:cubicBezTo>
                <a:lnTo>
                  <a:pt x="7110412" y="3314714"/>
                </a:lnTo>
                <a:lnTo>
                  <a:pt x="7110412" y="10432026"/>
                </a:lnTo>
                <a:lnTo>
                  <a:pt x="0" y="10432026"/>
                </a:lnTo>
                <a:lnTo>
                  <a:pt x="0" y="3256747"/>
                </a:lnTo>
                <a:lnTo>
                  <a:pt x="4138" y="3202340"/>
                </a:lnTo>
                <a:cubicBezTo>
                  <a:pt x="186818" y="1403634"/>
                  <a:pt x="1705978" y="0"/>
                  <a:pt x="3553000" y="0"/>
                </a:cubicBezTo>
                <a:close/>
              </a:path>
            </a:pathLst>
          </a:custGeom>
          <a:solidFill>
            <a:schemeClr val="tx2"/>
          </a:solidFill>
        </p:spPr>
        <p:txBody>
          <a:bodyPr wrap="square" anchor="ctr" anchorCtr="0">
            <a:noAutofit/>
          </a:bodyPr>
          <a:lstStyle>
            <a:lvl1pPr algn="ctr">
              <a:defRPr>
                <a:solidFill>
                  <a:schemeClr val="bg1"/>
                </a:solidFill>
              </a:defRPr>
            </a:lvl1pPr>
          </a:lstStyle>
          <a:p>
            <a:endParaRPr lang="en-US"/>
          </a:p>
        </p:txBody>
      </p:sp>
      <p:sp>
        <p:nvSpPr>
          <p:cNvPr id="23" name="Picture Placeholder 22">
            <a:extLst>
              <a:ext uri="{FF2B5EF4-FFF2-40B4-BE49-F238E27FC236}">
                <a16:creationId xmlns:a16="http://schemas.microsoft.com/office/drawing/2014/main" id="{AD0DF86D-51E6-E24F-914C-9DACEDE57431}"/>
              </a:ext>
            </a:extLst>
          </p:cNvPr>
          <p:cNvSpPr>
            <a:spLocks noGrp="1"/>
          </p:cNvSpPr>
          <p:nvPr>
            <p:ph type="pic" sz="quarter" idx="13"/>
          </p:nvPr>
        </p:nvSpPr>
        <p:spPr>
          <a:xfrm>
            <a:off x="10137775" y="0"/>
            <a:ext cx="7111661" cy="9816832"/>
          </a:xfrm>
          <a:custGeom>
            <a:avLst/>
            <a:gdLst>
              <a:gd name="connsiteX0" fmla="*/ 0 w 7111661"/>
              <a:gd name="connsiteY0" fmla="*/ 0 h 9816832"/>
              <a:gd name="connsiteX1" fmla="*/ 7111661 w 7111661"/>
              <a:gd name="connsiteY1" fmla="*/ 0 h 9816832"/>
              <a:gd name="connsiteX2" fmla="*/ 7111659 w 7111661"/>
              <a:gd name="connsiteY2" fmla="*/ 6249782 h 9816832"/>
              <a:gd name="connsiteX3" fmla="*/ 3544377 w 7111661"/>
              <a:gd name="connsiteY3" fmla="*/ 9816832 h 9816832"/>
              <a:gd name="connsiteX4" fmla="*/ 3544378 w 7111661"/>
              <a:gd name="connsiteY4" fmla="*/ 9816831 h 9816832"/>
              <a:gd name="connsiteX5" fmla="*/ 18199 w 7111661"/>
              <a:gd name="connsiteY5" fmla="*/ 6793008 h 9816832"/>
              <a:gd name="connsiteX6" fmla="*/ 0 w 7111661"/>
              <a:gd name="connsiteY6" fmla="*/ 6649796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1661" h="9816832">
                <a:moveTo>
                  <a:pt x="0" y="0"/>
                </a:moveTo>
                <a:lnTo>
                  <a:pt x="7111661" y="0"/>
                </a:lnTo>
                <a:lnTo>
                  <a:pt x="7111659" y="6249782"/>
                </a:lnTo>
                <a:cubicBezTo>
                  <a:pt x="7111659" y="8219809"/>
                  <a:pt x="5514532" y="9816832"/>
                  <a:pt x="3544377" y="9816832"/>
                </a:cubicBezTo>
                <a:lnTo>
                  <a:pt x="3544378" y="9816831"/>
                </a:lnTo>
                <a:cubicBezTo>
                  <a:pt x="1758925" y="9816831"/>
                  <a:pt x="279836" y="8505213"/>
                  <a:pt x="18199" y="6793008"/>
                </a:cubicBezTo>
                <a:lnTo>
                  <a:pt x="0" y="6649796"/>
                </a:lnTo>
                <a:close/>
              </a:path>
            </a:pathLst>
          </a:custGeom>
          <a:solidFill>
            <a:schemeClr val="accent2"/>
          </a:solidFill>
        </p:spPr>
        <p:txBody>
          <a:bodyPr wrap="square" anchor="ctr" anchorCtr="0">
            <a:noAutofit/>
          </a:bodyPr>
          <a:lstStyle>
            <a:lvl1pPr algn="ctr">
              <a:defRPr>
                <a:solidFill>
                  <a:schemeClr val="bg1"/>
                </a:solidFill>
              </a:defRPr>
            </a:lvl1pPr>
          </a:lstStyle>
          <a:p>
            <a:endParaRPr lang="en-US"/>
          </a:p>
        </p:txBody>
      </p:sp>
      <p:sp>
        <p:nvSpPr>
          <p:cNvPr id="81" name="Freeform 80">
            <a:extLst>
              <a:ext uri="{FF2B5EF4-FFF2-40B4-BE49-F238E27FC236}">
                <a16:creationId xmlns:a16="http://schemas.microsoft.com/office/drawing/2014/main" id="{7448B7D5-8F75-F849-9548-6AE5A0208755}"/>
              </a:ext>
            </a:extLst>
          </p:cNvPr>
          <p:cNvSpPr/>
          <p:nvPr userDrawn="1"/>
        </p:nvSpPr>
        <p:spPr>
          <a:xfrm>
            <a:off x="-29534" y="0"/>
            <a:ext cx="10166709" cy="13715999"/>
          </a:xfrm>
          <a:custGeom>
            <a:avLst/>
            <a:gdLst>
              <a:gd name="connsiteX0" fmla="*/ 5604 w 10166709"/>
              <a:gd name="connsiteY0" fmla="*/ 0 h 13679128"/>
              <a:gd name="connsiteX1" fmla="*/ 7194221 w 10166709"/>
              <a:gd name="connsiteY1" fmla="*/ 0 h 13679128"/>
              <a:gd name="connsiteX2" fmla="*/ 7255939 w 10166709"/>
              <a:gd name="connsiteY2" fmla="*/ 60486 h 13679128"/>
              <a:gd name="connsiteX3" fmla="*/ 10161773 w 10166709"/>
              <a:gd name="connsiteY3" fmla="*/ 7137924 h 13679128"/>
              <a:gd name="connsiteX4" fmla="*/ 10161773 w 10166709"/>
              <a:gd name="connsiteY4" fmla="*/ 11363631 h 13679128"/>
              <a:gd name="connsiteX5" fmla="*/ 10166709 w 10166709"/>
              <a:gd name="connsiteY5" fmla="*/ 11363631 h 13679128"/>
              <a:gd name="connsiteX6" fmla="*/ 10166709 w 10166709"/>
              <a:gd name="connsiteY6" fmla="*/ 13679128 h 13679128"/>
              <a:gd name="connsiteX7" fmla="*/ 0 w 10166709"/>
              <a:gd name="connsiteY7" fmla="*/ 13679128 h 13679128"/>
              <a:gd name="connsiteX8" fmla="*/ 0 w 10166709"/>
              <a:gd name="connsiteY8" fmla="*/ 11363631 h 13679128"/>
              <a:gd name="connsiteX9" fmla="*/ 5604 w 10166709"/>
              <a:gd name="connsiteY9" fmla="*/ 11363631 h 13679128"/>
              <a:gd name="connsiteX10" fmla="*/ 5604 w 10166709"/>
              <a:gd name="connsiteY10" fmla="*/ 0 h 1367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66709" h="13679128">
                <a:moveTo>
                  <a:pt x="5604" y="0"/>
                </a:moveTo>
                <a:lnTo>
                  <a:pt x="7194221" y="0"/>
                </a:lnTo>
                <a:lnTo>
                  <a:pt x="7255939" y="60486"/>
                </a:lnTo>
                <a:cubicBezTo>
                  <a:pt x="9053847" y="1886649"/>
                  <a:pt x="10161773" y="4383965"/>
                  <a:pt x="10161773" y="7137924"/>
                </a:cubicBezTo>
                <a:lnTo>
                  <a:pt x="10161773" y="11363631"/>
                </a:lnTo>
                <a:lnTo>
                  <a:pt x="10166709" y="11363631"/>
                </a:lnTo>
                <a:lnTo>
                  <a:pt x="10166709" y="13679128"/>
                </a:lnTo>
                <a:lnTo>
                  <a:pt x="0" y="13679128"/>
                </a:lnTo>
                <a:lnTo>
                  <a:pt x="0" y="11363631"/>
                </a:lnTo>
                <a:lnTo>
                  <a:pt x="5604" y="11363631"/>
                </a:lnTo>
                <a:lnTo>
                  <a:pt x="560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1631731" y="5666362"/>
            <a:ext cx="6553627" cy="2769989"/>
          </a:xfrm>
        </p:spPr>
        <p:txBody>
          <a:bodyPr/>
          <a:lstStyle>
            <a:lvl1pPr>
              <a:defRPr sz="6001" b="1" i="0">
                <a:solidFill>
                  <a:schemeClr val="bg1"/>
                </a:solidFill>
                <a:latin typeface="Montserrat" panose="02000505000000020004" pitchFamily="2" charset="77"/>
              </a:defRPr>
            </a:lvl1pPr>
          </a:lstStyle>
          <a:p>
            <a:pPr lvl="0"/>
            <a:r>
              <a:rPr lang="en-US" dirty="0"/>
              <a:t>TITLE PAGE HEADLINE</a:t>
            </a:r>
            <a:br>
              <a:rPr lang="en-US" dirty="0"/>
            </a:br>
            <a:r>
              <a:rPr lang="en-US" dirty="0"/>
              <a:t>GOES HERE</a:t>
            </a:r>
          </a:p>
        </p:txBody>
      </p:sp>
      <p:sp>
        <p:nvSpPr>
          <p:cNvPr id="48" name="Text Placeholder 44">
            <a:extLst>
              <a:ext uri="{FF2B5EF4-FFF2-40B4-BE49-F238E27FC236}">
                <a16:creationId xmlns:a16="http://schemas.microsoft.com/office/drawing/2014/main" id="{12C22081-661F-1849-B549-87A67910E3BF}"/>
              </a:ext>
            </a:extLst>
          </p:cNvPr>
          <p:cNvSpPr>
            <a:spLocks noGrp="1"/>
          </p:cNvSpPr>
          <p:nvPr userDrawn="1">
            <p:ph type="body" sz="quarter" idx="11" hasCustomPrompt="1"/>
          </p:nvPr>
        </p:nvSpPr>
        <p:spPr>
          <a:xfrm>
            <a:off x="1631731" y="8803957"/>
            <a:ext cx="6553627" cy="492443"/>
          </a:xfrm>
        </p:spPr>
        <p:txBody>
          <a:bodyPr/>
          <a:lstStyle>
            <a:lvl1pPr>
              <a:defRPr sz="3200" b="0" i="0">
                <a:solidFill>
                  <a:schemeClr val="bg1"/>
                </a:solidFill>
                <a:latin typeface="Arial" panose="020B0604020202020204" pitchFamily="34" charset="0"/>
                <a:cs typeface="Arial" panose="020B0604020202020204" pitchFamily="34" charset="0"/>
              </a:defRPr>
            </a:lvl1pPr>
          </a:lstStyle>
          <a:p>
            <a:pPr lvl="0"/>
            <a:r>
              <a:rPr lang="en-US" dirty="0"/>
              <a:t>January 2020</a:t>
            </a:r>
          </a:p>
        </p:txBody>
      </p:sp>
      <p:sp>
        <p:nvSpPr>
          <p:cNvPr id="64" name="Freeform 63">
            <a:extLst>
              <a:ext uri="{FF2B5EF4-FFF2-40B4-BE49-F238E27FC236}">
                <a16:creationId xmlns:a16="http://schemas.microsoft.com/office/drawing/2014/main" id="{A0B26798-F401-5A48-B35B-8FBA2ABC1520}"/>
              </a:ext>
            </a:extLst>
          </p:cNvPr>
          <p:cNvSpPr/>
          <p:nvPr userDrawn="1"/>
        </p:nvSpPr>
        <p:spPr>
          <a:xfrm>
            <a:off x="10139643" y="983158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pic>
        <p:nvPicPr>
          <p:cNvPr id="67" name="Picture 66">
            <a:extLst>
              <a:ext uri="{FF2B5EF4-FFF2-40B4-BE49-F238E27FC236}">
                <a16:creationId xmlns:a16="http://schemas.microsoft.com/office/drawing/2014/main" id="{F3019598-4E58-A24A-BF4E-C64B2E4E38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36662" y="813104"/>
            <a:ext cx="4504749" cy="1657766"/>
          </a:xfrm>
          <a:prstGeom prst="rect">
            <a:avLst/>
          </a:prstGeom>
        </p:spPr>
      </p:pic>
      <p:sp>
        <p:nvSpPr>
          <p:cNvPr id="73" name="Freeform 72">
            <a:extLst>
              <a:ext uri="{FF2B5EF4-FFF2-40B4-BE49-F238E27FC236}">
                <a16:creationId xmlns:a16="http://schemas.microsoft.com/office/drawing/2014/main" id="{958F8E9D-060C-9A40-8245-A770DA17C316}"/>
              </a:ext>
            </a:extLst>
          </p:cNvPr>
          <p:cNvSpPr/>
          <p:nvPr userDrawn="1"/>
        </p:nvSpPr>
        <p:spPr>
          <a:xfrm>
            <a:off x="0" y="2"/>
            <a:ext cx="3595752" cy="7372"/>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2" name="Freeform 71">
            <a:extLst>
              <a:ext uri="{FF2B5EF4-FFF2-40B4-BE49-F238E27FC236}">
                <a16:creationId xmlns:a16="http://schemas.microsoft.com/office/drawing/2014/main" id="{39E79266-9528-DD43-A25B-14E4743DAC42}"/>
              </a:ext>
            </a:extLst>
          </p:cNvPr>
          <p:cNvSpPr/>
          <p:nvPr userDrawn="1"/>
        </p:nvSpPr>
        <p:spPr>
          <a:xfrm>
            <a:off x="-29534" y="7374"/>
            <a:ext cx="29534" cy="13716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86" name="Text Placeholder 44">
            <a:extLst>
              <a:ext uri="{FF2B5EF4-FFF2-40B4-BE49-F238E27FC236}">
                <a16:creationId xmlns:a16="http://schemas.microsoft.com/office/drawing/2014/main" id="{A6E94390-36E6-E64F-BE2F-23353625F883}"/>
              </a:ext>
            </a:extLst>
          </p:cNvPr>
          <p:cNvSpPr>
            <a:spLocks noGrp="1"/>
          </p:cNvSpPr>
          <p:nvPr>
            <p:ph type="body" sz="quarter" idx="12" hasCustomPrompt="1"/>
          </p:nvPr>
        </p:nvSpPr>
        <p:spPr>
          <a:xfrm>
            <a:off x="1631731" y="5020894"/>
            <a:ext cx="6553627" cy="307777"/>
          </a:xfrm>
        </p:spPr>
        <p:txBody>
          <a:bodyPr/>
          <a:lstStyle>
            <a:lvl1pPr>
              <a:defRPr sz="2000" b="1" i="0">
                <a:solidFill>
                  <a:schemeClr val="bg1"/>
                </a:solidFill>
                <a:latin typeface="Arial" panose="020B0604020202020204" pitchFamily="34" charset="0"/>
                <a:cs typeface="Arial" panose="020B0604020202020204" pitchFamily="34" charset="0"/>
              </a:defRPr>
            </a:lvl1pPr>
          </a:lstStyle>
          <a:p>
            <a:pPr lvl="0"/>
            <a:r>
              <a:rPr lang="en-US" dirty="0"/>
              <a:t>MAKING EVERY WOMAN AND GIRL COUNT</a:t>
            </a:r>
          </a:p>
        </p:txBody>
      </p:sp>
      <p:pic>
        <p:nvPicPr>
          <p:cNvPr id="13" name="Picture 12">
            <a:extLst>
              <a:ext uri="{FF2B5EF4-FFF2-40B4-BE49-F238E27FC236}">
                <a16:creationId xmlns:a16="http://schemas.microsoft.com/office/drawing/2014/main" id="{16C2D315-B06D-BB48-9751-43173E6E5C3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96483" y="11506200"/>
            <a:ext cx="3894158" cy="1725724"/>
          </a:xfrm>
          <a:prstGeom prst="rect">
            <a:avLst/>
          </a:prstGeom>
        </p:spPr>
      </p:pic>
    </p:spTree>
    <p:extLst>
      <p:ext uri="{BB962C8B-B14F-4D97-AF65-F5344CB8AC3E}">
        <p14:creationId xmlns:p14="http://schemas.microsoft.com/office/powerpoint/2010/main" val="1809500507"/>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24384000" cy="13716000"/>
          </a:xfrm>
          <a:prstGeom prst="rect">
            <a:avLst/>
          </a:prstGeom>
          <a:solidFill>
            <a:srgbClr val="FCC40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dirty="0"/>
          </a:p>
        </p:txBody>
      </p:sp>
      <p:sp>
        <p:nvSpPr>
          <p:cNvPr id="19" name="Freeform 18">
            <a:extLst>
              <a:ext uri="{FF2B5EF4-FFF2-40B4-BE49-F238E27FC236}">
                <a16:creationId xmlns:a16="http://schemas.microsoft.com/office/drawing/2014/main" id="{33EBB1D2-8FF2-FB49-8D1C-759E0F617E68}"/>
              </a:ext>
            </a:extLst>
          </p:cNvPr>
          <p:cNvSpPr/>
          <p:nvPr userDrawn="1"/>
        </p:nvSpPr>
        <p:spPr>
          <a:xfrm>
            <a:off x="-29534" y="5885793"/>
            <a:ext cx="3077534" cy="1944414"/>
          </a:xfrm>
          <a:custGeom>
            <a:avLst/>
            <a:gdLst>
              <a:gd name="connsiteX0" fmla="*/ 0 w 3077534"/>
              <a:gd name="connsiteY0" fmla="*/ 0 h 1944414"/>
              <a:gd name="connsiteX1" fmla="*/ 2105327 w 3077534"/>
              <a:gd name="connsiteY1" fmla="*/ 0 h 1944414"/>
              <a:gd name="connsiteX2" fmla="*/ 3077534 w 3077534"/>
              <a:gd name="connsiteY2" fmla="*/ 972207 h 1944414"/>
              <a:gd name="connsiteX3" fmla="*/ 2105327 w 3077534"/>
              <a:gd name="connsiteY3" fmla="*/ 1944414 h 1944414"/>
              <a:gd name="connsiteX4" fmla="*/ 0 w 3077534"/>
              <a:gd name="connsiteY4" fmla="*/ 1944414 h 1944414"/>
              <a:gd name="connsiteX5" fmla="*/ 0 w 3077534"/>
              <a:gd name="connsiteY5" fmla="*/ 0 h 194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7534" h="1944414">
                <a:moveTo>
                  <a:pt x="0" y="0"/>
                </a:moveTo>
                <a:lnTo>
                  <a:pt x="2105327" y="0"/>
                </a:lnTo>
                <a:cubicBezTo>
                  <a:pt x="2642262" y="0"/>
                  <a:pt x="3077534" y="435272"/>
                  <a:pt x="3077534" y="972207"/>
                </a:cubicBezTo>
                <a:cubicBezTo>
                  <a:pt x="3077534" y="1509142"/>
                  <a:pt x="2642262" y="1944414"/>
                  <a:pt x="2105327" y="1944414"/>
                </a:cubicBezTo>
                <a:lnTo>
                  <a:pt x="0" y="19444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icture Placeholder 31">
            <a:extLst>
              <a:ext uri="{FF2B5EF4-FFF2-40B4-BE49-F238E27FC236}">
                <a16:creationId xmlns:a16="http://schemas.microsoft.com/office/drawing/2014/main" id="{C0E4E067-AA64-1049-B441-A9E0C8EC99F6}"/>
              </a:ext>
            </a:extLst>
          </p:cNvPr>
          <p:cNvSpPr>
            <a:spLocks noGrp="1"/>
          </p:cNvSpPr>
          <p:nvPr>
            <p:ph type="pic" sz="quarter" idx="14"/>
          </p:nvPr>
        </p:nvSpPr>
        <p:spPr>
          <a:xfrm>
            <a:off x="20547633" y="3914102"/>
            <a:ext cx="7110412" cy="10432026"/>
          </a:xfrm>
          <a:custGeom>
            <a:avLst/>
            <a:gdLst>
              <a:gd name="connsiteX0" fmla="*/ 3553000 w 7110412"/>
              <a:gd name="connsiteY0" fmla="*/ 0 h 10432026"/>
              <a:gd name="connsiteX1" fmla="*/ 7101866 w 7110412"/>
              <a:gd name="connsiteY1" fmla="*/ 3202340 h 10432026"/>
              <a:gd name="connsiteX2" fmla="*/ 7110412 w 7110412"/>
              <a:gd name="connsiteY2" fmla="*/ 3314714 h 10432026"/>
              <a:gd name="connsiteX3" fmla="*/ 7110412 w 7110412"/>
              <a:gd name="connsiteY3" fmla="*/ 10432026 h 10432026"/>
              <a:gd name="connsiteX4" fmla="*/ 0 w 7110412"/>
              <a:gd name="connsiteY4" fmla="*/ 10432026 h 10432026"/>
              <a:gd name="connsiteX5" fmla="*/ 0 w 7110412"/>
              <a:gd name="connsiteY5" fmla="*/ 3256747 h 10432026"/>
              <a:gd name="connsiteX6" fmla="*/ 4138 w 7110412"/>
              <a:gd name="connsiteY6" fmla="*/ 3202340 h 10432026"/>
              <a:gd name="connsiteX7" fmla="*/ 3553000 w 7110412"/>
              <a:gd name="connsiteY7" fmla="*/ 0 h 1043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10412" h="10432026">
                <a:moveTo>
                  <a:pt x="3553000" y="0"/>
                </a:moveTo>
                <a:cubicBezTo>
                  <a:pt x="5400022" y="0"/>
                  <a:pt x="6919186" y="1403634"/>
                  <a:pt x="7101866" y="3202340"/>
                </a:cubicBezTo>
                <a:lnTo>
                  <a:pt x="7110412" y="3314714"/>
                </a:lnTo>
                <a:lnTo>
                  <a:pt x="7110412" y="10432026"/>
                </a:lnTo>
                <a:lnTo>
                  <a:pt x="0" y="10432026"/>
                </a:lnTo>
                <a:lnTo>
                  <a:pt x="0" y="3256747"/>
                </a:lnTo>
                <a:lnTo>
                  <a:pt x="4138" y="3202340"/>
                </a:lnTo>
                <a:cubicBezTo>
                  <a:pt x="186818" y="1403634"/>
                  <a:pt x="1705978" y="0"/>
                  <a:pt x="3553000" y="0"/>
                </a:cubicBezTo>
                <a:close/>
              </a:path>
            </a:pathLst>
          </a:custGeom>
          <a:solidFill>
            <a:srgbClr val="DE1267"/>
          </a:solidFill>
        </p:spPr>
        <p:txBody>
          <a:bodyPr wrap="square" anchor="ctr" anchorCtr="1">
            <a:noAutofit/>
          </a:bodyPr>
          <a:lstStyle>
            <a:lvl1pPr>
              <a:defRPr>
                <a:solidFill>
                  <a:schemeClr val="bg1"/>
                </a:solidFill>
              </a:defRPr>
            </a:lvl1pPr>
          </a:lstStyle>
          <a:p>
            <a:endParaRPr lang="en-US"/>
          </a:p>
        </p:txBody>
      </p:sp>
      <p:sp>
        <p:nvSpPr>
          <p:cNvPr id="23" name="Picture Placeholder 22">
            <a:extLst>
              <a:ext uri="{FF2B5EF4-FFF2-40B4-BE49-F238E27FC236}">
                <a16:creationId xmlns:a16="http://schemas.microsoft.com/office/drawing/2014/main" id="{AD0DF86D-51E6-E24F-914C-9DACEDE57431}"/>
              </a:ext>
            </a:extLst>
          </p:cNvPr>
          <p:cNvSpPr>
            <a:spLocks noGrp="1"/>
          </p:cNvSpPr>
          <p:nvPr>
            <p:ph type="pic" sz="quarter" idx="13"/>
          </p:nvPr>
        </p:nvSpPr>
        <p:spPr>
          <a:xfrm>
            <a:off x="13411200" y="0"/>
            <a:ext cx="7111661" cy="9816832"/>
          </a:xfrm>
          <a:custGeom>
            <a:avLst/>
            <a:gdLst>
              <a:gd name="connsiteX0" fmla="*/ 0 w 7111661"/>
              <a:gd name="connsiteY0" fmla="*/ 0 h 9816832"/>
              <a:gd name="connsiteX1" fmla="*/ 7111661 w 7111661"/>
              <a:gd name="connsiteY1" fmla="*/ 0 h 9816832"/>
              <a:gd name="connsiteX2" fmla="*/ 7111659 w 7111661"/>
              <a:gd name="connsiteY2" fmla="*/ 6249782 h 9816832"/>
              <a:gd name="connsiteX3" fmla="*/ 3544377 w 7111661"/>
              <a:gd name="connsiteY3" fmla="*/ 9816832 h 9816832"/>
              <a:gd name="connsiteX4" fmla="*/ 3544378 w 7111661"/>
              <a:gd name="connsiteY4" fmla="*/ 9816831 h 9816832"/>
              <a:gd name="connsiteX5" fmla="*/ 18199 w 7111661"/>
              <a:gd name="connsiteY5" fmla="*/ 6793008 h 9816832"/>
              <a:gd name="connsiteX6" fmla="*/ 0 w 7111661"/>
              <a:gd name="connsiteY6" fmla="*/ 6649796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1661" h="9816832">
                <a:moveTo>
                  <a:pt x="0" y="0"/>
                </a:moveTo>
                <a:lnTo>
                  <a:pt x="7111661" y="0"/>
                </a:lnTo>
                <a:lnTo>
                  <a:pt x="7111659" y="6249782"/>
                </a:lnTo>
                <a:cubicBezTo>
                  <a:pt x="7111659" y="8219809"/>
                  <a:pt x="5514532" y="9816832"/>
                  <a:pt x="3544377" y="9816832"/>
                </a:cubicBezTo>
                <a:lnTo>
                  <a:pt x="3544378" y="9816831"/>
                </a:lnTo>
                <a:cubicBezTo>
                  <a:pt x="1758925" y="9816831"/>
                  <a:pt x="279836" y="8505213"/>
                  <a:pt x="18199" y="6793008"/>
                </a:cubicBezTo>
                <a:lnTo>
                  <a:pt x="0" y="6649796"/>
                </a:lnTo>
                <a:close/>
              </a:path>
            </a:pathLst>
          </a:custGeom>
          <a:solidFill>
            <a:srgbClr val="FC9D23"/>
          </a:solidFill>
        </p:spPr>
        <p:txBody>
          <a:bodyPr wrap="square" anchor="ctr" anchorCtr="1">
            <a:noAutofit/>
          </a:bodyPr>
          <a:lstStyle>
            <a:lvl1pPr>
              <a:defRPr>
                <a:solidFill>
                  <a:schemeClr val="bg1"/>
                </a:solidFill>
              </a:defRPr>
            </a:lvl1pPr>
          </a:lstStyle>
          <a:p>
            <a:endParaRPr lang="en-US"/>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3481550" y="3914103"/>
            <a:ext cx="9243851" cy="5917478"/>
          </a:xfrm>
        </p:spPr>
        <p:txBody>
          <a:bodyPr anchor="ctr" anchorCtr="0"/>
          <a:lstStyle>
            <a:lvl1pPr>
              <a:defRPr sz="6001" b="1" i="0">
                <a:solidFill>
                  <a:schemeClr val="bg1"/>
                </a:solidFill>
                <a:latin typeface="Montserrat" panose="02000505000000020004" pitchFamily="2" charset="77"/>
              </a:defRPr>
            </a:lvl1pPr>
          </a:lstStyle>
          <a:p>
            <a:pPr lvl="0"/>
            <a:r>
              <a:rPr lang="en-US" dirty="0"/>
              <a:t>DIVIDER SLIDE HEADLINE</a:t>
            </a:r>
          </a:p>
        </p:txBody>
      </p:sp>
      <p:sp>
        <p:nvSpPr>
          <p:cNvPr id="64" name="Freeform 63">
            <a:extLst>
              <a:ext uri="{FF2B5EF4-FFF2-40B4-BE49-F238E27FC236}">
                <a16:creationId xmlns:a16="http://schemas.microsoft.com/office/drawing/2014/main" id="{A0B26798-F401-5A48-B35B-8FBA2ABC1520}"/>
              </a:ext>
            </a:extLst>
          </p:cNvPr>
          <p:cNvSpPr/>
          <p:nvPr userDrawn="1"/>
        </p:nvSpPr>
        <p:spPr>
          <a:xfrm>
            <a:off x="13413068" y="983158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FF38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3" name="Freeform 72">
            <a:extLst>
              <a:ext uri="{FF2B5EF4-FFF2-40B4-BE49-F238E27FC236}">
                <a16:creationId xmlns:a16="http://schemas.microsoft.com/office/drawing/2014/main" id="{958F8E9D-060C-9A40-8245-A770DA17C316}"/>
              </a:ext>
            </a:extLst>
          </p:cNvPr>
          <p:cNvSpPr/>
          <p:nvPr userDrawn="1"/>
        </p:nvSpPr>
        <p:spPr>
          <a:xfrm>
            <a:off x="0" y="2"/>
            <a:ext cx="3595752" cy="7372"/>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2" name="Freeform 71">
            <a:extLst>
              <a:ext uri="{FF2B5EF4-FFF2-40B4-BE49-F238E27FC236}">
                <a16:creationId xmlns:a16="http://schemas.microsoft.com/office/drawing/2014/main" id="{39E79266-9528-DD43-A25B-14E4743DAC42}"/>
              </a:ext>
            </a:extLst>
          </p:cNvPr>
          <p:cNvSpPr/>
          <p:nvPr userDrawn="1"/>
        </p:nvSpPr>
        <p:spPr>
          <a:xfrm>
            <a:off x="-29534" y="7374"/>
            <a:ext cx="29534" cy="13716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3" name="Freeform 12">
            <a:extLst>
              <a:ext uri="{FF2B5EF4-FFF2-40B4-BE49-F238E27FC236}">
                <a16:creationId xmlns:a16="http://schemas.microsoft.com/office/drawing/2014/main" id="{CC8AE72E-8079-3145-875C-1179E84E7399}"/>
              </a:ext>
            </a:extLst>
          </p:cNvPr>
          <p:cNvSpPr/>
          <p:nvPr userDrawn="1"/>
        </p:nvSpPr>
        <p:spPr>
          <a:xfrm rot="10800000">
            <a:off x="20547633" y="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55C02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5" name="Text Placeholder 44">
            <a:extLst>
              <a:ext uri="{FF2B5EF4-FFF2-40B4-BE49-F238E27FC236}">
                <a16:creationId xmlns:a16="http://schemas.microsoft.com/office/drawing/2014/main" id="{412B251C-DB28-474E-9CDB-04C256EC4C5C}"/>
              </a:ext>
            </a:extLst>
          </p:cNvPr>
          <p:cNvSpPr>
            <a:spLocks noGrp="1"/>
          </p:cNvSpPr>
          <p:nvPr>
            <p:ph type="body" sz="quarter" idx="15" hasCustomPrompt="1"/>
          </p:nvPr>
        </p:nvSpPr>
        <p:spPr>
          <a:xfrm>
            <a:off x="24773" y="5885793"/>
            <a:ext cx="2337428" cy="1944413"/>
          </a:xfrm>
        </p:spPr>
        <p:txBody>
          <a:bodyPr anchor="ctr" anchorCtr="0"/>
          <a:lstStyle>
            <a:lvl1pPr algn="r">
              <a:defRPr sz="8800" b="0" i="0">
                <a:solidFill>
                  <a:srgbClr val="FCC408"/>
                </a:solidFill>
                <a:latin typeface="Montserrat" panose="02000505000000020004" pitchFamily="2" charset="77"/>
              </a:defRPr>
            </a:lvl1pPr>
          </a:lstStyle>
          <a:p>
            <a:pPr lvl="0"/>
            <a:r>
              <a:rPr lang="en-US" dirty="0"/>
              <a:t>00</a:t>
            </a:r>
          </a:p>
        </p:txBody>
      </p:sp>
    </p:spTree>
    <p:extLst>
      <p:ext uri="{BB962C8B-B14F-4D97-AF65-F5344CB8AC3E}">
        <p14:creationId xmlns:p14="http://schemas.microsoft.com/office/powerpoint/2010/main" val="2152667923"/>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24384000" cy="13716000"/>
          </a:xfrm>
          <a:prstGeom prst="rect">
            <a:avLst/>
          </a:prstGeom>
          <a:solidFill>
            <a:srgbClr val="18476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dirty="0"/>
          </a:p>
        </p:txBody>
      </p:sp>
      <p:sp>
        <p:nvSpPr>
          <p:cNvPr id="12" name="Freeform 11">
            <a:extLst>
              <a:ext uri="{FF2B5EF4-FFF2-40B4-BE49-F238E27FC236}">
                <a16:creationId xmlns:a16="http://schemas.microsoft.com/office/drawing/2014/main" id="{9C005FC8-CBD6-8041-BADD-1262FA294863}"/>
              </a:ext>
            </a:extLst>
          </p:cNvPr>
          <p:cNvSpPr/>
          <p:nvPr userDrawn="1"/>
        </p:nvSpPr>
        <p:spPr>
          <a:xfrm>
            <a:off x="-29534" y="5885793"/>
            <a:ext cx="3077534" cy="1944414"/>
          </a:xfrm>
          <a:custGeom>
            <a:avLst/>
            <a:gdLst>
              <a:gd name="connsiteX0" fmla="*/ 0 w 3077534"/>
              <a:gd name="connsiteY0" fmla="*/ 0 h 1944414"/>
              <a:gd name="connsiteX1" fmla="*/ 2105327 w 3077534"/>
              <a:gd name="connsiteY1" fmla="*/ 0 h 1944414"/>
              <a:gd name="connsiteX2" fmla="*/ 3077534 w 3077534"/>
              <a:gd name="connsiteY2" fmla="*/ 972207 h 1944414"/>
              <a:gd name="connsiteX3" fmla="*/ 2105327 w 3077534"/>
              <a:gd name="connsiteY3" fmla="*/ 1944414 h 1944414"/>
              <a:gd name="connsiteX4" fmla="*/ 0 w 3077534"/>
              <a:gd name="connsiteY4" fmla="*/ 1944414 h 1944414"/>
              <a:gd name="connsiteX5" fmla="*/ 0 w 3077534"/>
              <a:gd name="connsiteY5" fmla="*/ 0 h 194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7534" h="1944414">
                <a:moveTo>
                  <a:pt x="0" y="0"/>
                </a:moveTo>
                <a:lnTo>
                  <a:pt x="2105327" y="0"/>
                </a:lnTo>
                <a:cubicBezTo>
                  <a:pt x="2642262" y="0"/>
                  <a:pt x="3077534" y="435272"/>
                  <a:pt x="3077534" y="972207"/>
                </a:cubicBezTo>
                <a:cubicBezTo>
                  <a:pt x="3077534" y="1509142"/>
                  <a:pt x="2642262" y="1944414"/>
                  <a:pt x="2105327" y="1944414"/>
                </a:cubicBezTo>
                <a:lnTo>
                  <a:pt x="0" y="19444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icture Placeholder 31">
            <a:extLst>
              <a:ext uri="{FF2B5EF4-FFF2-40B4-BE49-F238E27FC236}">
                <a16:creationId xmlns:a16="http://schemas.microsoft.com/office/drawing/2014/main" id="{C0E4E067-AA64-1049-B441-A9E0C8EC99F6}"/>
              </a:ext>
            </a:extLst>
          </p:cNvPr>
          <p:cNvSpPr>
            <a:spLocks noGrp="1"/>
          </p:cNvSpPr>
          <p:nvPr>
            <p:ph type="pic" sz="quarter" idx="14"/>
          </p:nvPr>
        </p:nvSpPr>
        <p:spPr>
          <a:xfrm>
            <a:off x="20547633" y="3914102"/>
            <a:ext cx="7110412" cy="10432026"/>
          </a:xfrm>
          <a:custGeom>
            <a:avLst/>
            <a:gdLst>
              <a:gd name="connsiteX0" fmla="*/ 3553000 w 7110412"/>
              <a:gd name="connsiteY0" fmla="*/ 0 h 10432026"/>
              <a:gd name="connsiteX1" fmla="*/ 7101866 w 7110412"/>
              <a:gd name="connsiteY1" fmla="*/ 3202340 h 10432026"/>
              <a:gd name="connsiteX2" fmla="*/ 7110412 w 7110412"/>
              <a:gd name="connsiteY2" fmla="*/ 3314714 h 10432026"/>
              <a:gd name="connsiteX3" fmla="*/ 7110412 w 7110412"/>
              <a:gd name="connsiteY3" fmla="*/ 10432026 h 10432026"/>
              <a:gd name="connsiteX4" fmla="*/ 0 w 7110412"/>
              <a:gd name="connsiteY4" fmla="*/ 10432026 h 10432026"/>
              <a:gd name="connsiteX5" fmla="*/ 0 w 7110412"/>
              <a:gd name="connsiteY5" fmla="*/ 3256747 h 10432026"/>
              <a:gd name="connsiteX6" fmla="*/ 4138 w 7110412"/>
              <a:gd name="connsiteY6" fmla="*/ 3202340 h 10432026"/>
              <a:gd name="connsiteX7" fmla="*/ 3553000 w 7110412"/>
              <a:gd name="connsiteY7" fmla="*/ 0 h 1043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10412" h="10432026">
                <a:moveTo>
                  <a:pt x="3553000" y="0"/>
                </a:moveTo>
                <a:cubicBezTo>
                  <a:pt x="5400022" y="0"/>
                  <a:pt x="6919186" y="1403634"/>
                  <a:pt x="7101866" y="3202340"/>
                </a:cubicBezTo>
                <a:lnTo>
                  <a:pt x="7110412" y="3314714"/>
                </a:lnTo>
                <a:lnTo>
                  <a:pt x="7110412" y="10432026"/>
                </a:lnTo>
                <a:lnTo>
                  <a:pt x="0" y="10432026"/>
                </a:lnTo>
                <a:lnTo>
                  <a:pt x="0" y="3256747"/>
                </a:lnTo>
                <a:lnTo>
                  <a:pt x="4138" y="3202340"/>
                </a:lnTo>
                <a:cubicBezTo>
                  <a:pt x="186818" y="1403634"/>
                  <a:pt x="1705978" y="0"/>
                  <a:pt x="3553000" y="0"/>
                </a:cubicBezTo>
                <a:close/>
              </a:path>
            </a:pathLst>
          </a:custGeom>
          <a:solidFill>
            <a:srgbClr val="FF3820"/>
          </a:solidFill>
        </p:spPr>
        <p:txBody>
          <a:bodyPr wrap="square" anchor="ctr" anchorCtr="1">
            <a:noAutofit/>
          </a:bodyPr>
          <a:lstStyle>
            <a:lvl1pPr>
              <a:defRPr>
                <a:solidFill>
                  <a:schemeClr val="bg1"/>
                </a:solidFill>
              </a:defRPr>
            </a:lvl1pPr>
          </a:lstStyle>
          <a:p>
            <a:endParaRPr lang="en-US"/>
          </a:p>
        </p:txBody>
      </p:sp>
      <p:sp>
        <p:nvSpPr>
          <p:cNvPr id="23" name="Picture Placeholder 22">
            <a:extLst>
              <a:ext uri="{FF2B5EF4-FFF2-40B4-BE49-F238E27FC236}">
                <a16:creationId xmlns:a16="http://schemas.microsoft.com/office/drawing/2014/main" id="{AD0DF86D-51E6-E24F-914C-9DACEDE57431}"/>
              </a:ext>
            </a:extLst>
          </p:cNvPr>
          <p:cNvSpPr>
            <a:spLocks noGrp="1"/>
          </p:cNvSpPr>
          <p:nvPr>
            <p:ph type="pic" sz="quarter" idx="13"/>
          </p:nvPr>
        </p:nvSpPr>
        <p:spPr>
          <a:xfrm>
            <a:off x="13411200" y="0"/>
            <a:ext cx="7111661" cy="9816832"/>
          </a:xfrm>
          <a:custGeom>
            <a:avLst/>
            <a:gdLst>
              <a:gd name="connsiteX0" fmla="*/ 0 w 7111661"/>
              <a:gd name="connsiteY0" fmla="*/ 0 h 9816832"/>
              <a:gd name="connsiteX1" fmla="*/ 7111661 w 7111661"/>
              <a:gd name="connsiteY1" fmla="*/ 0 h 9816832"/>
              <a:gd name="connsiteX2" fmla="*/ 7111659 w 7111661"/>
              <a:gd name="connsiteY2" fmla="*/ 6249782 h 9816832"/>
              <a:gd name="connsiteX3" fmla="*/ 3544377 w 7111661"/>
              <a:gd name="connsiteY3" fmla="*/ 9816832 h 9816832"/>
              <a:gd name="connsiteX4" fmla="*/ 3544378 w 7111661"/>
              <a:gd name="connsiteY4" fmla="*/ 9816831 h 9816832"/>
              <a:gd name="connsiteX5" fmla="*/ 18199 w 7111661"/>
              <a:gd name="connsiteY5" fmla="*/ 6793008 h 9816832"/>
              <a:gd name="connsiteX6" fmla="*/ 0 w 7111661"/>
              <a:gd name="connsiteY6" fmla="*/ 6649796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1661" h="9816832">
                <a:moveTo>
                  <a:pt x="0" y="0"/>
                </a:moveTo>
                <a:lnTo>
                  <a:pt x="7111661" y="0"/>
                </a:lnTo>
                <a:lnTo>
                  <a:pt x="7111659" y="6249782"/>
                </a:lnTo>
                <a:cubicBezTo>
                  <a:pt x="7111659" y="8219809"/>
                  <a:pt x="5514532" y="9816832"/>
                  <a:pt x="3544377" y="9816832"/>
                </a:cubicBezTo>
                <a:lnTo>
                  <a:pt x="3544378" y="9816831"/>
                </a:lnTo>
                <a:cubicBezTo>
                  <a:pt x="1758925" y="9816831"/>
                  <a:pt x="279836" y="8505213"/>
                  <a:pt x="18199" y="6793008"/>
                </a:cubicBezTo>
                <a:lnTo>
                  <a:pt x="0" y="6649796"/>
                </a:lnTo>
                <a:close/>
              </a:path>
            </a:pathLst>
          </a:custGeom>
          <a:solidFill>
            <a:srgbClr val="A11841"/>
          </a:solidFill>
        </p:spPr>
        <p:txBody>
          <a:bodyPr wrap="square" anchor="ctr" anchorCtr="1">
            <a:noAutofit/>
          </a:bodyPr>
          <a:lstStyle>
            <a:lvl1pPr>
              <a:defRPr>
                <a:solidFill>
                  <a:schemeClr val="bg1"/>
                </a:solidFill>
              </a:defRPr>
            </a:lvl1pPr>
          </a:lstStyle>
          <a:p>
            <a:endParaRPr lang="en-US"/>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3481550" y="3914103"/>
            <a:ext cx="9243851" cy="5917478"/>
          </a:xfrm>
        </p:spPr>
        <p:txBody>
          <a:bodyPr anchor="ctr" anchorCtr="0"/>
          <a:lstStyle>
            <a:lvl1pPr>
              <a:defRPr sz="6001" b="1" i="0">
                <a:solidFill>
                  <a:schemeClr val="bg1"/>
                </a:solidFill>
                <a:latin typeface="Montserrat" panose="02000505000000020004" pitchFamily="2" charset="77"/>
              </a:defRPr>
            </a:lvl1pPr>
          </a:lstStyle>
          <a:p>
            <a:pPr lvl="0"/>
            <a:r>
              <a:rPr lang="en-US" dirty="0"/>
              <a:t>DIVIDER SLIDE HEADLINE</a:t>
            </a:r>
          </a:p>
        </p:txBody>
      </p:sp>
      <p:sp>
        <p:nvSpPr>
          <p:cNvPr id="64" name="Freeform 63">
            <a:extLst>
              <a:ext uri="{FF2B5EF4-FFF2-40B4-BE49-F238E27FC236}">
                <a16:creationId xmlns:a16="http://schemas.microsoft.com/office/drawing/2014/main" id="{A0B26798-F401-5A48-B35B-8FBA2ABC1520}"/>
              </a:ext>
            </a:extLst>
          </p:cNvPr>
          <p:cNvSpPr/>
          <p:nvPr userDrawn="1"/>
        </p:nvSpPr>
        <p:spPr>
          <a:xfrm>
            <a:off x="13413068" y="983158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25BCE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3" name="Freeform 72">
            <a:extLst>
              <a:ext uri="{FF2B5EF4-FFF2-40B4-BE49-F238E27FC236}">
                <a16:creationId xmlns:a16="http://schemas.microsoft.com/office/drawing/2014/main" id="{958F8E9D-060C-9A40-8245-A770DA17C316}"/>
              </a:ext>
            </a:extLst>
          </p:cNvPr>
          <p:cNvSpPr/>
          <p:nvPr userDrawn="1"/>
        </p:nvSpPr>
        <p:spPr>
          <a:xfrm>
            <a:off x="0" y="2"/>
            <a:ext cx="3595752" cy="7372"/>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2" name="Freeform 71">
            <a:extLst>
              <a:ext uri="{FF2B5EF4-FFF2-40B4-BE49-F238E27FC236}">
                <a16:creationId xmlns:a16="http://schemas.microsoft.com/office/drawing/2014/main" id="{39E79266-9528-DD43-A25B-14E4743DAC42}"/>
              </a:ext>
            </a:extLst>
          </p:cNvPr>
          <p:cNvSpPr/>
          <p:nvPr userDrawn="1"/>
        </p:nvSpPr>
        <p:spPr>
          <a:xfrm>
            <a:off x="-29534" y="7374"/>
            <a:ext cx="29534" cy="13716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3" name="Freeform 12">
            <a:extLst>
              <a:ext uri="{FF2B5EF4-FFF2-40B4-BE49-F238E27FC236}">
                <a16:creationId xmlns:a16="http://schemas.microsoft.com/office/drawing/2014/main" id="{CC8AE72E-8079-3145-875C-1179E84E7399}"/>
              </a:ext>
            </a:extLst>
          </p:cNvPr>
          <p:cNvSpPr/>
          <p:nvPr userDrawn="1"/>
        </p:nvSpPr>
        <p:spPr>
          <a:xfrm rot="10800000">
            <a:off x="20547633" y="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FCC40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5" name="Text Placeholder 44">
            <a:extLst>
              <a:ext uri="{FF2B5EF4-FFF2-40B4-BE49-F238E27FC236}">
                <a16:creationId xmlns:a16="http://schemas.microsoft.com/office/drawing/2014/main" id="{412B251C-DB28-474E-9CDB-04C256EC4C5C}"/>
              </a:ext>
            </a:extLst>
          </p:cNvPr>
          <p:cNvSpPr>
            <a:spLocks noGrp="1"/>
          </p:cNvSpPr>
          <p:nvPr>
            <p:ph type="body" sz="quarter" idx="15" hasCustomPrompt="1"/>
          </p:nvPr>
        </p:nvSpPr>
        <p:spPr>
          <a:xfrm>
            <a:off x="24773" y="5885793"/>
            <a:ext cx="2337428" cy="1944413"/>
          </a:xfrm>
          <a:noFill/>
        </p:spPr>
        <p:txBody>
          <a:bodyPr anchor="ctr" anchorCtr="0"/>
          <a:lstStyle>
            <a:lvl1pPr algn="r">
              <a:defRPr sz="8800" b="0" i="0">
                <a:solidFill>
                  <a:srgbClr val="18476A"/>
                </a:solidFill>
                <a:latin typeface="Montserrat" panose="02000505000000020004" pitchFamily="2" charset="77"/>
              </a:defRPr>
            </a:lvl1pPr>
          </a:lstStyle>
          <a:p>
            <a:pPr lvl="0"/>
            <a:r>
              <a:rPr lang="en-US" dirty="0"/>
              <a:t>00</a:t>
            </a:r>
          </a:p>
        </p:txBody>
      </p:sp>
    </p:spTree>
    <p:extLst>
      <p:ext uri="{BB962C8B-B14F-4D97-AF65-F5344CB8AC3E}">
        <p14:creationId xmlns:p14="http://schemas.microsoft.com/office/powerpoint/2010/main" val="2164421534"/>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3">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24384000" cy="13716000"/>
          </a:xfrm>
          <a:prstGeom prst="rect">
            <a:avLst/>
          </a:prstGeom>
          <a:solidFill>
            <a:srgbClr val="25BCE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dirty="0"/>
          </a:p>
        </p:txBody>
      </p:sp>
      <p:sp>
        <p:nvSpPr>
          <p:cNvPr id="12" name="Freeform 11">
            <a:extLst>
              <a:ext uri="{FF2B5EF4-FFF2-40B4-BE49-F238E27FC236}">
                <a16:creationId xmlns:a16="http://schemas.microsoft.com/office/drawing/2014/main" id="{698E4543-37D9-BE4E-9733-AD5B13804681}"/>
              </a:ext>
            </a:extLst>
          </p:cNvPr>
          <p:cNvSpPr/>
          <p:nvPr userDrawn="1"/>
        </p:nvSpPr>
        <p:spPr>
          <a:xfrm>
            <a:off x="-29534" y="5885793"/>
            <a:ext cx="3077534" cy="1944414"/>
          </a:xfrm>
          <a:custGeom>
            <a:avLst/>
            <a:gdLst>
              <a:gd name="connsiteX0" fmla="*/ 0 w 3077534"/>
              <a:gd name="connsiteY0" fmla="*/ 0 h 1944414"/>
              <a:gd name="connsiteX1" fmla="*/ 2105327 w 3077534"/>
              <a:gd name="connsiteY1" fmla="*/ 0 h 1944414"/>
              <a:gd name="connsiteX2" fmla="*/ 3077534 w 3077534"/>
              <a:gd name="connsiteY2" fmla="*/ 972207 h 1944414"/>
              <a:gd name="connsiteX3" fmla="*/ 2105327 w 3077534"/>
              <a:gd name="connsiteY3" fmla="*/ 1944414 h 1944414"/>
              <a:gd name="connsiteX4" fmla="*/ 0 w 3077534"/>
              <a:gd name="connsiteY4" fmla="*/ 1944414 h 1944414"/>
              <a:gd name="connsiteX5" fmla="*/ 0 w 3077534"/>
              <a:gd name="connsiteY5" fmla="*/ 0 h 194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7534" h="1944414">
                <a:moveTo>
                  <a:pt x="0" y="0"/>
                </a:moveTo>
                <a:lnTo>
                  <a:pt x="2105327" y="0"/>
                </a:lnTo>
                <a:cubicBezTo>
                  <a:pt x="2642262" y="0"/>
                  <a:pt x="3077534" y="435272"/>
                  <a:pt x="3077534" y="972207"/>
                </a:cubicBezTo>
                <a:cubicBezTo>
                  <a:pt x="3077534" y="1509142"/>
                  <a:pt x="2642262" y="1944414"/>
                  <a:pt x="2105327" y="1944414"/>
                </a:cubicBezTo>
                <a:lnTo>
                  <a:pt x="0" y="19444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icture Placeholder 31">
            <a:extLst>
              <a:ext uri="{FF2B5EF4-FFF2-40B4-BE49-F238E27FC236}">
                <a16:creationId xmlns:a16="http://schemas.microsoft.com/office/drawing/2014/main" id="{C0E4E067-AA64-1049-B441-A9E0C8EC99F6}"/>
              </a:ext>
            </a:extLst>
          </p:cNvPr>
          <p:cNvSpPr>
            <a:spLocks noGrp="1"/>
          </p:cNvSpPr>
          <p:nvPr>
            <p:ph type="pic" sz="quarter" idx="14"/>
          </p:nvPr>
        </p:nvSpPr>
        <p:spPr>
          <a:xfrm>
            <a:off x="20547633" y="3914102"/>
            <a:ext cx="7110412" cy="10432026"/>
          </a:xfrm>
          <a:custGeom>
            <a:avLst/>
            <a:gdLst>
              <a:gd name="connsiteX0" fmla="*/ 3553000 w 7110412"/>
              <a:gd name="connsiteY0" fmla="*/ 0 h 10432026"/>
              <a:gd name="connsiteX1" fmla="*/ 7101866 w 7110412"/>
              <a:gd name="connsiteY1" fmla="*/ 3202340 h 10432026"/>
              <a:gd name="connsiteX2" fmla="*/ 7110412 w 7110412"/>
              <a:gd name="connsiteY2" fmla="*/ 3314714 h 10432026"/>
              <a:gd name="connsiteX3" fmla="*/ 7110412 w 7110412"/>
              <a:gd name="connsiteY3" fmla="*/ 10432026 h 10432026"/>
              <a:gd name="connsiteX4" fmla="*/ 0 w 7110412"/>
              <a:gd name="connsiteY4" fmla="*/ 10432026 h 10432026"/>
              <a:gd name="connsiteX5" fmla="*/ 0 w 7110412"/>
              <a:gd name="connsiteY5" fmla="*/ 3256747 h 10432026"/>
              <a:gd name="connsiteX6" fmla="*/ 4138 w 7110412"/>
              <a:gd name="connsiteY6" fmla="*/ 3202340 h 10432026"/>
              <a:gd name="connsiteX7" fmla="*/ 3553000 w 7110412"/>
              <a:gd name="connsiteY7" fmla="*/ 0 h 1043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10412" h="10432026">
                <a:moveTo>
                  <a:pt x="3553000" y="0"/>
                </a:moveTo>
                <a:cubicBezTo>
                  <a:pt x="5400022" y="0"/>
                  <a:pt x="6919186" y="1403634"/>
                  <a:pt x="7101866" y="3202340"/>
                </a:cubicBezTo>
                <a:lnTo>
                  <a:pt x="7110412" y="3314714"/>
                </a:lnTo>
                <a:lnTo>
                  <a:pt x="7110412" y="10432026"/>
                </a:lnTo>
                <a:lnTo>
                  <a:pt x="0" y="10432026"/>
                </a:lnTo>
                <a:lnTo>
                  <a:pt x="0" y="3256747"/>
                </a:lnTo>
                <a:lnTo>
                  <a:pt x="4138" y="3202340"/>
                </a:lnTo>
                <a:cubicBezTo>
                  <a:pt x="186818" y="1403634"/>
                  <a:pt x="1705978" y="0"/>
                  <a:pt x="3553000" y="0"/>
                </a:cubicBezTo>
                <a:close/>
              </a:path>
            </a:pathLst>
          </a:custGeom>
          <a:solidFill>
            <a:srgbClr val="C00000"/>
          </a:solidFill>
        </p:spPr>
        <p:txBody>
          <a:bodyPr wrap="square" anchor="ctr" anchorCtr="1">
            <a:noAutofit/>
          </a:bodyPr>
          <a:lstStyle>
            <a:lvl1pPr>
              <a:defRPr>
                <a:solidFill>
                  <a:schemeClr val="bg1"/>
                </a:solidFill>
              </a:defRPr>
            </a:lvl1pPr>
          </a:lstStyle>
          <a:p>
            <a:endParaRPr lang="en-US"/>
          </a:p>
        </p:txBody>
      </p:sp>
      <p:sp>
        <p:nvSpPr>
          <p:cNvPr id="23" name="Picture Placeholder 22">
            <a:extLst>
              <a:ext uri="{FF2B5EF4-FFF2-40B4-BE49-F238E27FC236}">
                <a16:creationId xmlns:a16="http://schemas.microsoft.com/office/drawing/2014/main" id="{AD0DF86D-51E6-E24F-914C-9DACEDE57431}"/>
              </a:ext>
            </a:extLst>
          </p:cNvPr>
          <p:cNvSpPr>
            <a:spLocks noGrp="1"/>
          </p:cNvSpPr>
          <p:nvPr>
            <p:ph type="pic" sz="quarter" idx="13"/>
          </p:nvPr>
        </p:nvSpPr>
        <p:spPr>
          <a:xfrm>
            <a:off x="13411200" y="0"/>
            <a:ext cx="7111661" cy="9816832"/>
          </a:xfrm>
          <a:custGeom>
            <a:avLst/>
            <a:gdLst>
              <a:gd name="connsiteX0" fmla="*/ 0 w 7111661"/>
              <a:gd name="connsiteY0" fmla="*/ 0 h 9816832"/>
              <a:gd name="connsiteX1" fmla="*/ 7111661 w 7111661"/>
              <a:gd name="connsiteY1" fmla="*/ 0 h 9816832"/>
              <a:gd name="connsiteX2" fmla="*/ 7111659 w 7111661"/>
              <a:gd name="connsiteY2" fmla="*/ 6249782 h 9816832"/>
              <a:gd name="connsiteX3" fmla="*/ 3544377 w 7111661"/>
              <a:gd name="connsiteY3" fmla="*/ 9816832 h 9816832"/>
              <a:gd name="connsiteX4" fmla="*/ 3544378 w 7111661"/>
              <a:gd name="connsiteY4" fmla="*/ 9816831 h 9816832"/>
              <a:gd name="connsiteX5" fmla="*/ 18199 w 7111661"/>
              <a:gd name="connsiteY5" fmla="*/ 6793008 h 9816832"/>
              <a:gd name="connsiteX6" fmla="*/ 0 w 7111661"/>
              <a:gd name="connsiteY6" fmla="*/ 6649796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1661" h="9816832">
                <a:moveTo>
                  <a:pt x="0" y="0"/>
                </a:moveTo>
                <a:lnTo>
                  <a:pt x="7111661" y="0"/>
                </a:lnTo>
                <a:lnTo>
                  <a:pt x="7111659" y="6249782"/>
                </a:lnTo>
                <a:cubicBezTo>
                  <a:pt x="7111659" y="8219809"/>
                  <a:pt x="5514532" y="9816832"/>
                  <a:pt x="3544377" y="9816832"/>
                </a:cubicBezTo>
                <a:lnTo>
                  <a:pt x="3544378" y="9816831"/>
                </a:lnTo>
                <a:cubicBezTo>
                  <a:pt x="1758925" y="9816831"/>
                  <a:pt x="279836" y="8505213"/>
                  <a:pt x="18199" y="6793008"/>
                </a:cubicBezTo>
                <a:lnTo>
                  <a:pt x="0" y="6649796"/>
                </a:lnTo>
                <a:close/>
              </a:path>
            </a:pathLst>
          </a:custGeom>
          <a:solidFill>
            <a:srgbClr val="00689D"/>
          </a:solidFill>
        </p:spPr>
        <p:txBody>
          <a:bodyPr wrap="square" anchor="ctr" anchorCtr="1">
            <a:noAutofit/>
          </a:bodyPr>
          <a:lstStyle>
            <a:lvl1pPr>
              <a:defRPr>
                <a:solidFill>
                  <a:schemeClr val="bg1"/>
                </a:solidFill>
              </a:defRPr>
            </a:lvl1pPr>
          </a:lstStyle>
          <a:p>
            <a:endParaRPr lang="en-US"/>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3481550" y="3914103"/>
            <a:ext cx="9243851" cy="5917478"/>
          </a:xfrm>
        </p:spPr>
        <p:txBody>
          <a:bodyPr anchor="ctr" anchorCtr="0"/>
          <a:lstStyle>
            <a:lvl1pPr>
              <a:defRPr sz="6001" b="1" i="0">
                <a:solidFill>
                  <a:schemeClr val="bg1"/>
                </a:solidFill>
                <a:latin typeface="Montserrat" panose="02000505000000020004" pitchFamily="2" charset="77"/>
              </a:defRPr>
            </a:lvl1pPr>
          </a:lstStyle>
          <a:p>
            <a:pPr lvl="0"/>
            <a:r>
              <a:rPr lang="en-US" dirty="0"/>
              <a:t>DIVIDER SLIDE HEADLINE</a:t>
            </a:r>
          </a:p>
        </p:txBody>
      </p:sp>
      <p:sp>
        <p:nvSpPr>
          <p:cNvPr id="64" name="Freeform 63">
            <a:extLst>
              <a:ext uri="{FF2B5EF4-FFF2-40B4-BE49-F238E27FC236}">
                <a16:creationId xmlns:a16="http://schemas.microsoft.com/office/drawing/2014/main" id="{A0B26798-F401-5A48-B35B-8FBA2ABC1520}"/>
              </a:ext>
            </a:extLst>
          </p:cNvPr>
          <p:cNvSpPr/>
          <p:nvPr userDrawn="1"/>
        </p:nvSpPr>
        <p:spPr>
          <a:xfrm>
            <a:off x="13413068" y="983158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FD68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3" name="Freeform 72">
            <a:extLst>
              <a:ext uri="{FF2B5EF4-FFF2-40B4-BE49-F238E27FC236}">
                <a16:creationId xmlns:a16="http://schemas.microsoft.com/office/drawing/2014/main" id="{958F8E9D-060C-9A40-8245-A770DA17C316}"/>
              </a:ext>
            </a:extLst>
          </p:cNvPr>
          <p:cNvSpPr/>
          <p:nvPr userDrawn="1"/>
        </p:nvSpPr>
        <p:spPr>
          <a:xfrm>
            <a:off x="0" y="2"/>
            <a:ext cx="3595752" cy="7372"/>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2" name="Freeform 71">
            <a:extLst>
              <a:ext uri="{FF2B5EF4-FFF2-40B4-BE49-F238E27FC236}">
                <a16:creationId xmlns:a16="http://schemas.microsoft.com/office/drawing/2014/main" id="{39E79266-9528-DD43-A25B-14E4743DAC42}"/>
              </a:ext>
            </a:extLst>
          </p:cNvPr>
          <p:cNvSpPr/>
          <p:nvPr userDrawn="1"/>
        </p:nvSpPr>
        <p:spPr>
          <a:xfrm>
            <a:off x="-29534" y="7374"/>
            <a:ext cx="29534" cy="13716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3" name="Freeform 12">
            <a:extLst>
              <a:ext uri="{FF2B5EF4-FFF2-40B4-BE49-F238E27FC236}">
                <a16:creationId xmlns:a16="http://schemas.microsoft.com/office/drawing/2014/main" id="{CC8AE72E-8079-3145-875C-1179E84E7399}"/>
              </a:ext>
            </a:extLst>
          </p:cNvPr>
          <p:cNvSpPr/>
          <p:nvPr userDrawn="1"/>
        </p:nvSpPr>
        <p:spPr>
          <a:xfrm rot="10800000">
            <a:off x="20547633" y="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DE126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5" name="Text Placeholder 44">
            <a:extLst>
              <a:ext uri="{FF2B5EF4-FFF2-40B4-BE49-F238E27FC236}">
                <a16:creationId xmlns:a16="http://schemas.microsoft.com/office/drawing/2014/main" id="{412B251C-DB28-474E-9CDB-04C256EC4C5C}"/>
              </a:ext>
            </a:extLst>
          </p:cNvPr>
          <p:cNvSpPr>
            <a:spLocks noGrp="1"/>
          </p:cNvSpPr>
          <p:nvPr>
            <p:ph type="body" sz="quarter" idx="15" hasCustomPrompt="1"/>
          </p:nvPr>
        </p:nvSpPr>
        <p:spPr>
          <a:xfrm>
            <a:off x="24773" y="5885793"/>
            <a:ext cx="2337428" cy="1944413"/>
          </a:xfrm>
          <a:noFill/>
        </p:spPr>
        <p:txBody>
          <a:bodyPr anchor="ctr" anchorCtr="0"/>
          <a:lstStyle>
            <a:lvl1pPr algn="r">
              <a:defRPr sz="8800" b="0" i="0">
                <a:solidFill>
                  <a:srgbClr val="25BCE1"/>
                </a:solidFill>
                <a:latin typeface="Montserrat" panose="02000505000000020004" pitchFamily="2" charset="77"/>
              </a:defRPr>
            </a:lvl1pPr>
          </a:lstStyle>
          <a:p>
            <a:pPr lvl="0"/>
            <a:r>
              <a:rPr lang="en-US" dirty="0"/>
              <a:t>00</a:t>
            </a:r>
          </a:p>
        </p:txBody>
      </p:sp>
    </p:spTree>
    <p:extLst>
      <p:ext uri="{BB962C8B-B14F-4D97-AF65-F5344CB8AC3E}">
        <p14:creationId xmlns:p14="http://schemas.microsoft.com/office/powerpoint/2010/main" val="2732203808"/>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4">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24384000" cy="13716000"/>
          </a:xfrm>
          <a:prstGeom prst="rect">
            <a:avLst/>
          </a:prstGeom>
          <a:solidFill>
            <a:srgbClr val="FD68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dirty="0"/>
          </a:p>
        </p:txBody>
      </p:sp>
      <p:sp>
        <p:nvSpPr>
          <p:cNvPr id="12" name="Freeform 11">
            <a:extLst>
              <a:ext uri="{FF2B5EF4-FFF2-40B4-BE49-F238E27FC236}">
                <a16:creationId xmlns:a16="http://schemas.microsoft.com/office/drawing/2014/main" id="{3B21F7C5-8D75-0241-AC55-8A4E8C33EA03}"/>
              </a:ext>
            </a:extLst>
          </p:cNvPr>
          <p:cNvSpPr/>
          <p:nvPr userDrawn="1"/>
        </p:nvSpPr>
        <p:spPr>
          <a:xfrm>
            <a:off x="-29534" y="5885793"/>
            <a:ext cx="3077534" cy="1944414"/>
          </a:xfrm>
          <a:custGeom>
            <a:avLst/>
            <a:gdLst>
              <a:gd name="connsiteX0" fmla="*/ 0 w 3077534"/>
              <a:gd name="connsiteY0" fmla="*/ 0 h 1944414"/>
              <a:gd name="connsiteX1" fmla="*/ 2105327 w 3077534"/>
              <a:gd name="connsiteY1" fmla="*/ 0 h 1944414"/>
              <a:gd name="connsiteX2" fmla="*/ 3077534 w 3077534"/>
              <a:gd name="connsiteY2" fmla="*/ 972207 h 1944414"/>
              <a:gd name="connsiteX3" fmla="*/ 2105327 w 3077534"/>
              <a:gd name="connsiteY3" fmla="*/ 1944414 h 1944414"/>
              <a:gd name="connsiteX4" fmla="*/ 0 w 3077534"/>
              <a:gd name="connsiteY4" fmla="*/ 1944414 h 1944414"/>
              <a:gd name="connsiteX5" fmla="*/ 0 w 3077534"/>
              <a:gd name="connsiteY5" fmla="*/ 0 h 194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7534" h="1944414">
                <a:moveTo>
                  <a:pt x="0" y="0"/>
                </a:moveTo>
                <a:lnTo>
                  <a:pt x="2105327" y="0"/>
                </a:lnTo>
                <a:cubicBezTo>
                  <a:pt x="2642262" y="0"/>
                  <a:pt x="3077534" y="435272"/>
                  <a:pt x="3077534" y="972207"/>
                </a:cubicBezTo>
                <a:cubicBezTo>
                  <a:pt x="3077534" y="1509142"/>
                  <a:pt x="2642262" y="1944414"/>
                  <a:pt x="2105327" y="1944414"/>
                </a:cubicBezTo>
                <a:lnTo>
                  <a:pt x="0" y="19444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icture Placeholder 31">
            <a:extLst>
              <a:ext uri="{FF2B5EF4-FFF2-40B4-BE49-F238E27FC236}">
                <a16:creationId xmlns:a16="http://schemas.microsoft.com/office/drawing/2014/main" id="{C0E4E067-AA64-1049-B441-A9E0C8EC99F6}"/>
              </a:ext>
            </a:extLst>
          </p:cNvPr>
          <p:cNvSpPr>
            <a:spLocks noGrp="1"/>
          </p:cNvSpPr>
          <p:nvPr>
            <p:ph type="pic" sz="quarter" idx="14"/>
          </p:nvPr>
        </p:nvSpPr>
        <p:spPr>
          <a:xfrm>
            <a:off x="20547633" y="3914102"/>
            <a:ext cx="7110412" cy="10432026"/>
          </a:xfrm>
          <a:custGeom>
            <a:avLst/>
            <a:gdLst>
              <a:gd name="connsiteX0" fmla="*/ 3553000 w 7110412"/>
              <a:gd name="connsiteY0" fmla="*/ 0 h 10432026"/>
              <a:gd name="connsiteX1" fmla="*/ 7101866 w 7110412"/>
              <a:gd name="connsiteY1" fmla="*/ 3202340 h 10432026"/>
              <a:gd name="connsiteX2" fmla="*/ 7110412 w 7110412"/>
              <a:gd name="connsiteY2" fmla="*/ 3314714 h 10432026"/>
              <a:gd name="connsiteX3" fmla="*/ 7110412 w 7110412"/>
              <a:gd name="connsiteY3" fmla="*/ 10432026 h 10432026"/>
              <a:gd name="connsiteX4" fmla="*/ 0 w 7110412"/>
              <a:gd name="connsiteY4" fmla="*/ 10432026 h 10432026"/>
              <a:gd name="connsiteX5" fmla="*/ 0 w 7110412"/>
              <a:gd name="connsiteY5" fmla="*/ 3256747 h 10432026"/>
              <a:gd name="connsiteX6" fmla="*/ 4138 w 7110412"/>
              <a:gd name="connsiteY6" fmla="*/ 3202340 h 10432026"/>
              <a:gd name="connsiteX7" fmla="*/ 3553000 w 7110412"/>
              <a:gd name="connsiteY7" fmla="*/ 0 h 1043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10412" h="10432026">
                <a:moveTo>
                  <a:pt x="3553000" y="0"/>
                </a:moveTo>
                <a:cubicBezTo>
                  <a:pt x="5400022" y="0"/>
                  <a:pt x="6919186" y="1403634"/>
                  <a:pt x="7101866" y="3202340"/>
                </a:cubicBezTo>
                <a:lnTo>
                  <a:pt x="7110412" y="3314714"/>
                </a:lnTo>
                <a:lnTo>
                  <a:pt x="7110412" y="10432026"/>
                </a:lnTo>
                <a:lnTo>
                  <a:pt x="0" y="10432026"/>
                </a:lnTo>
                <a:lnTo>
                  <a:pt x="0" y="3256747"/>
                </a:lnTo>
                <a:lnTo>
                  <a:pt x="4138" y="3202340"/>
                </a:lnTo>
                <a:cubicBezTo>
                  <a:pt x="186818" y="1403634"/>
                  <a:pt x="1705978" y="0"/>
                  <a:pt x="3553000" y="0"/>
                </a:cubicBezTo>
                <a:close/>
              </a:path>
            </a:pathLst>
          </a:custGeom>
          <a:solidFill>
            <a:srgbClr val="E4233A"/>
          </a:solidFill>
        </p:spPr>
        <p:txBody>
          <a:bodyPr wrap="square" anchor="ctr" anchorCtr="1">
            <a:noAutofit/>
          </a:bodyPr>
          <a:lstStyle>
            <a:lvl1pPr>
              <a:defRPr>
                <a:solidFill>
                  <a:schemeClr val="bg1"/>
                </a:solidFill>
              </a:defRPr>
            </a:lvl1pPr>
          </a:lstStyle>
          <a:p>
            <a:endParaRPr lang="en-US"/>
          </a:p>
        </p:txBody>
      </p:sp>
      <p:sp>
        <p:nvSpPr>
          <p:cNvPr id="23" name="Picture Placeholder 22">
            <a:extLst>
              <a:ext uri="{FF2B5EF4-FFF2-40B4-BE49-F238E27FC236}">
                <a16:creationId xmlns:a16="http://schemas.microsoft.com/office/drawing/2014/main" id="{AD0DF86D-51E6-E24F-914C-9DACEDE57431}"/>
              </a:ext>
            </a:extLst>
          </p:cNvPr>
          <p:cNvSpPr>
            <a:spLocks noGrp="1"/>
          </p:cNvSpPr>
          <p:nvPr>
            <p:ph type="pic" sz="quarter" idx="13"/>
          </p:nvPr>
        </p:nvSpPr>
        <p:spPr>
          <a:xfrm>
            <a:off x="13411200" y="0"/>
            <a:ext cx="7111661" cy="9816832"/>
          </a:xfrm>
          <a:custGeom>
            <a:avLst/>
            <a:gdLst>
              <a:gd name="connsiteX0" fmla="*/ 0 w 7111661"/>
              <a:gd name="connsiteY0" fmla="*/ 0 h 9816832"/>
              <a:gd name="connsiteX1" fmla="*/ 7111661 w 7111661"/>
              <a:gd name="connsiteY1" fmla="*/ 0 h 9816832"/>
              <a:gd name="connsiteX2" fmla="*/ 7111659 w 7111661"/>
              <a:gd name="connsiteY2" fmla="*/ 6249782 h 9816832"/>
              <a:gd name="connsiteX3" fmla="*/ 3544377 w 7111661"/>
              <a:gd name="connsiteY3" fmla="*/ 9816832 h 9816832"/>
              <a:gd name="connsiteX4" fmla="*/ 3544378 w 7111661"/>
              <a:gd name="connsiteY4" fmla="*/ 9816831 h 9816832"/>
              <a:gd name="connsiteX5" fmla="*/ 18199 w 7111661"/>
              <a:gd name="connsiteY5" fmla="*/ 6793008 h 9816832"/>
              <a:gd name="connsiteX6" fmla="*/ 0 w 7111661"/>
              <a:gd name="connsiteY6" fmla="*/ 6649796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1661" h="9816832">
                <a:moveTo>
                  <a:pt x="0" y="0"/>
                </a:moveTo>
                <a:lnTo>
                  <a:pt x="7111661" y="0"/>
                </a:lnTo>
                <a:lnTo>
                  <a:pt x="7111659" y="6249782"/>
                </a:lnTo>
                <a:cubicBezTo>
                  <a:pt x="7111659" y="8219809"/>
                  <a:pt x="5514532" y="9816832"/>
                  <a:pt x="3544377" y="9816832"/>
                </a:cubicBezTo>
                <a:lnTo>
                  <a:pt x="3544378" y="9816831"/>
                </a:lnTo>
                <a:cubicBezTo>
                  <a:pt x="1758925" y="9816831"/>
                  <a:pt x="279836" y="8505213"/>
                  <a:pt x="18199" y="6793008"/>
                </a:cubicBezTo>
                <a:lnTo>
                  <a:pt x="0" y="6649796"/>
                </a:lnTo>
                <a:close/>
              </a:path>
            </a:pathLst>
          </a:custGeom>
          <a:solidFill>
            <a:srgbClr val="25BCE1"/>
          </a:solidFill>
        </p:spPr>
        <p:txBody>
          <a:bodyPr wrap="square" anchor="ctr" anchorCtr="1">
            <a:noAutofit/>
          </a:bodyPr>
          <a:lstStyle>
            <a:lvl1pPr>
              <a:defRPr>
                <a:solidFill>
                  <a:schemeClr val="bg1"/>
                </a:solidFill>
              </a:defRPr>
            </a:lvl1pPr>
          </a:lstStyle>
          <a:p>
            <a:endParaRPr lang="en-US"/>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3481550" y="3914103"/>
            <a:ext cx="9243851" cy="5917478"/>
          </a:xfrm>
        </p:spPr>
        <p:txBody>
          <a:bodyPr anchor="ctr" anchorCtr="0"/>
          <a:lstStyle>
            <a:lvl1pPr>
              <a:defRPr sz="6001" b="1" i="0">
                <a:solidFill>
                  <a:schemeClr val="bg1"/>
                </a:solidFill>
                <a:latin typeface="Montserrat" panose="02000505000000020004" pitchFamily="2" charset="77"/>
              </a:defRPr>
            </a:lvl1pPr>
          </a:lstStyle>
          <a:p>
            <a:pPr lvl="0"/>
            <a:r>
              <a:rPr lang="en-US" dirty="0"/>
              <a:t>DIVIDER SLIDE HEADLINE</a:t>
            </a:r>
          </a:p>
        </p:txBody>
      </p:sp>
      <p:sp>
        <p:nvSpPr>
          <p:cNvPr id="64" name="Freeform 63">
            <a:extLst>
              <a:ext uri="{FF2B5EF4-FFF2-40B4-BE49-F238E27FC236}">
                <a16:creationId xmlns:a16="http://schemas.microsoft.com/office/drawing/2014/main" id="{A0B26798-F401-5A48-B35B-8FBA2ABC1520}"/>
              </a:ext>
            </a:extLst>
          </p:cNvPr>
          <p:cNvSpPr/>
          <p:nvPr userDrawn="1"/>
        </p:nvSpPr>
        <p:spPr>
          <a:xfrm>
            <a:off x="13413068" y="983158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4B9F3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3" name="Freeform 72">
            <a:extLst>
              <a:ext uri="{FF2B5EF4-FFF2-40B4-BE49-F238E27FC236}">
                <a16:creationId xmlns:a16="http://schemas.microsoft.com/office/drawing/2014/main" id="{958F8E9D-060C-9A40-8245-A770DA17C316}"/>
              </a:ext>
            </a:extLst>
          </p:cNvPr>
          <p:cNvSpPr/>
          <p:nvPr userDrawn="1"/>
        </p:nvSpPr>
        <p:spPr>
          <a:xfrm>
            <a:off x="0" y="2"/>
            <a:ext cx="3595752" cy="7372"/>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2" name="Freeform 71">
            <a:extLst>
              <a:ext uri="{FF2B5EF4-FFF2-40B4-BE49-F238E27FC236}">
                <a16:creationId xmlns:a16="http://schemas.microsoft.com/office/drawing/2014/main" id="{39E79266-9528-DD43-A25B-14E4743DAC42}"/>
              </a:ext>
            </a:extLst>
          </p:cNvPr>
          <p:cNvSpPr/>
          <p:nvPr userDrawn="1"/>
        </p:nvSpPr>
        <p:spPr>
          <a:xfrm>
            <a:off x="-29534" y="7374"/>
            <a:ext cx="29534" cy="13716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3" name="Freeform 12">
            <a:extLst>
              <a:ext uri="{FF2B5EF4-FFF2-40B4-BE49-F238E27FC236}">
                <a16:creationId xmlns:a16="http://schemas.microsoft.com/office/drawing/2014/main" id="{CC8AE72E-8079-3145-875C-1179E84E7399}"/>
              </a:ext>
            </a:extLst>
          </p:cNvPr>
          <p:cNvSpPr/>
          <p:nvPr userDrawn="1"/>
        </p:nvSpPr>
        <p:spPr>
          <a:xfrm rot="10800000">
            <a:off x="20547633" y="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FCC40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5" name="Text Placeholder 44">
            <a:extLst>
              <a:ext uri="{FF2B5EF4-FFF2-40B4-BE49-F238E27FC236}">
                <a16:creationId xmlns:a16="http://schemas.microsoft.com/office/drawing/2014/main" id="{412B251C-DB28-474E-9CDB-04C256EC4C5C}"/>
              </a:ext>
            </a:extLst>
          </p:cNvPr>
          <p:cNvSpPr>
            <a:spLocks noGrp="1"/>
          </p:cNvSpPr>
          <p:nvPr>
            <p:ph type="body" sz="quarter" idx="15" hasCustomPrompt="1"/>
          </p:nvPr>
        </p:nvSpPr>
        <p:spPr>
          <a:xfrm>
            <a:off x="58931" y="5878419"/>
            <a:ext cx="2337428" cy="1951788"/>
          </a:xfrm>
          <a:noFill/>
        </p:spPr>
        <p:txBody>
          <a:bodyPr anchor="ctr" anchorCtr="0"/>
          <a:lstStyle>
            <a:lvl1pPr algn="r">
              <a:defRPr sz="8800" b="0" i="0">
                <a:solidFill>
                  <a:srgbClr val="FD6824"/>
                </a:solidFill>
                <a:latin typeface="Montserrat" panose="02000505000000020004" pitchFamily="2" charset="77"/>
              </a:defRPr>
            </a:lvl1pPr>
          </a:lstStyle>
          <a:p>
            <a:pPr lvl="0"/>
            <a:r>
              <a:rPr lang="en-US" dirty="0"/>
              <a:t>00</a:t>
            </a:r>
          </a:p>
        </p:txBody>
      </p:sp>
    </p:spTree>
    <p:extLst>
      <p:ext uri="{BB962C8B-B14F-4D97-AF65-F5344CB8AC3E}">
        <p14:creationId xmlns:p14="http://schemas.microsoft.com/office/powerpoint/2010/main" val="2725749607"/>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5">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24384000" cy="13716000"/>
          </a:xfrm>
          <a:prstGeom prst="rect">
            <a:avLst/>
          </a:prstGeom>
          <a:solidFill>
            <a:srgbClr val="55C02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dirty="0"/>
          </a:p>
        </p:txBody>
      </p:sp>
      <p:sp>
        <p:nvSpPr>
          <p:cNvPr id="12" name="Freeform 11">
            <a:extLst>
              <a:ext uri="{FF2B5EF4-FFF2-40B4-BE49-F238E27FC236}">
                <a16:creationId xmlns:a16="http://schemas.microsoft.com/office/drawing/2014/main" id="{A3889FB7-AAD8-1A4D-9418-79EF8DFED551}"/>
              </a:ext>
            </a:extLst>
          </p:cNvPr>
          <p:cNvSpPr/>
          <p:nvPr userDrawn="1"/>
        </p:nvSpPr>
        <p:spPr>
          <a:xfrm>
            <a:off x="-29534" y="5885793"/>
            <a:ext cx="3077534" cy="1944414"/>
          </a:xfrm>
          <a:custGeom>
            <a:avLst/>
            <a:gdLst>
              <a:gd name="connsiteX0" fmla="*/ 0 w 3077534"/>
              <a:gd name="connsiteY0" fmla="*/ 0 h 1944414"/>
              <a:gd name="connsiteX1" fmla="*/ 2105327 w 3077534"/>
              <a:gd name="connsiteY1" fmla="*/ 0 h 1944414"/>
              <a:gd name="connsiteX2" fmla="*/ 3077534 w 3077534"/>
              <a:gd name="connsiteY2" fmla="*/ 972207 h 1944414"/>
              <a:gd name="connsiteX3" fmla="*/ 2105327 w 3077534"/>
              <a:gd name="connsiteY3" fmla="*/ 1944414 h 1944414"/>
              <a:gd name="connsiteX4" fmla="*/ 0 w 3077534"/>
              <a:gd name="connsiteY4" fmla="*/ 1944414 h 1944414"/>
              <a:gd name="connsiteX5" fmla="*/ 0 w 3077534"/>
              <a:gd name="connsiteY5" fmla="*/ 0 h 194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7534" h="1944414">
                <a:moveTo>
                  <a:pt x="0" y="0"/>
                </a:moveTo>
                <a:lnTo>
                  <a:pt x="2105327" y="0"/>
                </a:lnTo>
                <a:cubicBezTo>
                  <a:pt x="2642262" y="0"/>
                  <a:pt x="3077534" y="435272"/>
                  <a:pt x="3077534" y="972207"/>
                </a:cubicBezTo>
                <a:cubicBezTo>
                  <a:pt x="3077534" y="1509142"/>
                  <a:pt x="2642262" y="1944414"/>
                  <a:pt x="2105327" y="1944414"/>
                </a:cubicBezTo>
                <a:lnTo>
                  <a:pt x="0" y="19444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icture Placeholder 31">
            <a:extLst>
              <a:ext uri="{FF2B5EF4-FFF2-40B4-BE49-F238E27FC236}">
                <a16:creationId xmlns:a16="http://schemas.microsoft.com/office/drawing/2014/main" id="{C0E4E067-AA64-1049-B441-A9E0C8EC99F6}"/>
              </a:ext>
            </a:extLst>
          </p:cNvPr>
          <p:cNvSpPr>
            <a:spLocks noGrp="1"/>
          </p:cNvSpPr>
          <p:nvPr>
            <p:ph type="pic" sz="quarter" idx="14"/>
          </p:nvPr>
        </p:nvSpPr>
        <p:spPr>
          <a:xfrm>
            <a:off x="20547633" y="3914102"/>
            <a:ext cx="7110412" cy="10432026"/>
          </a:xfrm>
          <a:custGeom>
            <a:avLst/>
            <a:gdLst>
              <a:gd name="connsiteX0" fmla="*/ 3553000 w 7110412"/>
              <a:gd name="connsiteY0" fmla="*/ 0 h 10432026"/>
              <a:gd name="connsiteX1" fmla="*/ 7101866 w 7110412"/>
              <a:gd name="connsiteY1" fmla="*/ 3202340 h 10432026"/>
              <a:gd name="connsiteX2" fmla="*/ 7110412 w 7110412"/>
              <a:gd name="connsiteY2" fmla="*/ 3314714 h 10432026"/>
              <a:gd name="connsiteX3" fmla="*/ 7110412 w 7110412"/>
              <a:gd name="connsiteY3" fmla="*/ 10432026 h 10432026"/>
              <a:gd name="connsiteX4" fmla="*/ 0 w 7110412"/>
              <a:gd name="connsiteY4" fmla="*/ 10432026 h 10432026"/>
              <a:gd name="connsiteX5" fmla="*/ 0 w 7110412"/>
              <a:gd name="connsiteY5" fmla="*/ 3256747 h 10432026"/>
              <a:gd name="connsiteX6" fmla="*/ 4138 w 7110412"/>
              <a:gd name="connsiteY6" fmla="*/ 3202340 h 10432026"/>
              <a:gd name="connsiteX7" fmla="*/ 3553000 w 7110412"/>
              <a:gd name="connsiteY7" fmla="*/ 0 h 1043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10412" h="10432026">
                <a:moveTo>
                  <a:pt x="3553000" y="0"/>
                </a:moveTo>
                <a:cubicBezTo>
                  <a:pt x="5400022" y="0"/>
                  <a:pt x="6919186" y="1403634"/>
                  <a:pt x="7101866" y="3202340"/>
                </a:cubicBezTo>
                <a:lnTo>
                  <a:pt x="7110412" y="3314714"/>
                </a:lnTo>
                <a:lnTo>
                  <a:pt x="7110412" y="10432026"/>
                </a:lnTo>
                <a:lnTo>
                  <a:pt x="0" y="10432026"/>
                </a:lnTo>
                <a:lnTo>
                  <a:pt x="0" y="3256747"/>
                </a:lnTo>
                <a:lnTo>
                  <a:pt x="4138" y="3202340"/>
                </a:lnTo>
                <a:cubicBezTo>
                  <a:pt x="186818" y="1403634"/>
                  <a:pt x="1705978" y="0"/>
                  <a:pt x="3553000" y="0"/>
                </a:cubicBezTo>
                <a:close/>
              </a:path>
            </a:pathLst>
          </a:custGeom>
          <a:solidFill>
            <a:srgbClr val="00689D"/>
          </a:solidFill>
        </p:spPr>
        <p:txBody>
          <a:bodyPr wrap="square" anchor="ctr" anchorCtr="1">
            <a:noAutofit/>
          </a:bodyPr>
          <a:lstStyle>
            <a:lvl1pPr>
              <a:defRPr>
                <a:solidFill>
                  <a:schemeClr val="bg1"/>
                </a:solidFill>
              </a:defRPr>
            </a:lvl1pPr>
          </a:lstStyle>
          <a:p>
            <a:endParaRPr lang="en-US"/>
          </a:p>
        </p:txBody>
      </p:sp>
      <p:sp>
        <p:nvSpPr>
          <p:cNvPr id="23" name="Picture Placeholder 22">
            <a:extLst>
              <a:ext uri="{FF2B5EF4-FFF2-40B4-BE49-F238E27FC236}">
                <a16:creationId xmlns:a16="http://schemas.microsoft.com/office/drawing/2014/main" id="{AD0DF86D-51E6-E24F-914C-9DACEDE57431}"/>
              </a:ext>
            </a:extLst>
          </p:cNvPr>
          <p:cNvSpPr>
            <a:spLocks noGrp="1"/>
          </p:cNvSpPr>
          <p:nvPr>
            <p:ph type="pic" sz="quarter" idx="13"/>
          </p:nvPr>
        </p:nvSpPr>
        <p:spPr>
          <a:xfrm>
            <a:off x="13411200" y="0"/>
            <a:ext cx="7111661" cy="9816832"/>
          </a:xfrm>
          <a:custGeom>
            <a:avLst/>
            <a:gdLst>
              <a:gd name="connsiteX0" fmla="*/ 0 w 7111661"/>
              <a:gd name="connsiteY0" fmla="*/ 0 h 9816832"/>
              <a:gd name="connsiteX1" fmla="*/ 7111661 w 7111661"/>
              <a:gd name="connsiteY1" fmla="*/ 0 h 9816832"/>
              <a:gd name="connsiteX2" fmla="*/ 7111659 w 7111661"/>
              <a:gd name="connsiteY2" fmla="*/ 6249782 h 9816832"/>
              <a:gd name="connsiteX3" fmla="*/ 3544377 w 7111661"/>
              <a:gd name="connsiteY3" fmla="*/ 9816832 h 9816832"/>
              <a:gd name="connsiteX4" fmla="*/ 3544378 w 7111661"/>
              <a:gd name="connsiteY4" fmla="*/ 9816831 h 9816832"/>
              <a:gd name="connsiteX5" fmla="*/ 18199 w 7111661"/>
              <a:gd name="connsiteY5" fmla="*/ 6793008 h 9816832"/>
              <a:gd name="connsiteX6" fmla="*/ 0 w 7111661"/>
              <a:gd name="connsiteY6" fmla="*/ 6649796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1661" h="9816832">
                <a:moveTo>
                  <a:pt x="0" y="0"/>
                </a:moveTo>
                <a:lnTo>
                  <a:pt x="7111661" y="0"/>
                </a:lnTo>
                <a:lnTo>
                  <a:pt x="7111659" y="6249782"/>
                </a:lnTo>
                <a:cubicBezTo>
                  <a:pt x="7111659" y="8219809"/>
                  <a:pt x="5514532" y="9816832"/>
                  <a:pt x="3544377" y="9816832"/>
                </a:cubicBezTo>
                <a:lnTo>
                  <a:pt x="3544378" y="9816831"/>
                </a:lnTo>
                <a:cubicBezTo>
                  <a:pt x="1758925" y="9816831"/>
                  <a:pt x="279836" y="8505213"/>
                  <a:pt x="18199" y="6793008"/>
                </a:cubicBezTo>
                <a:lnTo>
                  <a:pt x="0" y="6649796"/>
                </a:lnTo>
                <a:close/>
              </a:path>
            </a:pathLst>
          </a:custGeom>
          <a:solidFill>
            <a:srgbClr val="FCC408"/>
          </a:solidFill>
        </p:spPr>
        <p:txBody>
          <a:bodyPr wrap="square" anchor="ctr" anchorCtr="1">
            <a:noAutofit/>
          </a:bodyPr>
          <a:lstStyle>
            <a:lvl1pPr>
              <a:defRPr>
                <a:solidFill>
                  <a:schemeClr val="bg1"/>
                </a:solidFill>
              </a:defRPr>
            </a:lvl1pPr>
          </a:lstStyle>
          <a:p>
            <a:endParaRPr lang="en-US"/>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3481550" y="3914103"/>
            <a:ext cx="9243851" cy="5917478"/>
          </a:xfrm>
        </p:spPr>
        <p:txBody>
          <a:bodyPr anchor="ctr" anchorCtr="0"/>
          <a:lstStyle>
            <a:lvl1pPr>
              <a:defRPr sz="6001" b="1" i="0">
                <a:solidFill>
                  <a:schemeClr val="bg1"/>
                </a:solidFill>
                <a:latin typeface="Montserrat" panose="02000505000000020004" pitchFamily="2" charset="77"/>
              </a:defRPr>
            </a:lvl1pPr>
          </a:lstStyle>
          <a:p>
            <a:pPr lvl="0"/>
            <a:r>
              <a:rPr lang="en-US" dirty="0"/>
              <a:t>DIVIDER SLIDE HEADLINE</a:t>
            </a:r>
          </a:p>
        </p:txBody>
      </p:sp>
      <p:sp>
        <p:nvSpPr>
          <p:cNvPr id="64" name="Freeform 63">
            <a:extLst>
              <a:ext uri="{FF2B5EF4-FFF2-40B4-BE49-F238E27FC236}">
                <a16:creationId xmlns:a16="http://schemas.microsoft.com/office/drawing/2014/main" id="{A0B26798-F401-5A48-B35B-8FBA2ABC1520}"/>
              </a:ext>
            </a:extLst>
          </p:cNvPr>
          <p:cNvSpPr/>
          <p:nvPr userDrawn="1"/>
        </p:nvSpPr>
        <p:spPr>
          <a:xfrm>
            <a:off x="13413068" y="983158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FD68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3" name="Freeform 72">
            <a:extLst>
              <a:ext uri="{FF2B5EF4-FFF2-40B4-BE49-F238E27FC236}">
                <a16:creationId xmlns:a16="http://schemas.microsoft.com/office/drawing/2014/main" id="{958F8E9D-060C-9A40-8245-A770DA17C316}"/>
              </a:ext>
            </a:extLst>
          </p:cNvPr>
          <p:cNvSpPr/>
          <p:nvPr userDrawn="1"/>
        </p:nvSpPr>
        <p:spPr>
          <a:xfrm>
            <a:off x="0" y="2"/>
            <a:ext cx="3595752" cy="7372"/>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2" name="Freeform 71">
            <a:extLst>
              <a:ext uri="{FF2B5EF4-FFF2-40B4-BE49-F238E27FC236}">
                <a16:creationId xmlns:a16="http://schemas.microsoft.com/office/drawing/2014/main" id="{39E79266-9528-DD43-A25B-14E4743DAC42}"/>
              </a:ext>
            </a:extLst>
          </p:cNvPr>
          <p:cNvSpPr/>
          <p:nvPr userDrawn="1"/>
        </p:nvSpPr>
        <p:spPr>
          <a:xfrm>
            <a:off x="-29534" y="7374"/>
            <a:ext cx="29534" cy="13716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3" name="Freeform 12">
            <a:extLst>
              <a:ext uri="{FF2B5EF4-FFF2-40B4-BE49-F238E27FC236}">
                <a16:creationId xmlns:a16="http://schemas.microsoft.com/office/drawing/2014/main" id="{CC8AE72E-8079-3145-875C-1179E84E7399}"/>
              </a:ext>
            </a:extLst>
          </p:cNvPr>
          <p:cNvSpPr/>
          <p:nvPr userDrawn="1"/>
        </p:nvSpPr>
        <p:spPr>
          <a:xfrm rot="10800000">
            <a:off x="20547633" y="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3D7D4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5" name="Text Placeholder 44">
            <a:extLst>
              <a:ext uri="{FF2B5EF4-FFF2-40B4-BE49-F238E27FC236}">
                <a16:creationId xmlns:a16="http://schemas.microsoft.com/office/drawing/2014/main" id="{412B251C-DB28-474E-9CDB-04C256EC4C5C}"/>
              </a:ext>
            </a:extLst>
          </p:cNvPr>
          <p:cNvSpPr>
            <a:spLocks noGrp="1"/>
          </p:cNvSpPr>
          <p:nvPr>
            <p:ph type="body" sz="quarter" idx="15" hasCustomPrompt="1"/>
          </p:nvPr>
        </p:nvSpPr>
        <p:spPr>
          <a:xfrm>
            <a:off x="24773" y="5885793"/>
            <a:ext cx="2337428" cy="1944413"/>
          </a:xfrm>
          <a:noFill/>
        </p:spPr>
        <p:txBody>
          <a:bodyPr anchor="ctr" anchorCtr="0">
            <a:noAutofit/>
          </a:bodyPr>
          <a:lstStyle>
            <a:lvl1pPr algn="r">
              <a:defRPr sz="8800" b="0" i="0">
                <a:solidFill>
                  <a:srgbClr val="55C02B"/>
                </a:solidFill>
                <a:latin typeface="Montserrat" panose="02000505000000020004" pitchFamily="2" charset="77"/>
              </a:defRPr>
            </a:lvl1pPr>
          </a:lstStyle>
          <a:p>
            <a:pPr lvl="0"/>
            <a:r>
              <a:rPr lang="en-US" dirty="0"/>
              <a:t>00</a:t>
            </a:r>
          </a:p>
        </p:txBody>
      </p:sp>
    </p:spTree>
    <p:extLst>
      <p:ext uri="{BB962C8B-B14F-4D97-AF65-F5344CB8AC3E}">
        <p14:creationId xmlns:p14="http://schemas.microsoft.com/office/powerpoint/2010/main" val="75332193"/>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Slide 6">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2A27C36-E27C-2F4F-A088-A56664D31970}"/>
              </a:ext>
            </a:extLst>
          </p:cNvPr>
          <p:cNvPicPr>
            <a:picLocks noChangeAspect="1"/>
          </p:cNvPicPr>
          <p:nvPr userDrawn="1"/>
        </p:nvPicPr>
        <p:blipFill rotWithShape="1">
          <a:blip r:embed="rId2"/>
          <a:srcRect l="5600" t="1978" r="23611" b="51517"/>
          <a:stretch/>
        </p:blipFill>
        <p:spPr>
          <a:xfrm>
            <a:off x="0" y="-26276"/>
            <a:ext cx="24384000" cy="13742276"/>
          </a:xfrm>
          <a:prstGeom prst="rect">
            <a:avLst/>
          </a:prstGeom>
        </p:spPr>
      </p:pic>
      <p:sp>
        <p:nvSpPr>
          <p:cNvPr id="8" name="Freeform 7">
            <a:extLst>
              <a:ext uri="{FF2B5EF4-FFF2-40B4-BE49-F238E27FC236}">
                <a16:creationId xmlns:a16="http://schemas.microsoft.com/office/drawing/2014/main" id="{D82651DA-9416-B148-9CC1-548590E104E3}"/>
              </a:ext>
            </a:extLst>
          </p:cNvPr>
          <p:cNvSpPr/>
          <p:nvPr userDrawn="1"/>
        </p:nvSpPr>
        <p:spPr>
          <a:xfrm>
            <a:off x="-29534" y="5885793"/>
            <a:ext cx="3077534" cy="1944414"/>
          </a:xfrm>
          <a:custGeom>
            <a:avLst/>
            <a:gdLst>
              <a:gd name="connsiteX0" fmla="*/ 0 w 3077534"/>
              <a:gd name="connsiteY0" fmla="*/ 0 h 1944414"/>
              <a:gd name="connsiteX1" fmla="*/ 2105327 w 3077534"/>
              <a:gd name="connsiteY1" fmla="*/ 0 h 1944414"/>
              <a:gd name="connsiteX2" fmla="*/ 3077534 w 3077534"/>
              <a:gd name="connsiteY2" fmla="*/ 972207 h 1944414"/>
              <a:gd name="connsiteX3" fmla="*/ 2105327 w 3077534"/>
              <a:gd name="connsiteY3" fmla="*/ 1944414 h 1944414"/>
              <a:gd name="connsiteX4" fmla="*/ 0 w 3077534"/>
              <a:gd name="connsiteY4" fmla="*/ 1944414 h 1944414"/>
              <a:gd name="connsiteX5" fmla="*/ 0 w 3077534"/>
              <a:gd name="connsiteY5" fmla="*/ 0 h 194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7534" h="1944414">
                <a:moveTo>
                  <a:pt x="0" y="0"/>
                </a:moveTo>
                <a:lnTo>
                  <a:pt x="2105327" y="0"/>
                </a:lnTo>
                <a:cubicBezTo>
                  <a:pt x="2642262" y="0"/>
                  <a:pt x="3077534" y="435272"/>
                  <a:pt x="3077534" y="972207"/>
                </a:cubicBezTo>
                <a:cubicBezTo>
                  <a:pt x="3077534" y="1509142"/>
                  <a:pt x="2642262" y="1944414"/>
                  <a:pt x="2105327" y="1944414"/>
                </a:cubicBezTo>
                <a:lnTo>
                  <a:pt x="0" y="19444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44">
            <a:extLst>
              <a:ext uri="{FF2B5EF4-FFF2-40B4-BE49-F238E27FC236}">
                <a16:creationId xmlns:a16="http://schemas.microsoft.com/office/drawing/2014/main" id="{6C7847BA-1138-7448-A7F6-486DBCB1CE50}"/>
              </a:ext>
            </a:extLst>
          </p:cNvPr>
          <p:cNvSpPr>
            <a:spLocks noGrp="1"/>
          </p:cNvSpPr>
          <p:nvPr>
            <p:ph type="body" sz="quarter" idx="11" hasCustomPrompt="1"/>
          </p:nvPr>
        </p:nvSpPr>
        <p:spPr>
          <a:xfrm>
            <a:off x="3481550" y="3914103"/>
            <a:ext cx="9243851" cy="5917478"/>
          </a:xfrm>
        </p:spPr>
        <p:txBody>
          <a:bodyPr anchor="ctr" anchorCtr="0"/>
          <a:lstStyle>
            <a:lvl1pPr>
              <a:defRPr sz="6001" b="1" i="0">
                <a:solidFill>
                  <a:schemeClr val="bg1"/>
                </a:solidFill>
                <a:latin typeface="Montserrat" panose="02000505000000020004" pitchFamily="2" charset="77"/>
              </a:defRPr>
            </a:lvl1pPr>
          </a:lstStyle>
          <a:p>
            <a:pPr lvl="0"/>
            <a:r>
              <a:rPr lang="en-US" dirty="0"/>
              <a:t>DIVIDER SLIDE HEADLINE</a:t>
            </a:r>
          </a:p>
        </p:txBody>
      </p:sp>
      <p:sp>
        <p:nvSpPr>
          <p:cNvPr id="7" name="Text Placeholder 44">
            <a:extLst>
              <a:ext uri="{FF2B5EF4-FFF2-40B4-BE49-F238E27FC236}">
                <a16:creationId xmlns:a16="http://schemas.microsoft.com/office/drawing/2014/main" id="{8680F977-4DC9-1044-9230-F07BB4612646}"/>
              </a:ext>
            </a:extLst>
          </p:cNvPr>
          <p:cNvSpPr>
            <a:spLocks noGrp="1"/>
          </p:cNvSpPr>
          <p:nvPr>
            <p:ph type="body" sz="quarter" idx="15" hasCustomPrompt="1"/>
          </p:nvPr>
        </p:nvSpPr>
        <p:spPr>
          <a:xfrm>
            <a:off x="24773" y="5885793"/>
            <a:ext cx="2337428" cy="1944413"/>
          </a:xfrm>
          <a:noFill/>
        </p:spPr>
        <p:txBody>
          <a:bodyPr anchor="ctr" anchorCtr="0"/>
          <a:lstStyle>
            <a:lvl1pPr algn="r">
              <a:defRPr sz="8800" b="0" i="0">
                <a:solidFill>
                  <a:schemeClr val="tx1"/>
                </a:solidFill>
                <a:latin typeface="Montserrat" panose="02000505000000020004" pitchFamily="2" charset="77"/>
              </a:defRPr>
            </a:lvl1pPr>
          </a:lstStyle>
          <a:p>
            <a:pPr lvl="0"/>
            <a:r>
              <a:rPr lang="en-US" dirty="0"/>
              <a:t>00</a:t>
            </a:r>
          </a:p>
        </p:txBody>
      </p:sp>
    </p:spTree>
    <p:extLst>
      <p:ext uri="{BB962C8B-B14F-4D97-AF65-F5344CB8AC3E}">
        <p14:creationId xmlns:p14="http://schemas.microsoft.com/office/powerpoint/2010/main" val="2270840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585998" y="1181448"/>
            <a:ext cx="21212006" cy="438582"/>
          </a:xfrm>
          <a:prstGeom prst="rect">
            <a:avLst/>
          </a:prstGeom>
        </p:spPr>
        <p:txBody>
          <a:bodyPr wrap="square" lIns="0" tIns="0" rIns="0" bIns="0">
            <a:spAutoFit/>
          </a:bodyPr>
          <a:lstStyle>
            <a:lvl1pPr>
              <a:defRPr sz="2850" b="1" i="0">
                <a:solidFill>
                  <a:schemeClr val="bg1"/>
                </a:solidFill>
                <a:latin typeface="Montserrat"/>
                <a:cs typeface="Montserrat"/>
              </a:defRPr>
            </a:lvl1pPr>
          </a:lstStyle>
          <a:p>
            <a:pPr rtl="0"/>
            <a:endParaRPr dirty="0"/>
          </a:p>
        </p:txBody>
      </p:sp>
      <p:sp>
        <p:nvSpPr>
          <p:cNvPr id="3" name="Holder 3"/>
          <p:cNvSpPr>
            <a:spLocks noGrp="1"/>
          </p:cNvSpPr>
          <p:nvPr>
            <p:ph type="body" idx="1"/>
          </p:nvPr>
        </p:nvSpPr>
        <p:spPr>
          <a:xfrm>
            <a:off x="1585998" y="3154681"/>
            <a:ext cx="21212006" cy="276999"/>
          </a:xfrm>
          <a:prstGeom prst="rect">
            <a:avLst/>
          </a:prstGeom>
        </p:spPr>
        <p:txBody>
          <a:bodyPr wrap="square" lIns="0" tIns="0" rIns="0" bIns="0">
            <a:spAutoFit/>
          </a:bodyPr>
          <a:lstStyle>
            <a:lvl1pPr>
              <a:defRPr/>
            </a:lvl1pPr>
          </a:lstStyle>
          <a:p>
            <a:pPr marL="0" algn="l" rtl="0"/>
            <a:endParaRPr dirty="0"/>
          </a:p>
        </p:txBody>
      </p:sp>
    </p:spTree>
  </p:cSld>
  <p:clrMap bg1="lt1" tx1="dk1" bg2="lt2" tx2="dk2" accent1="accent1" accent2="accent2" accent3="accent3" accent4="accent4" accent5="accent5" accent6="accent6" hlink="hlink" folHlink="folHlink"/>
  <p:sldLayoutIdLst>
    <p:sldLayoutId id="2147483662" r:id="rId1"/>
    <p:sldLayoutId id="214748367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65" r:id="rId11"/>
    <p:sldLayoutId id="2147483664" r:id="rId12"/>
    <p:sldLayoutId id="2147483666" r:id="rId13"/>
    <p:sldLayoutId id="2147483678" r:id="rId14"/>
    <p:sldLayoutId id="2147483667" r:id="rId15"/>
    <p:sldLayoutId id="2147483676" r:id="rId16"/>
    <p:sldLayoutId id="2147483663" r:id="rId17"/>
  </p:sldLayoutIdLst>
  <p:hf sldNum="0" hdr="0" ftr="0"/>
  <p:txStyles>
    <p:titleStyle>
      <a:lvl1pPr>
        <a:defRPr sz="3881">
          <a:latin typeface="+mj-lt"/>
          <a:ea typeface="+mj-ea"/>
          <a:cs typeface="+mj-cs"/>
        </a:defRPr>
      </a:lvl1pPr>
    </p:titleStyle>
    <p:bodyStyle>
      <a:lvl1pPr marL="0" algn="l" rtl="0">
        <a:defRPr>
          <a:latin typeface="Arial" panose="020B0604020202020204" pitchFamily="34" charset="0"/>
          <a:ea typeface="+mn-ea"/>
          <a:cs typeface="Arial" panose="020B0604020202020204" pitchFamily="34" charset="0"/>
        </a:defRPr>
      </a:lvl1pPr>
      <a:lvl2pPr marL="554547">
        <a:defRPr>
          <a:latin typeface="+mn-lt"/>
          <a:ea typeface="+mn-ea"/>
          <a:cs typeface="+mn-cs"/>
        </a:defRPr>
      </a:lvl2pPr>
      <a:lvl3pPr marL="1109095">
        <a:defRPr>
          <a:latin typeface="+mn-lt"/>
          <a:ea typeface="+mn-ea"/>
          <a:cs typeface="+mn-cs"/>
        </a:defRPr>
      </a:lvl3pPr>
      <a:lvl4pPr marL="1663642">
        <a:defRPr>
          <a:latin typeface="+mn-lt"/>
          <a:ea typeface="+mn-ea"/>
          <a:cs typeface="+mn-cs"/>
        </a:defRPr>
      </a:lvl4pPr>
      <a:lvl5pPr marL="2218191">
        <a:defRPr>
          <a:latin typeface="+mn-lt"/>
          <a:ea typeface="+mn-ea"/>
          <a:cs typeface="+mn-cs"/>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p:bodyStyle>
    <p:otherStyle>
      <a:lvl1pPr marL="0">
        <a:defRPr>
          <a:latin typeface="+mn-lt"/>
          <a:ea typeface="+mn-ea"/>
          <a:cs typeface="+mn-cs"/>
        </a:defRPr>
      </a:lvl1pPr>
      <a:lvl2pPr marL="554547">
        <a:defRPr>
          <a:latin typeface="+mn-lt"/>
          <a:ea typeface="+mn-ea"/>
          <a:cs typeface="+mn-cs"/>
        </a:defRPr>
      </a:lvl2pPr>
      <a:lvl3pPr marL="1109095">
        <a:defRPr>
          <a:latin typeface="+mn-lt"/>
          <a:ea typeface="+mn-ea"/>
          <a:cs typeface="+mn-cs"/>
        </a:defRPr>
      </a:lvl3pPr>
      <a:lvl4pPr marL="1663642">
        <a:defRPr>
          <a:latin typeface="+mn-lt"/>
          <a:ea typeface="+mn-ea"/>
          <a:cs typeface="+mn-cs"/>
        </a:defRPr>
      </a:lvl4pPr>
      <a:lvl5pPr marL="2218191">
        <a:defRPr>
          <a:latin typeface="+mn-lt"/>
          <a:ea typeface="+mn-ea"/>
          <a:cs typeface="+mn-cs"/>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package" Target="../embeddings/Microsoft_Word_Document.docx"/><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hyperlink" Target="https://unstats.un.org/unsd/publication/SeriesF/SeriesF_93E.pdf" TargetMode="Externa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Layout" Target="../diagrams/layout6.xml"/><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diagramData" Target="../diagrams/data6.xml"/><Relationship Id="rId2" Type="http://schemas.openxmlformats.org/officeDocument/2006/relationships/diagramData" Target="../diagrams/data4.xml"/><Relationship Id="rId16" Type="http://schemas.microsoft.com/office/2007/relationships/diagramDrawing" Target="../diagrams/drawing6.xml"/><Relationship Id="rId1" Type="http://schemas.openxmlformats.org/officeDocument/2006/relationships/slideLayout" Target="../slideLayouts/slideLayout13.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5" Type="http://schemas.openxmlformats.org/officeDocument/2006/relationships/diagramColors" Target="../diagrams/colors6.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diagramData" Target="../diagrams/data1.xml"/><Relationship Id="rId21" Type="http://schemas.openxmlformats.org/officeDocument/2006/relationships/image" Target="../media/image21.png"/><Relationship Id="rId7" Type="http://schemas.microsoft.com/office/2007/relationships/diagramDrawing" Target="../diagrams/drawing1.xml"/><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1.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diagramQuickStyle" Target="../diagrams/quickStyle1.xml"/><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diagramLayout" Target="../diagrams/layout1.xml"/><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460.png"/><Relationship Id="rId2" Type="http://schemas.openxmlformats.org/officeDocument/2006/relationships/image" Target="../media/image450.png"/><Relationship Id="rId1" Type="http://schemas.openxmlformats.org/officeDocument/2006/relationships/slideLayout" Target="../slideLayouts/slideLayout13.xml"/><Relationship Id="rId4" Type="http://schemas.openxmlformats.org/officeDocument/2006/relationships/image" Target="../media/image47.png"/></Relationships>
</file>

<file path=ppt/slides/_rels/slide5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3.xml"/><Relationship Id="rId4" Type="http://schemas.openxmlformats.org/officeDocument/2006/relationships/image" Target="../media/image50.png"/></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3.xml"/><Relationship Id="rId4" Type="http://schemas.openxmlformats.org/officeDocument/2006/relationships/image" Target="../media/image55.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DF0EA10-4022-7842-A487-2870278589AC}"/>
              </a:ext>
            </a:extLst>
          </p:cNvPr>
          <p:cNvSpPr>
            <a:spLocks noGrp="1"/>
          </p:cNvSpPr>
          <p:nvPr>
            <p:ph type="body" sz="quarter" idx="10"/>
          </p:nvPr>
        </p:nvSpPr>
        <p:spPr>
          <a:xfrm>
            <a:off x="609600" y="5715000"/>
            <a:ext cx="8915399" cy="1846916"/>
          </a:xfrm>
        </p:spPr>
        <p:txBody>
          <a:bodyPr/>
          <a:lstStyle/>
          <a:p>
            <a:r>
              <a:rPr lang="en-US" dirty="0"/>
              <a:t>Calculating gender statistics for SDG monitoring </a:t>
            </a:r>
          </a:p>
        </p:txBody>
      </p:sp>
      <p:sp>
        <p:nvSpPr>
          <p:cNvPr id="6" name="Text Placeholder 6">
            <a:extLst>
              <a:ext uri="{FF2B5EF4-FFF2-40B4-BE49-F238E27FC236}">
                <a16:creationId xmlns:a16="http://schemas.microsoft.com/office/drawing/2014/main" id="{72A35899-0A7F-4E85-A095-4E26E54919EB}"/>
              </a:ext>
            </a:extLst>
          </p:cNvPr>
          <p:cNvSpPr txBox="1">
            <a:spLocks/>
          </p:cNvSpPr>
          <p:nvPr/>
        </p:nvSpPr>
        <p:spPr>
          <a:xfrm>
            <a:off x="609600" y="3048001"/>
            <a:ext cx="8686799" cy="861774"/>
          </a:xfrm>
          <a:prstGeom prst="rect">
            <a:avLst/>
          </a:prstGeom>
        </p:spPr>
        <p:txBody>
          <a:bodyPr wrap="square" lIns="0" tIns="0" rIns="0" bIns="0">
            <a:spAutoFit/>
          </a:bodyPr>
          <a:lstStyle>
            <a:lvl1pPr marL="0" algn="l" rtl="0">
              <a:defRPr sz="2000" b="1" i="0">
                <a:solidFill>
                  <a:schemeClr val="bg1"/>
                </a:solidFill>
                <a:latin typeface="Arial" panose="020B0604020202020204" pitchFamily="34" charset="0"/>
                <a:ea typeface="+mn-ea"/>
                <a:cs typeface="Arial" panose="020B0604020202020204" pitchFamily="34" charset="0"/>
              </a:defRPr>
            </a:lvl1pPr>
            <a:lvl2pPr marL="554547">
              <a:defRPr>
                <a:latin typeface="+mn-lt"/>
                <a:ea typeface="+mn-ea"/>
                <a:cs typeface="+mn-cs"/>
              </a:defRPr>
            </a:lvl2pPr>
            <a:lvl3pPr marL="1109095">
              <a:defRPr>
                <a:latin typeface="+mn-lt"/>
                <a:ea typeface="+mn-ea"/>
                <a:cs typeface="+mn-cs"/>
              </a:defRPr>
            </a:lvl3pPr>
            <a:lvl4pPr marL="1663642">
              <a:defRPr>
                <a:latin typeface="+mn-lt"/>
                <a:ea typeface="+mn-ea"/>
                <a:cs typeface="+mn-cs"/>
              </a:defRPr>
            </a:lvl4pPr>
            <a:lvl5pPr marL="2218191">
              <a:defRPr>
                <a:latin typeface="+mn-lt"/>
                <a:ea typeface="+mn-ea"/>
                <a:cs typeface="+mn-cs"/>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a:lstStyle>
          <a:p>
            <a:pPr defTabSz="914400"/>
            <a:r>
              <a:rPr lang="en-US" sz="2800" kern="0"/>
              <a:t>ASIA-PACIFIC TRAINING CURRICULUM ON GENDER STATISTICS</a:t>
            </a:r>
            <a:endParaRPr lang="en-US" sz="2800" kern="0" dirty="0"/>
          </a:p>
        </p:txBody>
      </p:sp>
    </p:spTree>
    <p:extLst>
      <p:ext uri="{BB962C8B-B14F-4D97-AF65-F5344CB8AC3E}">
        <p14:creationId xmlns:p14="http://schemas.microsoft.com/office/powerpoint/2010/main" val="1382984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7A38E1-7DD4-4BB6-8E96-4091A7D0AC56}"/>
              </a:ext>
            </a:extLst>
          </p:cNvPr>
          <p:cNvSpPr>
            <a:spLocks noGrp="1"/>
          </p:cNvSpPr>
          <p:nvPr>
            <p:ph type="body" sz="quarter" idx="10"/>
          </p:nvPr>
        </p:nvSpPr>
        <p:spPr>
          <a:xfrm>
            <a:off x="1575024" y="1066800"/>
            <a:ext cx="21233951" cy="1212768"/>
          </a:xfrm>
        </p:spPr>
        <p:txBody>
          <a:bodyPr/>
          <a:lstStyle/>
          <a:p>
            <a:r>
              <a:rPr lang="en-US" sz="4000" dirty="0"/>
              <a:t>Indicator methodology</a:t>
            </a:r>
          </a:p>
          <a:p>
            <a:endParaRPr lang="en-US" dirty="0"/>
          </a:p>
        </p:txBody>
      </p:sp>
      <p:sp>
        <p:nvSpPr>
          <p:cNvPr id="3" name="Text Placeholder 2">
            <a:extLst>
              <a:ext uri="{FF2B5EF4-FFF2-40B4-BE49-F238E27FC236}">
                <a16:creationId xmlns:a16="http://schemas.microsoft.com/office/drawing/2014/main" id="{0A56AD2D-74EC-4338-82DF-7653A0F50F29}"/>
              </a:ext>
            </a:extLst>
          </p:cNvPr>
          <p:cNvSpPr>
            <a:spLocks noGrp="1"/>
          </p:cNvSpPr>
          <p:nvPr>
            <p:ph type="body" sz="quarter" idx="11"/>
          </p:nvPr>
        </p:nvSpPr>
        <p:spPr>
          <a:xfrm>
            <a:off x="1396180" y="3048000"/>
            <a:ext cx="10468695" cy="10772180"/>
          </a:xfrm>
        </p:spPr>
        <p:txBody>
          <a:bodyPr/>
          <a:lstStyle/>
          <a:p>
            <a:r>
              <a:rPr lang="en-US" sz="3500" dirty="0"/>
              <a:t>Definition </a:t>
            </a:r>
          </a:p>
          <a:p>
            <a:endParaRPr lang="en-US" sz="3500" dirty="0"/>
          </a:p>
          <a:p>
            <a:pPr marL="457200" indent="-457200">
              <a:buFontTx/>
              <a:buChar char="-"/>
            </a:pPr>
            <a:r>
              <a:rPr lang="en-US" sz="3500" dirty="0"/>
              <a:t>Proportion of TIME spent on unpaid domestic and care work in 24 hours</a:t>
            </a:r>
          </a:p>
          <a:p>
            <a:pPr marL="457200" indent="-457200">
              <a:buFontTx/>
              <a:buChar char="-"/>
            </a:pPr>
            <a:endParaRPr lang="en-US" sz="3500" dirty="0"/>
          </a:p>
          <a:p>
            <a:pPr marL="457200" indent="-457200">
              <a:buFontTx/>
              <a:buChar char="-"/>
            </a:pPr>
            <a:r>
              <a:rPr lang="en-US" sz="3500" dirty="0"/>
              <a:t>Data for several days is averaged to produce an estimate for average time spent in ONE day</a:t>
            </a:r>
          </a:p>
          <a:p>
            <a:endParaRPr lang="en-US" sz="3500" dirty="0"/>
          </a:p>
          <a:p>
            <a:pPr marL="457200" indent="-457200">
              <a:buFontTx/>
              <a:buChar char="-"/>
            </a:pPr>
            <a:r>
              <a:rPr lang="en-US" sz="3500" dirty="0"/>
              <a:t>Unpaid domestic and care work activities are SERVICES for OWN-USE of household or family members</a:t>
            </a:r>
          </a:p>
          <a:p>
            <a:pPr marL="1011747" lvl="1" indent="-457200">
              <a:buFontTx/>
              <a:buChar char="-"/>
            </a:pPr>
            <a:r>
              <a:rPr lang="en-US" sz="3500" dirty="0"/>
              <a:t>E.g. childcare for </a:t>
            </a:r>
            <a:r>
              <a:rPr lang="en-CA" sz="3500" dirty="0"/>
              <a:t>neighbours</a:t>
            </a:r>
            <a:r>
              <a:rPr lang="en-US" sz="3500" dirty="0"/>
              <a:t> does not count</a:t>
            </a:r>
          </a:p>
          <a:p>
            <a:pPr marL="457200" indent="-457200">
              <a:buFontTx/>
              <a:buChar char="-"/>
            </a:pPr>
            <a:endParaRPr lang="en-US" sz="3500" dirty="0"/>
          </a:p>
          <a:p>
            <a:endParaRPr lang="en-US" sz="3500" dirty="0"/>
          </a:p>
          <a:p>
            <a:endParaRPr lang="en-US" sz="3500" dirty="0"/>
          </a:p>
          <a:p>
            <a:endParaRPr lang="en-US" sz="3500" dirty="0"/>
          </a:p>
          <a:p>
            <a:endParaRPr lang="en-US" sz="3500" dirty="0"/>
          </a:p>
          <a:p>
            <a:endParaRPr lang="en-US" sz="3500" dirty="0"/>
          </a:p>
          <a:p>
            <a:endParaRPr lang="en-US" sz="3500" dirty="0"/>
          </a:p>
          <a:p>
            <a:endParaRPr lang="en-US" sz="3500" dirty="0"/>
          </a:p>
        </p:txBody>
      </p:sp>
      <p:sp>
        <p:nvSpPr>
          <p:cNvPr id="5" name="TextBox 4">
            <a:extLst>
              <a:ext uri="{FF2B5EF4-FFF2-40B4-BE49-F238E27FC236}">
                <a16:creationId xmlns:a16="http://schemas.microsoft.com/office/drawing/2014/main" id="{BCCA18C4-6318-4DE9-929E-DDE2CD92E919}"/>
              </a:ext>
            </a:extLst>
          </p:cNvPr>
          <p:cNvSpPr txBox="1"/>
          <p:nvPr/>
        </p:nvSpPr>
        <p:spPr>
          <a:xfrm>
            <a:off x="1359011" y="2279568"/>
            <a:ext cx="21665976" cy="1169551"/>
          </a:xfrm>
          <a:prstGeom prst="rect">
            <a:avLst/>
          </a:prstGeom>
          <a:noFill/>
        </p:spPr>
        <p:txBody>
          <a:bodyPr wrap="square" rtlCol="0">
            <a:spAutoFit/>
          </a:bodyPr>
          <a:lstStyle/>
          <a:p>
            <a:r>
              <a:rPr lang="en-US" sz="3500" dirty="0">
                <a:solidFill>
                  <a:srgbClr val="009CDB"/>
                </a:solidFill>
                <a:latin typeface="Arial" panose="020B0604020202020204" pitchFamily="34" charset="0"/>
                <a:cs typeface="Arial" panose="020B0604020202020204" pitchFamily="34" charset="0"/>
              </a:rPr>
              <a:t>Indicator  5.4.1: Proportion of time spent on unpaid domestic and care work, by sex </a:t>
            </a:r>
            <a:r>
              <a:rPr lang="en-US" sz="3500" dirty="0">
                <a:solidFill>
                  <a:srgbClr val="009CDB"/>
                </a:solidFill>
              </a:rPr>
              <a:t> </a:t>
            </a:r>
          </a:p>
          <a:p>
            <a:r>
              <a:rPr lang="en-US" sz="3500" dirty="0">
                <a:solidFill>
                  <a:srgbClr val="009CDB"/>
                </a:solidFill>
              </a:rPr>
              <a:t> </a:t>
            </a:r>
          </a:p>
        </p:txBody>
      </p:sp>
      <p:sp>
        <p:nvSpPr>
          <p:cNvPr id="4" name="TextBox 3">
            <a:extLst>
              <a:ext uri="{FF2B5EF4-FFF2-40B4-BE49-F238E27FC236}">
                <a16:creationId xmlns:a16="http://schemas.microsoft.com/office/drawing/2014/main" id="{05AD77E0-9791-49D3-8764-48CDEC2FFCEC}"/>
              </a:ext>
            </a:extLst>
          </p:cNvPr>
          <p:cNvSpPr txBox="1"/>
          <p:nvPr/>
        </p:nvSpPr>
        <p:spPr>
          <a:xfrm>
            <a:off x="10059206" y="10050156"/>
            <a:ext cx="6171394" cy="2246769"/>
          </a:xfrm>
          <a:prstGeom prst="rect">
            <a:avLst/>
          </a:prstGeom>
          <a:noFill/>
        </p:spPr>
        <p:txBody>
          <a:bodyPr wrap="square" rtlCol="0">
            <a:spAutoFit/>
          </a:bodyPr>
          <a:lstStyle/>
          <a:p>
            <a:r>
              <a:rPr lang="en-US" sz="3500" dirty="0">
                <a:solidFill>
                  <a:srgbClr val="6D6E70"/>
                </a:solidFill>
                <a:latin typeface="Arial" panose="020B0604020202020204" pitchFamily="34" charset="0"/>
                <a:cs typeface="Arial" panose="020B0604020202020204" pitchFamily="34" charset="0"/>
              </a:rPr>
              <a:t>International Classification of Activities for Time Use Statistics (ICATUS) </a:t>
            </a:r>
          </a:p>
          <a:p>
            <a:endParaRPr lang="en-US" sz="3500" dirty="0">
              <a:latin typeface="Arial" panose="020B0604020202020204" pitchFamily="34" charset="0"/>
              <a:cs typeface="Arial" panose="020B0604020202020204" pitchFamily="34" charset="0"/>
            </a:endParaRPr>
          </a:p>
        </p:txBody>
      </p:sp>
      <p:sp>
        <p:nvSpPr>
          <p:cNvPr id="7" name="Arrow: Right 6">
            <a:extLst>
              <a:ext uri="{FF2B5EF4-FFF2-40B4-BE49-F238E27FC236}">
                <a16:creationId xmlns:a16="http://schemas.microsoft.com/office/drawing/2014/main" id="{233E8223-2846-4F26-AFAA-6E23972DF1B2}"/>
              </a:ext>
            </a:extLst>
          </p:cNvPr>
          <p:cNvSpPr/>
          <p:nvPr/>
        </p:nvSpPr>
        <p:spPr>
          <a:xfrm>
            <a:off x="2086099" y="10078607"/>
            <a:ext cx="7572659" cy="11695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CLASSIFYING TIME USE ACTIVITIES</a:t>
            </a:r>
          </a:p>
        </p:txBody>
      </p:sp>
      <p:graphicFrame>
        <p:nvGraphicFramePr>
          <p:cNvPr id="11" name="Diagram 10">
            <a:extLst>
              <a:ext uri="{FF2B5EF4-FFF2-40B4-BE49-F238E27FC236}">
                <a16:creationId xmlns:a16="http://schemas.microsoft.com/office/drawing/2014/main" id="{949A28B4-116F-490F-BDFA-083D86EECF9A}"/>
              </a:ext>
            </a:extLst>
          </p:cNvPr>
          <p:cNvGraphicFramePr/>
          <p:nvPr>
            <p:extLst>
              <p:ext uri="{D42A27DB-BD31-4B8C-83A1-F6EECF244321}">
                <p14:modId xmlns:p14="http://schemas.microsoft.com/office/powerpoint/2010/main" val="311792554"/>
              </p:ext>
            </p:extLst>
          </p:nvPr>
        </p:nvGraphicFramePr>
        <p:xfrm>
          <a:off x="12879627" y="3048000"/>
          <a:ext cx="9929348" cy="8388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6478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D41D093-D089-44D8-BA9E-800C0F7CEED2}"/>
              </a:ext>
            </a:extLst>
          </p:cNvPr>
          <p:cNvSpPr txBox="1"/>
          <p:nvPr/>
        </p:nvSpPr>
        <p:spPr>
          <a:xfrm>
            <a:off x="1394095" y="2156712"/>
            <a:ext cx="21449964" cy="1169551"/>
          </a:xfrm>
          <a:prstGeom prst="rect">
            <a:avLst/>
          </a:prstGeom>
          <a:noFill/>
        </p:spPr>
        <p:txBody>
          <a:bodyPr wrap="square" rtlCol="0">
            <a:spAutoFit/>
          </a:bodyPr>
          <a:lstStyle/>
          <a:p>
            <a:r>
              <a:rPr lang="en-US" sz="3500" dirty="0">
                <a:solidFill>
                  <a:srgbClr val="009CDB"/>
                </a:solidFill>
                <a:latin typeface="Arial" panose="020B0604020202020204" pitchFamily="34" charset="0"/>
                <a:cs typeface="Arial" panose="020B0604020202020204" pitchFamily="34" charset="0"/>
              </a:rPr>
              <a:t>Indicator  5.4.1: Proportion of time spent on unpaid domestic and care work, by age, sex and location</a:t>
            </a:r>
            <a:r>
              <a:rPr lang="en-US" sz="3500" dirty="0">
                <a:solidFill>
                  <a:srgbClr val="009CDB"/>
                </a:solidFill>
              </a:rPr>
              <a:t> </a:t>
            </a:r>
          </a:p>
          <a:p>
            <a:r>
              <a:rPr lang="en-US" sz="3500" dirty="0">
                <a:solidFill>
                  <a:srgbClr val="009CDB"/>
                </a:solidFill>
              </a:rPr>
              <a:t> </a:t>
            </a:r>
          </a:p>
        </p:txBody>
      </p:sp>
      <p:sp>
        <p:nvSpPr>
          <p:cNvPr id="7" name="Text Placeholder 1">
            <a:extLst>
              <a:ext uri="{FF2B5EF4-FFF2-40B4-BE49-F238E27FC236}">
                <a16:creationId xmlns:a16="http://schemas.microsoft.com/office/drawing/2014/main" id="{FD27AA3E-9FFF-4AD0-A635-E77CF6E36405}"/>
              </a:ext>
            </a:extLst>
          </p:cNvPr>
          <p:cNvSpPr>
            <a:spLocks noGrp="1"/>
          </p:cNvSpPr>
          <p:nvPr>
            <p:ph type="body" sz="quarter" idx="10"/>
          </p:nvPr>
        </p:nvSpPr>
        <p:spPr>
          <a:xfrm>
            <a:off x="1602732" y="1066800"/>
            <a:ext cx="21234400" cy="1212768"/>
          </a:xfrm>
        </p:spPr>
        <p:txBody>
          <a:bodyPr/>
          <a:lstStyle/>
          <a:p>
            <a:r>
              <a:rPr lang="en-US" sz="4000" dirty="0"/>
              <a:t>Indicator methodology</a:t>
            </a:r>
          </a:p>
          <a:p>
            <a:endParaRPr lang="en-US" dirty="0"/>
          </a:p>
        </p:txBody>
      </p:sp>
      <p:sp>
        <p:nvSpPr>
          <p:cNvPr id="8" name="TextBox 7">
            <a:extLst>
              <a:ext uri="{FF2B5EF4-FFF2-40B4-BE49-F238E27FC236}">
                <a16:creationId xmlns:a16="http://schemas.microsoft.com/office/drawing/2014/main" id="{4560A391-140C-4188-B77D-07FA3ACC2BB5}"/>
              </a:ext>
            </a:extLst>
          </p:cNvPr>
          <p:cNvSpPr txBox="1"/>
          <p:nvPr/>
        </p:nvSpPr>
        <p:spPr>
          <a:xfrm>
            <a:off x="769362" y="4636543"/>
            <a:ext cx="8831838" cy="6017032"/>
          </a:xfrm>
          <a:prstGeom prst="rect">
            <a:avLst/>
          </a:prstGeom>
          <a:noFill/>
        </p:spPr>
        <p:txBody>
          <a:bodyPr wrap="square" rtlCol="0">
            <a:spAutoFit/>
          </a:bodyPr>
          <a:lstStyle/>
          <a:p>
            <a:pPr marL="457200" indent="-457200">
              <a:buFontTx/>
              <a:buChar char="-"/>
            </a:pPr>
            <a:r>
              <a:rPr lang="en-US" sz="3500" dirty="0">
                <a:solidFill>
                  <a:srgbClr val="6D6E70"/>
                </a:solidFill>
                <a:latin typeface="Arial" panose="020B0604020202020204" pitchFamily="34" charset="0"/>
                <a:cs typeface="Arial" panose="020B0604020202020204" pitchFamily="34" charset="0"/>
              </a:rPr>
              <a:t>International Classification of Activities for Time Use Statistics (ICATUS)</a:t>
            </a:r>
          </a:p>
          <a:p>
            <a:pPr marL="457200" indent="-457200">
              <a:buFontTx/>
              <a:buChar char="-"/>
            </a:pPr>
            <a:endParaRPr lang="en-US" sz="3500" dirty="0">
              <a:solidFill>
                <a:srgbClr val="6D6E70"/>
              </a:solidFill>
              <a:latin typeface="Arial" panose="020B0604020202020204" pitchFamily="34" charset="0"/>
              <a:cs typeface="Arial" panose="020B0604020202020204" pitchFamily="34" charset="0"/>
            </a:endParaRPr>
          </a:p>
          <a:p>
            <a:pPr marL="1011692" lvl="1" indent="-457200">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Standard classification for time-use statistics</a:t>
            </a:r>
          </a:p>
          <a:p>
            <a:pPr marL="1011692" lvl="1" indent="-457200">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Groups activities in a meaningful way</a:t>
            </a:r>
          </a:p>
          <a:p>
            <a:pPr marL="1011692" lvl="1" indent="-457200">
              <a:buFont typeface="Courier New" panose="02070309020205020404" pitchFamily="49" charset="0"/>
              <a:buChar char="o"/>
            </a:pPr>
            <a:r>
              <a:rPr lang="en-US" sz="3500" b="1" dirty="0">
                <a:solidFill>
                  <a:srgbClr val="6D6E70"/>
                </a:solidFill>
                <a:latin typeface="Arial" panose="020B0604020202020204" pitchFamily="34" charset="0"/>
                <a:cs typeface="Arial" panose="020B0604020202020204" pitchFamily="34" charset="0"/>
              </a:rPr>
              <a:t>Activities in Major Divisions 3 &amp; 4 needed for this indicator  </a:t>
            </a:r>
          </a:p>
          <a:p>
            <a:pPr marL="1011692" lvl="1" indent="-457200">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Major divisions are further divided into sub-activities </a:t>
            </a:r>
          </a:p>
          <a:p>
            <a:pPr marL="1011692" lvl="1" indent="-457200">
              <a:buFont typeface="Courier New" panose="02070309020205020404" pitchFamily="49" charset="0"/>
              <a:buChar char="o"/>
            </a:pPr>
            <a:endParaRPr lang="en-US" sz="3500" dirty="0">
              <a:solidFill>
                <a:srgbClr val="6D6E70"/>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0D8CAD85-A396-4CB2-BAE3-667CA869F90F}"/>
              </a:ext>
            </a:extLst>
          </p:cNvPr>
          <p:cNvGrpSpPr/>
          <p:nvPr/>
        </p:nvGrpSpPr>
        <p:grpSpPr>
          <a:xfrm>
            <a:off x="10714904" y="3819276"/>
            <a:ext cx="12936941" cy="7258616"/>
            <a:chOff x="1081378" y="149078"/>
            <a:chExt cx="3855720" cy="2194873"/>
          </a:xfrm>
        </p:grpSpPr>
        <p:pic>
          <p:nvPicPr>
            <p:cNvPr id="10" name="Picture 9">
              <a:extLst>
                <a:ext uri="{FF2B5EF4-FFF2-40B4-BE49-F238E27FC236}">
                  <a16:creationId xmlns:a16="http://schemas.microsoft.com/office/drawing/2014/main" id="{C453618A-AE5E-4277-940D-51B6DFB7E3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378" y="461176"/>
              <a:ext cx="3855720" cy="1882775"/>
            </a:xfrm>
            <a:prstGeom prst="rect">
              <a:avLst/>
            </a:prstGeom>
          </p:spPr>
        </p:pic>
        <p:sp>
          <p:nvSpPr>
            <p:cNvPr id="11" name="Text Box 221">
              <a:extLst>
                <a:ext uri="{FF2B5EF4-FFF2-40B4-BE49-F238E27FC236}">
                  <a16:creationId xmlns:a16="http://schemas.microsoft.com/office/drawing/2014/main" id="{4241A913-A0B3-4A45-A214-08B256933677}"/>
                </a:ext>
              </a:extLst>
            </p:cNvPr>
            <p:cNvSpPr txBox="1"/>
            <p:nvPr/>
          </p:nvSpPr>
          <p:spPr>
            <a:xfrm>
              <a:off x="1081378" y="149078"/>
              <a:ext cx="3855720" cy="247127"/>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a:spcBef>
                  <a:spcPts val="0"/>
                </a:spcBef>
                <a:spcAft>
                  <a:spcPts val="1000"/>
                </a:spcAft>
              </a:pPr>
              <a:r>
                <a:rPr lang="en-US" sz="2800" i="1" dirty="0">
                  <a:solidFill>
                    <a:srgbClr val="009DDC"/>
                  </a:solidFill>
                  <a:effectLst/>
                  <a:latin typeface="Calibri" panose="020F0502020204030204" pitchFamily="34" charset="0"/>
                  <a:ea typeface="Calibri" panose="020F0502020204030204" pitchFamily="34" charset="0"/>
                  <a:cs typeface="Times New Roman" panose="02020603050405020304" pitchFamily="18" charset="0"/>
                </a:rPr>
                <a:t>ICATUS classification of activities</a:t>
              </a:r>
              <a:endParaRPr lang="en-US" sz="2800" i="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058974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A56AD2D-74EC-4338-82DF-7653A0F50F29}"/>
              </a:ext>
            </a:extLst>
          </p:cNvPr>
          <p:cNvSpPr>
            <a:spLocks noGrp="1"/>
          </p:cNvSpPr>
          <p:nvPr>
            <p:ph type="body" sz="quarter" idx="11"/>
          </p:nvPr>
        </p:nvSpPr>
        <p:spPr>
          <a:xfrm>
            <a:off x="1586578" y="3161381"/>
            <a:ext cx="21233951" cy="538609"/>
          </a:xfrm>
        </p:spPr>
        <p:txBody>
          <a:bodyPr/>
          <a:lstStyle/>
          <a:p>
            <a:r>
              <a:rPr lang="en-US" sz="3500" dirty="0"/>
              <a:t>Data source </a:t>
            </a:r>
          </a:p>
        </p:txBody>
      </p:sp>
      <p:sp>
        <p:nvSpPr>
          <p:cNvPr id="6" name="Text Placeholder 1">
            <a:extLst>
              <a:ext uri="{FF2B5EF4-FFF2-40B4-BE49-F238E27FC236}">
                <a16:creationId xmlns:a16="http://schemas.microsoft.com/office/drawing/2014/main" id="{A7986DDB-21F8-40E0-82C0-79C8955F55DC}"/>
              </a:ext>
            </a:extLst>
          </p:cNvPr>
          <p:cNvSpPr txBox="1">
            <a:spLocks/>
          </p:cNvSpPr>
          <p:nvPr/>
        </p:nvSpPr>
        <p:spPr>
          <a:xfrm>
            <a:off x="1575024" y="1066800"/>
            <a:ext cx="21233951" cy="1212768"/>
          </a:xfrm>
          <a:prstGeom prst="rect">
            <a:avLst/>
          </a:prstGeom>
        </p:spPr>
        <p:txBody>
          <a:bodyPr wrap="square" lIns="0" tIns="0" rIns="0" bIns="0">
            <a:spAutoFit/>
          </a:bodyPr>
          <a:lstStyle>
            <a:lvl1pPr marL="0" algn="l" rtl="0">
              <a:defRPr sz="3881" b="1" i="0">
                <a:solidFill>
                  <a:schemeClr val="bg1"/>
                </a:solidFill>
                <a:latin typeface="Montserrat" panose="02000505000000020004" pitchFamily="2" charset="77"/>
                <a:ea typeface="+mn-ea"/>
                <a:cs typeface="Arial" panose="020B0604020202020204" pitchFamily="34" charset="0"/>
              </a:defRPr>
            </a:lvl1pPr>
            <a:lvl2pPr marL="554547">
              <a:defRPr>
                <a:latin typeface="+mn-lt"/>
                <a:ea typeface="+mn-ea"/>
                <a:cs typeface="+mn-cs"/>
              </a:defRPr>
            </a:lvl2pPr>
            <a:lvl3pPr marL="1109095">
              <a:defRPr>
                <a:latin typeface="+mn-lt"/>
                <a:ea typeface="+mn-ea"/>
                <a:cs typeface="+mn-cs"/>
              </a:defRPr>
            </a:lvl3pPr>
            <a:lvl4pPr marL="1663642">
              <a:defRPr>
                <a:latin typeface="+mn-lt"/>
                <a:ea typeface="+mn-ea"/>
                <a:cs typeface="+mn-cs"/>
              </a:defRPr>
            </a:lvl4pPr>
            <a:lvl5pPr marL="2218191">
              <a:defRPr>
                <a:latin typeface="+mn-lt"/>
                <a:ea typeface="+mn-ea"/>
                <a:cs typeface="+mn-cs"/>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a:lstStyle>
          <a:p>
            <a:r>
              <a:rPr lang="en-US" sz="4000" dirty="0"/>
              <a:t>Indicator methodology</a:t>
            </a:r>
          </a:p>
          <a:p>
            <a:pPr defTabSz="914400"/>
            <a:endParaRPr lang="en-US" kern="0" dirty="0"/>
          </a:p>
        </p:txBody>
      </p:sp>
      <p:sp>
        <p:nvSpPr>
          <p:cNvPr id="7" name="TextBox 6">
            <a:extLst>
              <a:ext uri="{FF2B5EF4-FFF2-40B4-BE49-F238E27FC236}">
                <a16:creationId xmlns:a16="http://schemas.microsoft.com/office/drawing/2014/main" id="{4FC40F26-AF13-43FF-9D17-94AB00398DB6}"/>
              </a:ext>
            </a:extLst>
          </p:cNvPr>
          <p:cNvSpPr txBox="1"/>
          <p:nvPr/>
        </p:nvSpPr>
        <p:spPr>
          <a:xfrm>
            <a:off x="1359011" y="2120310"/>
            <a:ext cx="21665976" cy="1200329"/>
          </a:xfrm>
          <a:prstGeom prst="rect">
            <a:avLst/>
          </a:prstGeom>
          <a:noFill/>
        </p:spPr>
        <p:txBody>
          <a:bodyPr wrap="square" rtlCol="0">
            <a:spAutoFit/>
          </a:bodyPr>
          <a:lstStyle/>
          <a:p>
            <a:r>
              <a:rPr lang="en-US" sz="3500" dirty="0">
                <a:solidFill>
                  <a:srgbClr val="009CDB"/>
                </a:solidFill>
                <a:latin typeface="Arial" panose="020B0604020202020204" pitchFamily="34" charset="0"/>
                <a:cs typeface="Arial" panose="020B0604020202020204" pitchFamily="34" charset="0"/>
              </a:rPr>
              <a:t>Indicator  5.4.1: Proportion of time spent on unpaid domestic and care work, by age, sex and location</a:t>
            </a:r>
            <a:r>
              <a:rPr lang="en-US" sz="3500" dirty="0">
                <a:solidFill>
                  <a:srgbClr val="009CDB"/>
                </a:solidFill>
              </a:rPr>
              <a:t> </a:t>
            </a:r>
          </a:p>
          <a:p>
            <a:r>
              <a:rPr lang="en-US" sz="3500" dirty="0">
                <a:solidFill>
                  <a:srgbClr val="009CDB"/>
                </a:solidFill>
              </a:rPr>
              <a:t> </a:t>
            </a:r>
          </a:p>
        </p:txBody>
      </p:sp>
      <p:sp>
        <p:nvSpPr>
          <p:cNvPr id="2" name="TextBox 1">
            <a:extLst>
              <a:ext uri="{FF2B5EF4-FFF2-40B4-BE49-F238E27FC236}">
                <a16:creationId xmlns:a16="http://schemas.microsoft.com/office/drawing/2014/main" id="{EA2098FB-B59F-4BE5-94AE-8085C6C7DED2}"/>
              </a:ext>
            </a:extLst>
          </p:cNvPr>
          <p:cNvSpPr txBox="1"/>
          <p:nvPr/>
        </p:nvSpPr>
        <p:spPr>
          <a:xfrm>
            <a:off x="1357456" y="4038600"/>
            <a:ext cx="18530222" cy="7632859"/>
          </a:xfrm>
          <a:prstGeom prst="rect">
            <a:avLst/>
          </a:prstGeom>
          <a:noFill/>
        </p:spPr>
        <p:txBody>
          <a:bodyPr wrap="square" rtlCol="0">
            <a:spAutoFit/>
          </a:bodyPr>
          <a:lstStyle/>
          <a:p>
            <a:pPr marL="457200" indent="-457200">
              <a:buFontTx/>
              <a:buChar char="-"/>
            </a:pPr>
            <a:r>
              <a:rPr lang="en-US" sz="3500" dirty="0">
                <a:solidFill>
                  <a:srgbClr val="6D6E70"/>
                </a:solidFill>
                <a:latin typeface="Arial" panose="020B0604020202020204" pitchFamily="34" charset="0"/>
                <a:cs typeface="Arial" panose="020B0604020202020204" pitchFamily="34" charset="0"/>
              </a:rPr>
              <a:t>Diary-based methods</a:t>
            </a:r>
          </a:p>
          <a:p>
            <a:pPr marL="457200" indent="-457200">
              <a:buFontTx/>
              <a:buChar char="-"/>
            </a:pPr>
            <a:endParaRPr lang="en-US" sz="3500" dirty="0">
              <a:solidFill>
                <a:srgbClr val="6D6E70"/>
              </a:solidFill>
              <a:latin typeface="Arial" panose="020B0604020202020204" pitchFamily="34" charset="0"/>
              <a:cs typeface="Arial" panose="020B0604020202020204" pitchFamily="34" charset="0"/>
            </a:endParaRPr>
          </a:p>
          <a:p>
            <a:pPr marL="1011692" lvl="1" indent="-457200">
              <a:buFontTx/>
              <a:buChar char="-"/>
            </a:pPr>
            <a:r>
              <a:rPr lang="en-US" sz="3500" dirty="0">
                <a:solidFill>
                  <a:srgbClr val="6D6E70"/>
                </a:solidFill>
                <a:latin typeface="Arial" panose="020B0604020202020204" pitchFamily="34" charset="0"/>
                <a:cs typeface="Arial" panose="020B0604020202020204" pitchFamily="34" charset="0"/>
              </a:rPr>
              <a:t>	type of activities in which people engage</a:t>
            </a:r>
          </a:p>
          <a:p>
            <a:pPr marL="1011692" lvl="1" indent="-457200">
              <a:buFontTx/>
              <a:buChar char="-"/>
            </a:pPr>
            <a:r>
              <a:rPr lang="en-US" sz="3500" dirty="0">
                <a:solidFill>
                  <a:srgbClr val="6D6E70"/>
                </a:solidFill>
                <a:latin typeface="Arial" panose="020B0604020202020204" pitchFamily="34" charset="0"/>
                <a:cs typeface="Arial" panose="020B0604020202020204" pitchFamily="34" charset="0"/>
              </a:rPr>
              <a:t>	how much time people spend on these activities</a:t>
            </a:r>
          </a:p>
          <a:p>
            <a:pPr marL="1011692" lvl="1" indent="-457200">
              <a:buFontTx/>
              <a:buChar char="-"/>
            </a:pPr>
            <a:r>
              <a:rPr lang="en-US" sz="3500" dirty="0">
                <a:solidFill>
                  <a:srgbClr val="6D6E70"/>
                </a:solidFill>
                <a:latin typeface="Arial" panose="020B0604020202020204" pitchFamily="34" charset="0"/>
                <a:cs typeface="Arial" panose="020B0604020202020204" pitchFamily="34" charset="0"/>
              </a:rPr>
              <a:t>	time of the day when individuals undertake certain activities </a:t>
            </a:r>
          </a:p>
          <a:p>
            <a:pPr marL="1011692" lvl="1" indent="-457200">
              <a:buFontTx/>
              <a:buChar char="-"/>
            </a:pPr>
            <a:r>
              <a:rPr lang="en-US" sz="3500" dirty="0">
                <a:solidFill>
                  <a:srgbClr val="6D6E70"/>
                </a:solidFill>
                <a:latin typeface="Arial" panose="020B0604020202020204" pitchFamily="34" charset="0"/>
                <a:cs typeface="Arial" panose="020B0604020202020204" pitchFamily="34" charset="0"/>
              </a:rPr>
              <a:t>	activities occurring simultaneously. </a:t>
            </a:r>
          </a:p>
          <a:p>
            <a:pPr marL="1011692" lvl="1" indent="-457200">
              <a:buFontTx/>
              <a:buChar char="-"/>
            </a:pPr>
            <a:endParaRPr lang="en-US" sz="3500" dirty="0">
              <a:solidFill>
                <a:srgbClr val="6D6E70"/>
              </a:solidFill>
              <a:latin typeface="Arial" panose="020B0604020202020204" pitchFamily="34" charset="0"/>
              <a:cs typeface="Arial" panose="020B0604020202020204" pitchFamily="34" charset="0"/>
            </a:endParaRPr>
          </a:p>
          <a:p>
            <a:pPr marL="457200" indent="-457200">
              <a:buFontTx/>
              <a:buChar char="-"/>
            </a:pPr>
            <a:r>
              <a:rPr lang="en-US" sz="3500" dirty="0">
                <a:solidFill>
                  <a:srgbClr val="6D6E70"/>
                </a:solidFill>
                <a:latin typeface="Arial" panose="020B0604020202020204" pitchFamily="34" charset="0"/>
                <a:cs typeface="Arial" panose="020B0604020202020204" pitchFamily="34" charset="0"/>
              </a:rPr>
              <a:t>Stylized retrospective questions</a:t>
            </a:r>
          </a:p>
          <a:p>
            <a:pPr lvl="1"/>
            <a:endParaRPr lang="en-US" sz="3500" dirty="0">
              <a:solidFill>
                <a:srgbClr val="6D6E70"/>
              </a:solidFill>
              <a:latin typeface="Arial" panose="020B0604020202020204" pitchFamily="34" charset="0"/>
              <a:cs typeface="Arial" panose="020B0604020202020204" pitchFamily="34" charset="0"/>
            </a:endParaRPr>
          </a:p>
          <a:p>
            <a:pPr marL="1011692" lvl="1" indent="-457200">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Ask respondents to recall how much time they usually spend performing a certain activity </a:t>
            </a:r>
          </a:p>
          <a:p>
            <a:pPr marL="1011692" lvl="1" indent="-457200">
              <a:buFont typeface="Courier New" panose="02070309020205020404" pitchFamily="49" charset="0"/>
              <a:buChar char="o"/>
            </a:pPr>
            <a:endParaRPr lang="en-US" sz="3500" dirty="0">
              <a:solidFill>
                <a:srgbClr val="6D6E70"/>
              </a:solidFill>
              <a:latin typeface="Arial" panose="020B0604020202020204" pitchFamily="34" charset="0"/>
              <a:cs typeface="Arial" panose="020B0604020202020204" pitchFamily="34" charset="0"/>
            </a:endParaRPr>
          </a:p>
          <a:p>
            <a:pPr marL="457200" indent="-457200">
              <a:buFont typeface="Courier New" panose="02070309020205020404" pitchFamily="49" charset="0"/>
              <a:buChar char="o"/>
            </a:pPr>
            <a:r>
              <a:rPr lang="en-US" sz="3500" dirty="0"/>
              <a:t>Diaries are the only instruments that record simultaneous activities</a:t>
            </a:r>
          </a:p>
          <a:p>
            <a:pPr marL="457200" indent="-457200">
              <a:buFont typeface="Courier New" panose="02070309020205020404" pitchFamily="49" charset="0"/>
              <a:buChar char="o"/>
            </a:pPr>
            <a:endParaRPr lang="en-US" sz="3500" dirty="0">
              <a:solidFill>
                <a:srgbClr val="6D6E7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8950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A56AD2D-74EC-4338-82DF-7653A0F50F29}"/>
              </a:ext>
            </a:extLst>
          </p:cNvPr>
          <p:cNvSpPr>
            <a:spLocks noGrp="1"/>
          </p:cNvSpPr>
          <p:nvPr>
            <p:ph type="body" sz="quarter" idx="11"/>
          </p:nvPr>
        </p:nvSpPr>
        <p:spPr>
          <a:xfrm>
            <a:off x="1586578" y="3161381"/>
            <a:ext cx="21233951" cy="538609"/>
          </a:xfrm>
        </p:spPr>
        <p:txBody>
          <a:bodyPr/>
          <a:lstStyle/>
          <a:p>
            <a:r>
              <a:rPr lang="en-US" sz="3500" dirty="0"/>
              <a:t>Data source </a:t>
            </a:r>
          </a:p>
        </p:txBody>
      </p:sp>
      <p:sp>
        <p:nvSpPr>
          <p:cNvPr id="6" name="Text Placeholder 1">
            <a:extLst>
              <a:ext uri="{FF2B5EF4-FFF2-40B4-BE49-F238E27FC236}">
                <a16:creationId xmlns:a16="http://schemas.microsoft.com/office/drawing/2014/main" id="{A7986DDB-21F8-40E0-82C0-79C8955F55DC}"/>
              </a:ext>
            </a:extLst>
          </p:cNvPr>
          <p:cNvSpPr txBox="1">
            <a:spLocks/>
          </p:cNvSpPr>
          <p:nvPr/>
        </p:nvSpPr>
        <p:spPr>
          <a:xfrm>
            <a:off x="1575024" y="968502"/>
            <a:ext cx="21233951" cy="1212768"/>
          </a:xfrm>
          <a:prstGeom prst="rect">
            <a:avLst/>
          </a:prstGeom>
        </p:spPr>
        <p:txBody>
          <a:bodyPr wrap="square" lIns="0" tIns="0" rIns="0" bIns="0">
            <a:spAutoFit/>
          </a:bodyPr>
          <a:lstStyle>
            <a:lvl1pPr marL="0" algn="l" rtl="0">
              <a:defRPr sz="3881" b="1" i="0">
                <a:solidFill>
                  <a:schemeClr val="bg1"/>
                </a:solidFill>
                <a:latin typeface="Montserrat" panose="02000505000000020004" pitchFamily="2" charset="77"/>
                <a:ea typeface="+mn-ea"/>
                <a:cs typeface="Arial" panose="020B0604020202020204" pitchFamily="34" charset="0"/>
              </a:defRPr>
            </a:lvl1pPr>
            <a:lvl2pPr marL="554547">
              <a:defRPr>
                <a:latin typeface="+mn-lt"/>
                <a:ea typeface="+mn-ea"/>
                <a:cs typeface="+mn-cs"/>
              </a:defRPr>
            </a:lvl2pPr>
            <a:lvl3pPr marL="1109095">
              <a:defRPr>
                <a:latin typeface="+mn-lt"/>
                <a:ea typeface="+mn-ea"/>
                <a:cs typeface="+mn-cs"/>
              </a:defRPr>
            </a:lvl3pPr>
            <a:lvl4pPr marL="1663642">
              <a:defRPr>
                <a:latin typeface="+mn-lt"/>
                <a:ea typeface="+mn-ea"/>
                <a:cs typeface="+mn-cs"/>
              </a:defRPr>
            </a:lvl4pPr>
            <a:lvl5pPr marL="2218191">
              <a:defRPr>
                <a:latin typeface="+mn-lt"/>
                <a:ea typeface="+mn-ea"/>
                <a:cs typeface="+mn-cs"/>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a:lstStyle>
          <a:p>
            <a:r>
              <a:rPr lang="en-US" sz="4000" dirty="0"/>
              <a:t>Indicator methodology</a:t>
            </a:r>
          </a:p>
          <a:p>
            <a:pPr defTabSz="914400"/>
            <a:endParaRPr lang="en-US" kern="0" dirty="0"/>
          </a:p>
        </p:txBody>
      </p:sp>
      <p:sp>
        <p:nvSpPr>
          <p:cNvPr id="7" name="TextBox 6">
            <a:extLst>
              <a:ext uri="{FF2B5EF4-FFF2-40B4-BE49-F238E27FC236}">
                <a16:creationId xmlns:a16="http://schemas.microsoft.com/office/drawing/2014/main" id="{4FC40F26-AF13-43FF-9D17-94AB00398DB6}"/>
              </a:ext>
            </a:extLst>
          </p:cNvPr>
          <p:cNvSpPr txBox="1"/>
          <p:nvPr/>
        </p:nvSpPr>
        <p:spPr>
          <a:xfrm>
            <a:off x="1359011" y="2120310"/>
            <a:ext cx="21665976" cy="1200329"/>
          </a:xfrm>
          <a:prstGeom prst="rect">
            <a:avLst/>
          </a:prstGeom>
          <a:noFill/>
        </p:spPr>
        <p:txBody>
          <a:bodyPr wrap="square" rtlCol="0">
            <a:spAutoFit/>
          </a:bodyPr>
          <a:lstStyle/>
          <a:p>
            <a:r>
              <a:rPr lang="en-US" sz="3500" dirty="0">
                <a:solidFill>
                  <a:srgbClr val="009CDB"/>
                </a:solidFill>
                <a:latin typeface="Arial" panose="020B0604020202020204" pitchFamily="34" charset="0"/>
                <a:cs typeface="Arial" panose="020B0604020202020204" pitchFamily="34" charset="0"/>
              </a:rPr>
              <a:t>Indicator  5.4.1: Proportion of time spent on unpaid domestic and care work, by age, sex and location</a:t>
            </a:r>
            <a:r>
              <a:rPr lang="en-US" sz="3500" dirty="0">
                <a:solidFill>
                  <a:srgbClr val="009CDB"/>
                </a:solidFill>
              </a:rPr>
              <a:t> </a:t>
            </a:r>
          </a:p>
          <a:p>
            <a:r>
              <a:rPr lang="en-US" sz="3500" dirty="0">
                <a:solidFill>
                  <a:srgbClr val="009CDB"/>
                </a:solidFill>
              </a:rPr>
              <a:t> </a:t>
            </a:r>
          </a:p>
        </p:txBody>
      </p:sp>
      <p:graphicFrame>
        <p:nvGraphicFramePr>
          <p:cNvPr id="12" name="Object 11">
            <a:extLst>
              <a:ext uri="{FF2B5EF4-FFF2-40B4-BE49-F238E27FC236}">
                <a16:creationId xmlns:a16="http://schemas.microsoft.com/office/drawing/2014/main" id="{7E776C7E-44ED-4C7E-BCE2-D9CE58A828D8}"/>
              </a:ext>
            </a:extLst>
          </p:cNvPr>
          <p:cNvGraphicFramePr>
            <a:graphicFrameLocks noChangeAspect="1"/>
          </p:cNvGraphicFramePr>
          <p:nvPr>
            <p:extLst>
              <p:ext uri="{D42A27DB-BD31-4B8C-83A1-F6EECF244321}">
                <p14:modId xmlns:p14="http://schemas.microsoft.com/office/powerpoint/2010/main" val="1830632774"/>
              </p:ext>
            </p:extLst>
          </p:nvPr>
        </p:nvGraphicFramePr>
        <p:xfrm>
          <a:off x="3276600" y="4773718"/>
          <a:ext cx="15468376" cy="5972816"/>
        </p:xfrm>
        <a:graphic>
          <a:graphicData uri="http://schemas.openxmlformats.org/presentationml/2006/ole">
            <mc:AlternateContent xmlns:mc="http://schemas.openxmlformats.org/markup-compatibility/2006">
              <mc:Choice xmlns:v="urn:schemas-microsoft-com:vml" Requires="v">
                <p:oleObj name="Document" r:id="rId2" imgW="6043285" imgH="2333449" progId="Word.Document.12">
                  <p:embed/>
                </p:oleObj>
              </mc:Choice>
              <mc:Fallback>
                <p:oleObj name="Document" r:id="rId2" imgW="6043285" imgH="2333449" progId="Word.Document.12">
                  <p:embed/>
                  <p:pic>
                    <p:nvPicPr>
                      <p:cNvPr id="12" name="Object 11">
                        <a:extLst>
                          <a:ext uri="{FF2B5EF4-FFF2-40B4-BE49-F238E27FC236}">
                            <a16:creationId xmlns:a16="http://schemas.microsoft.com/office/drawing/2014/main" id="{7E776C7E-44ED-4C7E-BCE2-D9CE58A828D8}"/>
                          </a:ext>
                        </a:extLst>
                      </p:cNvPr>
                      <p:cNvPicPr/>
                      <p:nvPr/>
                    </p:nvPicPr>
                    <p:blipFill>
                      <a:blip r:embed="rId3"/>
                      <a:stretch>
                        <a:fillRect/>
                      </a:stretch>
                    </p:blipFill>
                    <p:spPr>
                      <a:xfrm>
                        <a:off x="3276600" y="4773718"/>
                        <a:ext cx="15468376" cy="5972816"/>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6AC71857-DCBD-40CB-A06C-71A1FBCBEE45}"/>
              </a:ext>
            </a:extLst>
          </p:cNvPr>
          <p:cNvSpPr txBox="1"/>
          <p:nvPr/>
        </p:nvSpPr>
        <p:spPr>
          <a:xfrm>
            <a:off x="7772400" y="4021622"/>
            <a:ext cx="9906000" cy="630942"/>
          </a:xfrm>
          <a:prstGeom prst="rect">
            <a:avLst/>
          </a:prstGeom>
          <a:noFill/>
        </p:spPr>
        <p:txBody>
          <a:bodyPr wrap="square" rtlCol="0">
            <a:spAutoFit/>
          </a:bodyPr>
          <a:lstStyle/>
          <a:p>
            <a:r>
              <a:rPr lang="en-US" sz="3500" i="1" dirty="0">
                <a:solidFill>
                  <a:srgbClr val="009CDB"/>
                </a:solidFill>
              </a:rPr>
              <a:t>Time diary with open time intervals </a:t>
            </a:r>
          </a:p>
        </p:txBody>
      </p:sp>
    </p:spTree>
    <p:extLst>
      <p:ext uri="{BB962C8B-B14F-4D97-AF65-F5344CB8AC3E}">
        <p14:creationId xmlns:p14="http://schemas.microsoft.com/office/powerpoint/2010/main" val="1768174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A56AD2D-74EC-4338-82DF-7653A0F50F29}"/>
              </a:ext>
            </a:extLst>
          </p:cNvPr>
          <p:cNvSpPr>
            <a:spLocks noGrp="1"/>
          </p:cNvSpPr>
          <p:nvPr>
            <p:ph type="body" sz="quarter" idx="11"/>
          </p:nvPr>
        </p:nvSpPr>
        <p:spPr>
          <a:xfrm>
            <a:off x="1586578" y="3161381"/>
            <a:ext cx="21233951" cy="538609"/>
          </a:xfrm>
        </p:spPr>
        <p:txBody>
          <a:bodyPr/>
          <a:lstStyle/>
          <a:p>
            <a:r>
              <a:rPr lang="en-US" sz="3500" dirty="0"/>
              <a:t>Data source </a:t>
            </a:r>
          </a:p>
        </p:txBody>
      </p:sp>
      <p:sp>
        <p:nvSpPr>
          <p:cNvPr id="6" name="Text Placeholder 1">
            <a:extLst>
              <a:ext uri="{FF2B5EF4-FFF2-40B4-BE49-F238E27FC236}">
                <a16:creationId xmlns:a16="http://schemas.microsoft.com/office/drawing/2014/main" id="{A7986DDB-21F8-40E0-82C0-79C8955F55DC}"/>
              </a:ext>
            </a:extLst>
          </p:cNvPr>
          <p:cNvSpPr txBox="1">
            <a:spLocks/>
          </p:cNvSpPr>
          <p:nvPr/>
        </p:nvSpPr>
        <p:spPr>
          <a:xfrm>
            <a:off x="1575024" y="1066800"/>
            <a:ext cx="21233951" cy="1212768"/>
          </a:xfrm>
          <a:prstGeom prst="rect">
            <a:avLst/>
          </a:prstGeom>
        </p:spPr>
        <p:txBody>
          <a:bodyPr wrap="square" lIns="0" tIns="0" rIns="0" bIns="0">
            <a:spAutoFit/>
          </a:bodyPr>
          <a:lstStyle>
            <a:lvl1pPr marL="0" algn="l" rtl="0">
              <a:defRPr sz="3881" b="1" i="0">
                <a:solidFill>
                  <a:schemeClr val="bg1"/>
                </a:solidFill>
                <a:latin typeface="Montserrat" panose="02000505000000020004" pitchFamily="2" charset="77"/>
                <a:ea typeface="+mn-ea"/>
                <a:cs typeface="Arial" panose="020B0604020202020204" pitchFamily="34" charset="0"/>
              </a:defRPr>
            </a:lvl1pPr>
            <a:lvl2pPr marL="554547">
              <a:defRPr>
                <a:latin typeface="+mn-lt"/>
                <a:ea typeface="+mn-ea"/>
                <a:cs typeface="+mn-cs"/>
              </a:defRPr>
            </a:lvl2pPr>
            <a:lvl3pPr marL="1109095">
              <a:defRPr>
                <a:latin typeface="+mn-lt"/>
                <a:ea typeface="+mn-ea"/>
                <a:cs typeface="+mn-cs"/>
              </a:defRPr>
            </a:lvl3pPr>
            <a:lvl4pPr marL="1663642">
              <a:defRPr>
                <a:latin typeface="+mn-lt"/>
                <a:ea typeface="+mn-ea"/>
                <a:cs typeface="+mn-cs"/>
              </a:defRPr>
            </a:lvl4pPr>
            <a:lvl5pPr marL="2218191">
              <a:defRPr>
                <a:latin typeface="+mn-lt"/>
                <a:ea typeface="+mn-ea"/>
                <a:cs typeface="+mn-cs"/>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a:lstStyle>
          <a:p>
            <a:r>
              <a:rPr lang="en-US" sz="4000" dirty="0"/>
              <a:t>Indicator methodology</a:t>
            </a:r>
          </a:p>
          <a:p>
            <a:pPr defTabSz="914400"/>
            <a:endParaRPr lang="en-US" kern="0" dirty="0"/>
          </a:p>
        </p:txBody>
      </p:sp>
      <p:sp>
        <p:nvSpPr>
          <p:cNvPr id="7" name="TextBox 6">
            <a:extLst>
              <a:ext uri="{FF2B5EF4-FFF2-40B4-BE49-F238E27FC236}">
                <a16:creationId xmlns:a16="http://schemas.microsoft.com/office/drawing/2014/main" id="{4FC40F26-AF13-43FF-9D17-94AB00398DB6}"/>
              </a:ext>
            </a:extLst>
          </p:cNvPr>
          <p:cNvSpPr txBox="1"/>
          <p:nvPr/>
        </p:nvSpPr>
        <p:spPr>
          <a:xfrm>
            <a:off x="1359011" y="2120310"/>
            <a:ext cx="21665976" cy="1200329"/>
          </a:xfrm>
          <a:prstGeom prst="rect">
            <a:avLst/>
          </a:prstGeom>
          <a:noFill/>
        </p:spPr>
        <p:txBody>
          <a:bodyPr wrap="square" rtlCol="0">
            <a:spAutoFit/>
          </a:bodyPr>
          <a:lstStyle/>
          <a:p>
            <a:r>
              <a:rPr lang="en-US" sz="3500" dirty="0">
                <a:solidFill>
                  <a:srgbClr val="009CDB"/>
                </a:solidFill>
                <a:latin typeface="Arial" panose="020B0604020202020204" pitchFamily="34" charset="0"/>
                <a:cs typeface="Arial" panose="020B0604020202020204" pitchFamily="34" charset="0"/>
              </a:rPr>
              <a:t>Indicator  5.4.1: Proportion of time spent on unpaid domestic and care work, by age, sex and location</a:t>
            </a:r>
            <a:r>
              <a:rPr lang="en-US" sz="3500" dirty="0">
                <a:solidFill>
                  <a:srgbClr val="009CDB"/>
                </a:solidFill>
              </a:rPr>
              <a:t> </a:t>
            </a:r>
          </a:p>
          <a:p>
            <a:r>
              <a:rPr lang="en-US" sz="3500" dirty="0">
                <a:solidFill>
                  <a:srgbClr val="009CDB"/>
                </a:solidFill>
              </a:rPr>
              <a:t> </a:t>
            </a:r>
          </a:p>
        </p:txBody>
      </p:sp>
      <p:grpSp>
        <p:nvGrpSpPr>
          <p:cNvPr id="8" name="Group 7">
            <a:extLst>
              <a:ext uri="{FF2B5EF4-FFF2-40B4-BE49-F238E27FC236}">
                <a16:creationId xmlns:a16="http://schemas.microsoft.com/office/drawing/2014/main" id="{B844CFCF-4978-4AF8-843F-878D0747D485}"/>
              </a:ext>
            </a:extLst>
          </p:cNvPr>
          <p:cNvGrpSpPr/>
          <p:nvPr/>
        </p:nvGrpSpPr>
        <p:grpSpPr>
          <a:xfrm>
            <a:off x="2057400" y="2971800"/>
            <a:ext cx="17584905" cy="9074285"/>
            <a:chOff x="-3600212" y="245206"/>
            <a:chExt cx="10638209" cy="6264324"/>
          </a:xfrm>
        </p:grpSpPr>
        <p:pic>
          <p:nvPicPr>
            <p:cNvPr id="9" name="Picture 8">
              <a:extLst>
                <a:ext uri="{FF2B5EF4-FFF2-40B4-BE49-F238E27FC236}">
                  <a16:creationId xmlns:a16="http://schemas.microsoft.com/office/drawing/2014/main" id="{0F0566A5-2C58-4E50-BA72-7AF04E17EB6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3766" y="245206"/>
              <a:ext cx="6684231" cy="6264324"/>
            </a:xfrm>
            <a:prstGeom prst="rect">
              <a:avLst/>
            </a:prstGeom>
            <a:noFill/>
            <a:ln>
              <a:noFill/>
            </a:ln>
          </p:spPr>
        </p:pic>
        <p:sp>
          <p:nvSpPr>
            <p:cNvPr id="10" name="Text Box 229">
              <a:extLst>
                <a:ext uri="{FF2B5EF4-FFF2-40B4-BE49-F238E27FC236}">
                  <a16:creationId xmlns:a16="http://schemas.microsoft.com/office/drawing/2014/main" id="{340EA16E-0D86-4046-95ED-6FA4460B7876}"/>
                </a:ext>
              </a:extLst>
            </p:cNvPr>
            <p:cNvSpPr txBox="1"/>
            <p:nvPr/>
          </p:nvSpPr>
          <p:spPr>
            <a:xfrm>
              <a:off x="-3600212" y="960676"/>
              <a:ext cx="4056637" cy="526038"/>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a:spcBef>
                  <a:spcPts val="0"/>
                </a:spcBef>
                <a:spcAft>
                  <a:spcPts val="1000"/>
                </a:spcAft>
              </a:pPr>
              <a:r>
                <a:rPr lang="en-US" sz="3500" i="1" dirty="0">
                  <a:solidFill>
                    <a:srgbClr val="009CDB"/>
                  </a:solidFill>
                  <a:latin typeface="Calibri" panose="020F0502020204030204" pitchFamily="34" charset="0"/>
                  <a:ea typeface="Calibri" panose="020F0502020204030204" pitchFamily="34" charset="0"/>
                  <a:cs typeface="Times New Roman" panose="02020603050405020304" pitchFamily="18" charset="0"/>
                </a:rPr>
                <a:t>Example of a filled 24-hour time diary </a:t>
              </a:r>
              <a:endParaRPr lang="en-US" sz="3500" i="1" dirty="0">
                <a:solidFill>
                  <a:srgbClr val="009CDB"/>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 name="Rectangle: Rounded Corners 1">
            <a:extLst>
              <a:ext uri="{FF2B5EF4-FFF2-40B4-BE49-F238E27FC236}">
                <a16:creationId xmlns:a16="http://schemas.microsoft.com/office/drawing/2014/main" id="{6A1EEC0A-DA32-4D97-9D5B-319799AF375B}"/>
              </a:ext>
            </a:extLst>
          </p:cNvPr>
          <p:cNvSpPr/>
          <p:nvPr/>
        </p:nvSpPr>
        <p:spPr>
          <a:xfrm>
            <a:off x="9067800" y="6324600"/>
            <a:ext cx="7467600" cy="533400"/>
          </a:xfrm>
          <a:prstGeom prst="roundRect">
            <a:avLst/>
          </a:prstGeom>
          <a:noFill/>
          <a:ln w="28575">
            <a:solidFill>
              <a:srgbClr val="009C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FA5D190E-C850-4EEA-A3BC-2951DDB7CEDE}"/>
              </a:ext>
            </a:extLst>
          </p:cNvPr>
          <p:cNvSpPr/>
          <p:nvPr/>
        </p:nvSpPr>
        <p:spPr>
          <a:xfrm>
            <a:off x="7467600" y="6324600"/>
            <a:ext cx="12954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0052145-B602-4BBA-A4FB-4A552747352E}"/>
              </a:ext>
            </a:extLst>
          </p:cNvPr>
          <p:cNvSpPr/>
          <p:nvPr/>
        </p:nvSpPr>
        <p:spPr>
          <a:xfrm>
            <a:off x="2370847" y="5533740"/>
            <a:ext cx="4741695" cy="46785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Watching over sleeping child is </a:t>
            </a:r>
            <a:r>
              <a:rPr lang="en-US" sz="2800" u="sng" dirty="0"/>
              <a:t>unpaid care work </a:t>
            </a:r>
            <a:r>
              <a:rPr lang="en-US" sz="2800" dirty="0"/>
              <a:t>that may not be captured if respondent is asked only about primary activities</a:t>
            </a:r>
          </a:p>
        </p:txBody>
      </p:sp>
      <p:grpSp>
        <p:nvGrpSpPr>
          <p:cNvPr id="18" name="Group 17">
            <a:extLst>
              <a:ext uri="{FF2B5EF4-FFF2-40B4-BE49-F238E27FC236}">
                <a16:creationId xmlns:a16="http://schemas.microsoft.com/office/drawing/2014/main" id="{50B9FD09-C0C5-4563-91DC-E67C4BFC1411}"/>
              </a:ext>
            </a:extLst>
          </p:cNvPr>
          <p:cNvGrpSpPr/>
          <p:nvPr/>
        </p:nvGrpSpPr>
        <p:grpSpPr>
          <a:xfrm>
            <a:off x="11761237" y="3481942"/>
            <a:ext cx="4882831" cy="720510"/>
            <a:chOff x="11761237" y="3481942"/>
            <a:chExt cx="4882831" cy="720510"/>
          </a:xfrm>
        </p:grpSpPr>
        <p:sp>
          <p:nvSpPr>
            <p:cNvPr id="16" name="Rectangle: Rounded Corners 15">
              <a:extLst>
                <a:ext uri="{FF2B5EF4-FFF2-40B4-BE49-F238E27FC236}">
                  <a16:creationId xmlns:a16="http://schemas.microsoft.com/office/drawing/2014/main" id="{9DBF3790-6F03-4BA1-9DD4-D769BAB5126F}"/>
                </a:ext>
              </a:extLst>
            </p:cNvPr>
            <p:cNvSpPr/>
            <p:nvPr/>
          </p:nvSpPr>
          <p:spPr>
            <a:xfrm>
              <a:off x="11761237" y="3510220"/>
              <a:ext cx="1828801" cy="568831"/>
            </a:xfrm>
            <a:prstGeom prst="roundRect">
              <a:avLst/>
            </a:prstGeom>
            <a:noFill/>
            <a:ln w="28575">
              <a:solidFill>
                <a:srgbClr val="009C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64DEFFB5-E780-4F6E-BAA4-F40A21B57B9D}"/>
                </a:ext>
              </a:extLst>
            </p:cNvPr>
            <p:cNvSpPr/>
            <p:nvPr/>
          </p:nvSpPr>
          <p:spPr>
            <a:xfrm>
              <a:off x="14815267" y="3481942"/>
              <a:ext cx="1828801" cy="720510"/>
            </a:xfrm>
            <a:prstGeom prst="roundRect">
              <a:avLst/>
            </a:prstGeom>
            <a:noFill/>
            <a:ln w="28575">
              <a:solidFill>
                <a:srgbClr val="009C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31313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A56AD2D-74EC-4338-82DF-7653A0F50F29}"/>
              </a:ext>
            </a:extLst>
          </p:cNvPr>
          <p:cNvSpPr>
            <a:spLocks noGrp="1"/>
          </p:cNvSpPr>
          <p:nvPr>
            <p:ph type="body" sz="quarter" idx="11"/>
          </p:nvPr>
        </p:nvSpPr>
        <p:spPr>
          <a:xfrm>
            <a:off x="1586578" y="3161381"/>
            <a:ext cx="21233951" cy="538609"/>
          </a:xfrm>
        </p:spPr>
        <p:txBody>
          <a:bodyPr/>
          <a:lstStyle/>
          <a:p>
            <a:r>
              <a:rPr lang="en-US" sz="3500" dirty="0"/>
              <a:t>Data source </a:t>
            </a:r>
          </a:p>
        </p:txBody>
      </p:sp>
      <p:sp>
        <p:nvSpPr>
          <p:cNvPr id="6" name="Text Placeholder 1">
            <a:extLst>
              <a:ext uri="{FF2B5EF4-FFF2-40B4-BE49-F238E27FC236}">
                <a16:creationId xmlns:a16="http://schemas.microsoft.com/office/drawing/2014/main" id="{A7986DDB-21F8-40E0-82C0-79C8955F55DC}"/>
              </a:ext>
            </a:extLst>
          </p:cNvPr>
          <p:cNvSpPr txBox="1">
            <a:spLocks/>
          </p:cNvSpPr>
          <p:nvPr/>
        </p:nvSpPr>
        <p:spPr>
          <a:xfrm>
            <a:off x="1575024" y="1066800"/>
            <a:ext cx="21233951" cy="1212768"/>
          </a:xfrm>
          <a:prstGeom prst="rect">
            <a:avLst/>
          </a:prstGeom>
        </p:spPr>
        <p:txBody>
          <a:bodyPr wrap="square" lIns="0" tIns="0" rIns="0" bIns="0">
            <a:spAutoFit/>
          </a:bodyPr>
          <a:lstStyle>
            <a:lvl1pPr marL="0" algn="l" rtl="0">
              <a:defRPr sz="3881" b="1" i="0">
                <a:solidFill>
                  <a:schemeClr val="bg1"/>
                </a:solidFill>
                <a:latin typeface="Montserrat" panose="02000505000000020004" pitchFamily="2" charset="77"/>
                <a:ea typeface="+mn-ea"/>
                <a:cs typeface="Arial" panose="020B0604020202020204" pitchFamily="34" charset="0"/>
              </a:defRPr>
            </a:lvl1pPr>
            <a:lvl2pPr marL="554547">
              <a:defRPr>
                <a:latin typeface="+mn-lt"/>
                <a:ea typeface="+mn-ea"/>
                <a:cs typeface="+mn-cs"/>
              </a:defRPr>
            </a:lvl2pPr>
            <a:lvl3pPr marL="1109095">
              <a:defRPr>
                <a:latin typeface="+mn-lt"/>
                <a:ea typeface="+mn-ea"/>
                <a:cs typeface="+mn-cs"/>
              </a:defRPr>
            </a:lvl3pPr>
            <a:lvl4pPr marL="1663642">
              <a:defRPr>
                <a:latin typeface="+mn-lt"/>
                <a:ea typeface="+mn-ea"/>
                <a:cs typeface="+mn-cs"/>
              </a:defRPr>
            </a:lvl4pPr>
            <a:lvl5pPr marL="2218191">
              <a:defRPr>
                <a:latin typeface="+mn-lt"/>
                <a:ea typeface="+mn-ea"/>
                <a:cs typeface="+mn-cs"/>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a:lstStyle>
          <a:p>
            <a:r>
              <a:rPr lang="en-US" sz="4000" dirty="0"/>
              <a:t>Indicator methodology</a:t>
            </a:r>
          </a:p>
          <a:p>
            <a:pPr defTabSz="914400"/>
            <a:endParaRPr lang="en-US" kern="0" dirty="0"/>
          </a:p>
        </p:txBody>
      </p:sp>
      <p:sp>
        <p:nvSpPr>
          <p:cNvPr id="7" name="TextBox 6">
            <a:extLst>
              <a:ext uri="{FF2B5EF4-FFF2-40B4-BE49-F238E27FC236}">
                <a16:creationId xmlns:a16="http://schemas.microsoft.com/office/drawing/2014/main" id="{4FC40F26-AF13-43FF-9D17-94AB00398DB6}"/>
              </a:ext>
            </a:extLst>
          </p:cNvPr>
          <p:cNvSpPr txBox="1"/>
          <p:nvPr/>
        </p:nvSpPr>
        <p:spPr>
          <a:xfrm>
            <a:off x="1359011" y="2120310"/>
            <a:ext cx="21665976" cy="1200329"/>
          </a:xfrm>
          <a:prstGeom prst="rect">
            <a:avLst/>
          </a:prstGeom>
          <a:noFill/>
        </p:spPr>
        <p:txBody>
          <a:bodyPr wrap="square" rtlCol="0">
            <a:spAutoFit/>
          </a:bodyPr>
          <a:lstStyle/>
          <a:p>
            <a:r>
              <a:rPr lang="en-US" sz="3500" dirty="0">
                <a:solidFill>
                  <a:srgbClr val="009CDB"/>
                </a:solidFill>
                <a:latin typeface="Arial" panose="020B0604020202020204" pitchFamily="34" charset="0"/>
                <a:cs typeface="Arial" panose="020B0604020202020204" pitchFamily="34" charset="0"/>
              </a:rPr>
              <a:t>Indicator  5.4.1: Proportion of time spent on unpaid domestic and care work, by age, sex and location</a:t>
            </a:r>
            <a:r>
              <a:rPr lang="en-US" sz="3500" dirty="0">
                <a:solidFill>
                  <a:srgbClr val="009CDB"/>
                </a:solidFill>
              </a:rPr>
              <a:t> </a:t>
            </a:r>
          </a:p>
          <a:p>
            <a:r>
              <a:rPr lang="en-US" sz="3500" dirty="0">
                <a:solidFill>
                  <a:srgbClr val="009CDB"/>
                </a:solidFill>
              </a:rPr>
              <a:t> </a:t>
            </a:r>
          </a:p>
        </p:txBody>
      </p:sp>
      <p:sp>
        <p:nvSpPr>
          <p:cNvPr id="10" name="Text Box 229">
            <a:extLst>
              <a:ext uri="{FF2B5EF4-FFF2-40B4-BE49-F238E27FC236}">
                <a16:creationId xmlns:a16="http://schemas.microsoft.com/office/drawing/2014/main" id="{340EA16E-0D86-4046-95ED-6FA4460B7876}"/>
              </a:ext>
            </a:extLst>
          </p:cNvPr>
          <p:cNvSpPr txBox="1"/>
          <p:nvPr/>
        </p:nvSpPr>
        <p:spPr>
          <a:xfrm>
            <a:off x="10515600" y="3129314"/>
            <a:ext cx="6705600" cy="762001"/>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a:spcBef>
                <a:spcPts val="0"/>
              </a:spcBef>
              <a:spcAft>
                <a:spcPts val="1000"/>
              </a:spcAft>
            </a:pPr>
            <a:r>
              <a:rPr lang="en-US" sz="3500" i="1" dirty="0">
                <a:solidFill>
                  <a:srgbClr val="009CDB"/>
                </a:solidFill>
                <a:latin typeface="Calibri" panose="020F0502020204030204" pitchFamily="34" charset="0"/>
                <a:ea typeface="Calibri" panose="020F0502020204030204" pitchFamily="34" charset="0"/>
                <a:cs typeface="Times New Roman" panose="02020603050405020304" pitchFamily="18" charset="0"/>
              </a:rPr>
              <a:t>Light time-use diary </a:t>
            </a:r>
            <a:endParaRPr lang="en-US" sz="3500" i="1" dirty="0">
              <a:solidFill>
                <a:srgbClr val="009CDB"/>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1" name="Table 10">
            <a:extLst>
              <a:ext uri="{FF2B5EF4-FFF2-40B4-BE49-F238E27FC236}">
                <a16:creationId xmlns:a16="http://schemas.microsoft.com/office/drawing/2014/main" id="{404EE70E-3E3C-405C-9598-61A1E093B345}"/>
              </a:ext>
            </a:extLst>
          </p:cNvPr>
          <p:cNvGraphicFramePr>
            <a:graphicFrameLocks noGrp="1"/>
          </p:cNvGraphicFramePr>
          <p:nvPr>
            <p:extLst>
              <p:ext uri="{D42A27DB-BD31-4B8C-83A1-F6EECF244321}">
                <p14:modId xmlns:p14="http://schemas.microsoft.com/office/powerpoint/2010/main" val="2991647060"/>
              </p:ext>
            </p:extLst>
          </p:nvPr>
        </p:nvGraphicFramePr>
        <p:xfrm>
          <a:off x="5067300" y="3880076"/>
          <a:ext cx="13449292" cy="7490201"/>
        </p:xfrm>
        <a:graphic>
          <a:graphicData uri="http://schemas.openxmlformats.org/drawingml/2006/table">
            <a:tbl>
              <a:tblPr firstRow="1" firstCol="1" bandRow="1"/>
              <a:tblGrid>
                <a:gridCol w="2364958">
                  <a:extLst>
                    <a:ext uri="{9D8B030D-6E8A-4147-A177-3AD203B41FA5}">
                      <a16:colId xmlns:a16="http://schemas.microsoft.com/office/drawing/2014/main" val="3587992897"/>
                    </a:ext>
                  </a:extLst>
                </a:gridCol>
                <a:gridCol w="653966">
                  <a:extLst>
                    <a:ext uri="{9D8B030D-6E8A-4147-A177-3AD203B41FA5}">
                      <a16:colId xmlns:a16="http://schemas.microsoft.com/office/drawing/2014/main" val="1625399999"/>
                    </a:ext>
                  </a:extLst>
                </a:gridCol>
                <a:gridCol w="651898">
                  <a:extLst>
                    <a:ext uri="{9D8B030D-6E8A-4147-A177-3AD203B41FA5}">
                      <a16:colId xmlns:a16="http://schemas.microsoft.com/office/drawing/2014/main" val="3079839844"/>
                    </a:ext>
                  </a:extLst>
                </a:gridCol>
                <a:gridCol w="651898">
                  <a:extLst>
                    <a:ext uri="{9D8B030D-6E8A-4147-A177-3AD203B41FA5}">
                      <a16:colId xmlns:a16="http://schemas.microsoft.com/office/drawing/2014/main" val="654312090"/>
                    </a:ext>
                  </a:extLst>
                </a:gridCol>
                <a:gridCol w="651898">
                  <a:extLst>
                    <a:ext uri="{9D8B030D-6E8A-4147-A177-3AD203B41FA5}">
                      <a16:colId xmlns:a16="http://schemas.microsoft.com/office/drawing/2014/main" val="3979683067"/>
                    </a:ext>
                  </a:extLst>
                </a:gridCol>
                <a:gridCol w="651898">
                  <a:extLst>
                    <a:ext uri="{9D8B030D-6E8A-4147-A177-3AD203B41FA5}">
                      <a16:colId xmlns:a16="http://schemas.microsoft.com/office/drawing/2014/main" val="2014616080"/>
                    </a:ext>
                  </a:extLst>
                </a:gridCol>
                <a:gridCol w="651898">
                  <a:extLst>
                    <a:ext uri="{9D8B030D-6E8A-4147-A177-3AD203B41FA5}">
                      <a16:colId xmlns:a16="http://schemas.microsoft.com/office/drawing/2014/main" val="4180079960"/>
                    </a:ext>
                  </a:extLst>
                </a:gridCol>
                <a:gridCol w="651898">
                  <a:extLst>
                    <a:ext uri="{9D8B030D-6E8A-4147-A177-3AD203B41FA5}">
                      <a16:colId xmlns:a16="http://schemas.microsoft.com/office/drawing/2014/main" val="2395685029"/>
                    </a:ext>
                  </a:extLst>
                </a:gridCol>
                <a:gridCol w="651898">
                  <a:extLst>
                    <a:ext uri="{9D8B030D-6E8A-4147-A177-3AD203B41FA5}">
                      <a16:colId xmlns:a16="http://schemas.microsoft.com/office/drawing/2014/main" val="3997108148"/>
                    </a:ext>
                  </a:extLst>
                </a:gridCol>
                <a:gridCol w="651898">
                  <a:extLst>
                    <a:ext uri="{9D8B030D-6E8A-4147-A177-3AD203B41FA5}">
                      <a16:colId xmlns:a16="http://schemas.microsoft.com/office/drawing/2014/main" val="928946098"/>
                    </a:ext>
                  </a:extLst>
                </a:gridCol>
                <a:gridCol w="651898">
                  <a:extLst>
                    <a:ext uri="{9D8B030D-6E8A-4147-A177-3AD203B41FA5}">
                      <a16:colId xmlns:a16="http://schemas.microsoft.com/office/drawing/2014/main" val="1961058665"/>
                    </a:ext>
                  </a:extLst>
                </a:gridCol>
                <a:gridCol w="651898">
                  <a:extLst>
                    <a:ext uri="{9D8B030D-6E8A-4147-A177-3AD203B41FA5}">
                      <a16:colId xmlns:a16="http://schemas.microsoft.com/office/drawing/2014/main" val="2067768497"/>
                    </a:ext>
                  </a:extLst>
                </a:gridCol>
                <a:gridCol w="651898">
                  <a:extLst>
                    <a:ext uri="{9D8B030D-6E8A-4147-A177-3AD203B41FA5}">
                      <a16:colId xmlns:a16="http://schemas.microsoft.com/office/drawing/2014/main" val="1820208872"/>
                    </a:ext>
                  </a:extLst>
                </a:gridCol>
                <a:gridCol w="651898">
                  <a:extLst>
                    <a:ext uri="{9D8B030D-6E8A-4147-A177-3AD203B41FA5}">
                      <a16:colId xmlns:a16="http://schemas.microsoft.com/office/drawing/2014/main" val="3821983541"/>
                    </a:ext>
                  </a:extLst>
                </a:gridCol>
                <a:gridCol w="651898">
                  <a:extLst>
                    <a:ext uri="{9D8B030D-6E8A-4147-A177-3AD203B41FA5}">
                      <a16:colId xmlns:a16="http://schemas.microsoft.com/office/drawing/2014/main" val="1072296521"/>
                    </a:ext>
                  </a:extLst>
                </a:gridCol>
                <a:gridCol w="651898">
                  <a:extLst>
                    <a:ext uri="{9D8B030D-6E8A-4147-A177-3AD203B41FA5}">
                      <a16:colId xmlns:a16="http://schemas.microsoft.com/office/drawing/2014/main" val="1474044894"/>
                    </a:ext>
                  </a:extLst>
                </a:gridCol>
                <a:gridCol w="651898">
                  <a:extLst>
                    <a:ext uri="{9D8B030D-6E8A-4147-A177-3AD203B41FA5}">
                      <a16:colId xmlns:a16="http://schemas.microsoft.com/office/drawing/2014/main" val="1844387450"/>
                    </a:ext>
                  </a:extLst>
                </a:gridCol>
                <a:gridCol w="651898">
                  <a:extLst>
                    <a:ext uri="{9D8B030D-6E8A-4147-A177-3AD203B41FA5}">
                      <a16:colId xmlns:a16="http://schemas.microsoft.com/office/drawing/2014/main" val="2442695942"/>
                    </a:ext>
                  </a:extLst>
                </a:gridCol>
              </a:tblGrid>
              <a:tr h="286789">
                <a:tc gridSpan="2">
                  <a:txBody>
                    <a:bodyPr/>
                    <a:lstStyle/>
                    <a:p>
                      <a:pPr marL="0" marR="0" algn="l">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Activity categories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4">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04:00-05:00</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05:00-06:00</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06:00-07:00</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07:00-08:00</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55954209"/>
                  </a:ext>
                </a:extLst>
              </a:tr>
              <a:tr h="286789">
                <a:tc>
                  <a:txBody>
                    <a:bodyPr/>
                    <a:lstStyle/>
                    <a:p>
                      <a:pPr marL="0" marR="0" algn="l">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Sleeping and resting</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1</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9351426"/>
                  </a:ext>
                </a:extLst>
              </a:tr>
              <a:tr h="286789">
                <a:tc>
                  <a:txBody>
                    <a:bodyPr/>
                    <a:lstStyle/>
                    <a:p>
                      <a:pPr marL="0" marR="0" algn="l">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Eating</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2</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0731252"/>
                  </a:ext>
                </a:extLst>
              </a:tr>
              <a:tr h="286789">
                <a:tc>
                  <a:txBody>
                    <a:bodyPr/>
                    <a:lstStyle/>
                    <a:p>
                      <a:pPr marL="0" marR="0" algn="l">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Personal care</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3</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8084434"/>
                  </a:ext>
                </a:extLst>
              </a:tr>
              <a:tr h="306768">
                <a:tc>
                  <a:txBody>
                    <a:bodyPr/>
                    <a:lstStyle/>
                    <a:p>
                      <a:pPr marL="0" marR="0" algn="l">
                        <a:lnSpc>
                          <a:spcPct val="107000"/>
                        </a:lnSpc>
                        <a:spcBef>
                          <a:spcPts val="0"/>
                        </a:spcBef>
                        <a:spcAft>
                          <a:spcPts val="0"/>
                        </a:spcAft>
                      </a:pPr>
                      <a:r>
                        <a:rPr lang="en-US" sz="1800" kern="12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School (also homework)</a:t>
                      </a:r>
                      <a:endParaRPr lang="en-US" sz="18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4</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extLst>
                  <a:ext uri="{0D108BD9-81ED-4DB2-BD59-A6C34878D82A}">
                    <a16:rowId xmlns:a16="http://schemas.microsoft.com/office/drawing/2014/main" val="1988699294"/>
                  </a:ext>
                </a:extLst>
              </a:tr>
              <a:tr h="286789">
                <a:tc>
                  <a:txBody>
                    <a:bodyPr/>
                    <a:lstStyle/>
                    <a:p>
                      <a:pPr marL="0" marR="0" algn="l">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Work as employed</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5</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8574338"/>
                  </a:ext>
                </a:extLst>
              </a:tr>
              <a:tr h="286789">
                <a:tc>
                  <a:txBody>
                    <a:bodyPr/>
                    <a:lstStyle/>
                    <a:p>
                      <a:pPr marL="0" marR="0" algn="l">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Own business work</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6</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3116093"/>
                  </a:ext>
                </a:extLst>
              </a:tr>
              <a:tr h="286789">
                <a:tc>
                  <a:txBody>
                    <a:bodyPr/>
                    <a:lstStyle/>
                    <a:p>
                      <a:pPr marL="0" marR="0" algn="l">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Framing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7</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6128320"/>
                  </a:ext>
                </a:extLst>
              </a:tr>
              <a:tr h="286789">
                <a:tc>
                  <a:txBody>
                    <a:bodyPr/>
                    <a:lstStyle/>
                    <a:p>
                      <a:pPr marL="0" marR="0" algn="l">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Animal rearing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8</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3662033"/>
                  </a:ext>
                </a:extLst>
              </a:tr>
              <a:tr h="286789">
                <a:tc>
                  <a:txBody>
                    <a:bodyPr/>
                    <a:lstStyle/>
                    <a:p>
                      <a:pPr marL="0" marR="0" algn="l">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Fishing</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9</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1144334"/>
                  </a:ext>
                </a:extLst>
              </a:tr>
              <a:tr h="586887">
                <a:tc>
                  <a:txBody>
                    <a:bodyPr/>
                    <a:lstStyle/>
                    <a:p>
                      <a:pPr marL="0" marR="0" algn="l">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Shopping/getting services</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10</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5612231"/>
                  </a:ext>
                </a:extLst>
              </a:tr>
              <a:tr h="286789">
                <a:tc>
                  <a:txBody>
                    <a:bodyPr/>
                    <a:lstStyle/>
                    <a:p>
                      <a:pPr marL="0" marR="0" algn="l">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Weaving, sewing</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11</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1965141"/>
                  </a:ext>
                </a:extLst>
              </a:tr>
              <a:tr h="286789">
                <a:tc>
                  <a:txBody>
                    <a:bodyPr/>
                    <a:lstStyle/>
                    <a:p>
                      <a:pPr marL="0" marR="0" algn="l">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Cooking</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12</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2260596"/>
                  </a:ext>
                </a:extLst>
              </a:tr>
              <a:tr h="286789">
                <a:tc>
                  <a:txBody>
                    <a:bodyPr/>
                    <a:lstStyle/>
                    <a:p>
                      <a:pPr marL="0" marR="0" algn="l">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Domestic work</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13</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7176502"/>
                  </a:ext>
                </a:extLst>
              </a:tr>
              <a:tr h="471601">
                <a:tc>
                  <a:txBody>
                    <a:bodyPr/>
                    <a:lstStyle/>
                    <a:p>
                      <a:pPr marL="0" marR="0" algn="l">
                        <a:lnSpc>
                          <a:spcPct val="107000"/>
                        </a:lnSpc>
                        <a:spcBef>
                          <a:spcPts val="0"/>
                        </a:spcBef>
                        <a:spcAft>
                          <a:spcPts val="0"/>
                        </a:spcAft>
                      </a:pPr>
                      <a:r>
                        <a:rPr lang="en-US" sz="1800" kern="12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Care for children/adult/elderly</a:t>
                      </a:r>
                      <a:endParaRPr lang="en-US" sz="18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14</a:t>
                      </a:r>
                      <a:endParaRPr lang="en-US" sz="18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7774113"/>
                  </a:ext>
                </a:extLst>
              </a:tr>
              <a:tr h="286789">
                <a:tc>
                  <a:txBody>
                    <a:bodyPr/>
                    <a:lstStyle/>
                    <a:p>
                      <a:pPr marL="0" marR="0" algn="l">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Commuting</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15</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8720065"/>
                  </a:ext>
                </a:extLst>
              </a:tr>
              <a:tr h="286789">
                <a:tc>
                  <a:txBody>
                    <a:bodyPr/>
                    <a:lstStyle/>
                    <a:p>
                      <a:pPr marL="0" marR="0" algn="l">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Traveling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16</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0708562"/>
                  </a:ext>
                </a:extLst>
              </a:tr>
              <a:tr h="286789">
                <a:tc>
                  <a:txBody>
                    <a:bodyPr/>
                    <a:lstStyle/>
                    <a:p>
                      <a:pPr marL="0" marR="0" algn="l">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Watching TV</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17</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8871425"/>
                  </a:ext>
                </a:extLst>
              </a:tr>
              <a:tr h="286789">
                <a:tc>
                  <a:txBody>
                    <a:bodyPr/>
                    <a:lstStyle/>
                    <a:p>
                      <a:pPr marL="0" marR="0" algn="l">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Reading</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18</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6083873"/>
                  </a:ext>
                </a:extLst>
              </a:tr>
              <a:tr h="286789">
                <a:tc>
                  <a:txBody>
                    <a:bodyPr/>
                    <a:lstStyle/>
                    <a:p>
                      <a:pPr marL="0" marR="0" algn="l">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Sitting with family</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19</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4071545"/>
                  </a:ext>
                </a:extLst>
              </a:tr>
              <a:tr h="286789">
                <a:tc>
                  <a:txBody>
                    <a:bodyPr/>
                    <a:lstStyle/>
                    <a:p>
                      <a:pPr marL="0" marR="0" algn="l">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Exercising</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20</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0064168"/>
                  </a:ext>
                </a:extLst>
              </a:tr>
              <a:tr h="286789">
                <a:tc>
                  <a:txBody>
                    <a:bodyPr/>
                    <a:lstStyle/>
                    <a:p>
                      <a:pPr marL="0" marR="0" algn="l">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Social visits</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21</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0845693"/>
                  </a:ext>
                </a:extLst>
              </a:tr>
              <a:tr h="286789">
                <a:tc>
                  <a:txBody>
                    <a:bodyPr/>
                    <a:lstStyle/>
                    <a:p>
                      <a:pPr marL="0" marR="0" algn="l">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Practicing hobbies</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22</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430069"/>
                  </a:ext>
                </a:extLst>
              </a:tr>
              <a:tr h="286789">
                <a:tc>
                  <a:txBody>
                    <a:bodyPr/>
                    <a:lstStyle/>
                    <a:p>
                      <a:pPr marL="0" marR="0" algn="l">
                        <a:lnSpc>
                          <a:spcPct val="107000"/>
                        </a:lnSpc>
                        <a:spcBef>
                          <a:spcPts val="0"/>
                        </a:spcBef>
                        <a:spcAft>
                          <a:spcPts val="0"/>
                        </a:spcAft>
                      </a:pPr>
                      <a:r>
                        <a:rPr lang="en-US" sz="1800" kern="12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Other, specify </a:t>
                      </a:r>
                      <a:endParaRPr lang="en-US" sz="18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23</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kern="12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5" marR="6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8903969"/>
                  </a:ext>
                </a:extLst>
              </a:tr>
            </a:tbl>
          </a:graphicData>
        </a:graphic>
      </p:graphicFrame>
    </p:spTree>
    <p:extLst>
      <p:ext uri="{BB962C8B-B14F-4D97-AF65-F5344CB8AC3E}">
        <p14:creationId xmlns:p14="http://schemas.microsoft.com/office/powerpoint/2010/main" val="282589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A56AD2D-74EC-4338-82DF-7653A0F50F29}"/>
              </a:ext>
            </a:extLst>
          </p:cNvPr>
          <p:cNvSpPr>
            <a:spLocks noGrp="1"/>
          </p:cNvSpPr>
          <p:nvPr>
            <p:ph type="body" sz="quarter" idx="11"/>
          </p:nvPr>
        </p:nvSpPr>
        <p:spPr>
          <a:xfrm>
            <a:off x="1359011" y="3594831"/>
            <a:ext cx="21233951" cy="7017306"/>
          </a:xfrm>
        </p:spPr>
        <p:txBody>
          <a:bodyPr/>
          <a:lstStyle/>
          <a:p>
            <a:pPr marL="457200" indent="-457200">
              <a:buFontTx/>
              <a:buChar char="-"/>
            </a:pPr>
            <a:r>
              <a:rPr lang="en-US" sz="3500" dirty="0"/>
              <a:t>Coding of response </a:t>
            </a:r>
          </a:p>
          <a:p>
            <a:pPr marL="1011747" lvl="1" indent="-457200">
              <a:buFont typeface="Courier New" panose="02070309020205020404" pitchFamily="49" charset="0"/>
              <a:buChar char="o"/>
            </a:pPr>
            <a:r>
              <a:rPr lang="en-US" sz="3500" dirty="0"/>
              <a:t>Done by trained staff </a:t>
            </a:r>
          </a:p>
          <a:p>
            <a:pPr marL="1011747" lvl="1" indent="-457200">
              <a:buFont typeface="Courier New" panose="02070309020205020404" pitchFamily="49" charset="0"/>
              <a:buChar char="o"/>
            </a:pPr>
            <a:r>
              <a:rPr lang="en-US" sz="3500" dirty="0"/>
              <a:t>Responses are coded based on standard guidelines </a:t>
            </a:r>
          </a:p>
          <a:p>
            <a:pPr marL="1011747" lvl="1" indent="-457200">
              <a:buFont typeface="Courier New" panose="02070309020205020404" pitchFamily="49" charset="0"/>
              <a:buChar char="o"/>
            </a:pPr>
            <a:r>
              <a:rPr lang="en-US" sz="3500" dirty="0"/>
              <a:t>To code simultaneous activities, expert coders are needed</a:t>
            </a:r>
          </a:p>
          <a:p>
            <a:pPr marL="1011747" lvl="1" indent="-457200">
              <a:buFont typeface="Courier New" panose="02070309020205020404" pitchFamily="49" charset="0"/>
              <a:buChar char="o"/>
            </a:pPr>
            <a:r>
              <a:rPr lang="en-US" sz="3500" dirty="0"/>
              <a:t>See UNSD guidelines on coding: </a:t>
            </a:r>
            <a:r>
              <a:rPr lang="en-US" sz="36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https://unstats.un.org/unsd/publication/SeriesF/SeriesF_93E.pdf</a:t>
            </a:r>
            <a:r>
              <a:rPr lang="en-US" sz="3600" dirty="0">
                <a:latin typeface="Calibri" panose="020F0502020204030204" pitchFamily="34" charset="0"/>
                <a:ea typeface="Calibri" panose="020F0502020204030204" pitchFamily="34" charset="0"/>
                <a:cs typeface="Times New Roman" panose="02020603050405020304" pitchFamily="18" charset="0"/>
              </a:rPr>
              <a:t> </a:t>
            </a:r>
            <a:endParaRPr lang="en-US" sz="3500" dirty="0"/>
          </a:p>
          <a:p>
            <a:endParaRPr lang="en-US" sz="3500" dirty="0"/>
          </a:p>
          <a:p>
            <a:endParaRPr lang="en-US" sz="3500" dirty="0"/>
          </a:p>
          <a:p>
            <a:endParaRPr lang="en-US" sz="3500" dirty="0"/>
          </a:p>
          <a:p>
            <a:endParaRPr lang="en-US" sz="3500" dirty="0"/>
          </a:p>
          <a:p>
            <a:endParaRPr lang="en-US" sz="3500" dirty="0"/>
          </a:p>
          <a:p>
            <a:endParaRPr lang="en-US" sz="3500" dirty="0"/>
          </a:p>
          <a:p>
            <a:endParaRPr lang="en-US" sz="3500" dirty="0"/>
          </a:p>
          <a:p>
            <a:endParaRPr lang="en-US" sz="3500" dirty="0"/>
          </a:p>
        </p:txBody>
      </p:sp>
      <p:sp>
        <p:nvSpPr>
          <p:cNvPr id="6" name="Text Placeholder 1">
            <a:extLst>
              <a:ext uri="{FF2B5EF4-FFF2-40B4-BE49-F238E27FC236}">
                <a16:creationId xmlns:a16="http://schemas.microsoft.com/office/drawing/2014/main" id="{0FDAE14E-6D25-40B7-BE8F-05C15B4DB4CF}"/>
              </a:ext>
            </a:extLst>
          </p:cNvPr>
          <p:cNvSpPr txBox="1">
            <a:spLocks/>
          </p:cNvSpPr>
          <p:nvPr/>
        </p:nvSpPr>
        <p:spPr>
          <a:xfrm>
            <a:off x="1575024" y="1143000"/>
            <a:ext cx="21233951" cy="1212768"/>
          </a:xfrm>
          <a:prstGeom prst="rect">
            <a:avLst/>
          </a:prstGeom>
        </p:spPr>
        <p:txBody>
          <a:bodyPr wrap="square" lIns="0" tIns="0" rIns="0" bIns="0">
            <a:spAutoFit/>
          </a:bodyPr>
          <a:lstStyle>
            <a:lvl1pPr marL="0" algn="l" rtl="0">
              <a:defRPr sz="3881" b="1" i="0">
                <a:solidFill>
                  <a:schemeClr val="bg1"/>
                </a:solidFill>
                <a:latin typeface="Montserrat" panose="02000505000000020004" pitchFamily="2" charset="77"/>
                <a:ea typeface="+mn-ea"/>
                <a:cs typeface="Arial" panose="020B0604020202020204" pitchFamily="34" charset="0"/>
              </a:defRPr>
            </a:lvl1pPr>
            <a:lvl2pPr marL="554547">
              <a:defRPr>
                <a:latin typeface="+mn-lt"/>
                <a:ea typeface="+mn-ea"/>
                <a:cs typeface="+mn-cs"/>
              </a:defRPr>
            </a:lvl2pPr>
            <a:lvl3pPr marL="1109095">
              <a:defRPr>
                <a:latin typeface="+mn-lt"/>
                <a:ea typeface="+mn-ea"/>
                <a:cs typeface="+mn-cs"/>
              </a:defRPr>
            </a:lvl3pPr>
            <a:lvl4pPr marL="1663642">
              <a:defRPr>
                <a:latin typeface="+mn-lt"/>
                <a:ea typeface="+mn-ea"/>
                <a:cs typeface="+mn-cs"/>
              </a:defRPr>
            </a:lvl4pPr>
            <a:lvl5pPr marL="2218191">
              <a:defRPr>
                <a:latin typeface="+mn-lt"/>
                <a:ea typeface="+mn-ea"/>
                <a:cs typeface="+mn-cs"/>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a:lstStyle>
          <a:p>
            <a:r>
              <a:rPr lang="en-US" sz="4000" dirty="0"/>
              <a:t>Indicator methodology</a:t>
            </a:r>
          </a:p>
          <a:p>
            <a:pPr defTabSz="914400"/>
            <a:endParaRPr lang="en-US" kern="0" dirty="0"/>
          </a:p>
        </p:txBody>
      </p:sp>
      <p:sp>
        <p:nvSpPr>
          <p:cNvPr id="7" name="TextBox 6">
            <a:extLst>
              <a:ext uri="{FF2B5EF4-FFF2-40B4-BE49-F238E27FC236}">
                <a16:creationId xmlns:a16="http://schemas.microsoft.com/office/drawing/2014/main" id="{8446F0FE-9F49-40D5-AFE6-A3F5C7932E06}"/>
              </a:ext>
            </a:extLst>
          </p:cNvPr>
          <p:cNvSpPr txBox="1"/>
          <p:nvPr/>
        </p:nvSpPr>
        <p:spPr>
          <a:xfrm>
            <a:off x="1359011" y="2158410"/>
            <a:ext cx="21665976" cy="1200329"/>
          </a:xfrm>
          <a:prstGeom prst="rect">
            <a:avLst/>
          </a:prstGeom>
          <a:noFill/>
        </p:spPr>
        <p:txBody>
          <a:bodyPr wrap="square" rtlCol="0">
            <a:spAutoFit/>
          </a:bodyPr>
          <a:lstStyle/>
          <a:p>
            <a:r>
              <a:rPr lang="en-US" sz="3500" dirty="0">
                <a:solidFill>
                  <a:srgbClr val="009CDB"/>
                </a:solidFill>
                <a:latin typeface="Arial" panose="020B0604020202020204" pitchFamily="34" charset="0"/>
                <a:cs typeface="Arial" panose="020B0604020202020204" pitchFamily="34" charset="0"/>
              </a:rPr>
              <a:t>Indicator  5.4.1: Proportion of time spent on unpaid domestic and care work, by age, sex and location</a:t>
            </a:r>
            <a:r>
              <a:rPr lang="en-US" sz="3500" dirty="0">
                <a:solidFill>
                  <a:srgbClr val="009CDB"/>
                </a:solidFill>
              </a:rPr>
              <a:t> </a:t>
            </a:r>
          </a:p>
          <a:p>
            <a:r>
              <a:rPr lang="en-US" sz="3500" dirty="0">
                <a:solidFill>
                  <a:srgbClr val="009CDB"/>
                </a:solidFill>
              </a:rPr>
              <a:t> </a:t>
            </a:r>
          </a:p>
        </p:txBody>
      </p:sp>
    </p:spTree>
    <p:extLst>
      <p:ext uri="{BB962C8B-B14F-4D97-AF65-F5344CB8AC3E}">
        <p14:creationId xmlns:p14="http://schemas.microsoft.com/office/powerpoint/2010/main" val="2908657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A56AD2D-74EC-4338-82DF-7653A0F50F29}"/>
              </a:ext>
            </a:extLst>
          </p:cNvPr>
          <p:cNvSpPr>
            <a:spLocks noGrp="1"/>
          </p:cNvSpPr>
          <p:nvPr>
            <p:ph type="body" sz="quarter" idx="11"/>
          </p:nvPr>
        </p:nvSpPr>
        <p:spPr>
          <a:xfrm>
            <a:off x="1359011" y="3594831"/>
            <a:ext cx="21233951" cy="5924699"/>
          </a:xfrm>
        </p:spPr>
        <p:txBody>
          <a:bodyPr/>
          <a:lstStyle/>
          <a:p>
            <a:pPr marL="457200" indent="-457200">
              <a:buFontTx/>
              <a:buChar char="-"/>
            </a:pPr>
            <a:r>
              <a:rPr lang="en-US" sz="3500" dirty="0"/>
              <a:t>Computation method </a:t>
            </a:r>
          </a:p>
          <a:p>
            <a:pPr marL="1011747" lvl="1" indent="-457200">
              <a:buFont typeface="Courier New" panose="02070309020205020404" pitchFamily="49" charset="0"/>
              <a:buChar char="o"/>
            </a:pPr>
            <a:r>
              <a:rPr lang="en-US" sz="3500" dirty="0"/>
              <a:t>Data is expressed as a proportion of time in a day</a:t>
            </a:r>
          </a:p>
          <a:p>
            <a:pPr marL="1011747" lvl="1" indent="-457200">
              <a:buFont typeface="Courier New" panose="02070309020205020404" pitchFamily="49" charset="0"/>
              <a:buChar char="o"/>
            </a:pPr>
            <a:r>
              <a:rPr lang="en-US" sz="3500" dirty="0"/>
              <a:t>Weekly data averaged over 7 days of the week to obtain daily average </a:t>
            </a:r>
          </a:p>
          <a:p>
            <a:pPr marL="1011747" lvl="1" indent="-457200">
              <a:buFont typeface="Courier New" panose="02070309020205020404" pitchFamily="49" charset="0"/>
              <a:buChar char="o"/>
            </a:pPr>
            <a:r>
              <a:rPr lang="en-US" sz="3500" dirty="0"/>
              <a:t>Data over seasons is averaged to produce daily average </a:t>
            </a:r>
          </a:p>
          <a:p>
            <a:pPr marL="1011747" lvl="1" indent="-457200">
              <a:buFont typeface="Courier New" panose="02070309020205020404" pitchFamily="49" charset="0"/>
              <a:buChar char="o"/>
            </a:pPr>
            <a:r>
              <a:rPr lang="en-US" sz="3500" dirty="0"/>
              <a:t>Once response is coded as per ICATUS, this indicator can be calculated as follows:</a:t>
            </a:r>
          </a:p>
          <a:p>
            <a:endParaRPr lang="en-US" sz="3500" dirty="0"/>
          </a:p>
          <a:p>
            <a:endParaRPr lang="en-US" sz="3500" dirty="0"/>
          </a:p>
          <a:p>
            <a:endParaRPr lang="en-US" sz="3500" dirty="0"/>
          </a:p>
          <a:p>
            <a:endParaRPr lang="en-US" sz="3500" dirty="0"/>
          </a:p>
          <a:p>
            <a:endParaRPr lang="en-US" sz="3500" dirty="0"/>
          </a:p>
          <a:p>
            <a:endParaRPr lang="en-US" sz="3500" dirty="0"/>
          </a:p>
        </p:txBody>
      </p:sp>
      <p:sp>
        <p:nvSpPr>
          <p:cNvPr id="6" name="Text Placeholder 1">
            <a:extLst>
              <a:ext uri="{FF2B5EF4-FFF2-40B4-BE49-F238E27FC236}">
                <a16:creationId xmlns:a16="http://schemas.microsoft.com/office/drawing/2014/main" id="{0FDAE14E-6D25-40B7-BE8F-05C15B4DB4CF}"/>
              </a:ext>
            </a:extLst>
          </p:cNvPr>
          <p:cNvSpPr txBox="1">
            <a:spLocks/>
          </p:cNvSpPr>
          <p:nvPr/>
        </p:nvSpPr>
        <p:spPr>
          <a:xfrm>
            <a:off x="1575024" y="1143000"/>
            <a:ext cx="21233951" cy="1212768"/>
          </a:xfrm>
          <a:prstGeom prst="rect">
            <a:avLst/>
          </a:prstGeom>
        </p:spPr>
        <p:txBody>
          <a:bodyPr wrap="square" lIns="0" tIns="0" rIns="0" bIns="0">
            <a:spAutoFit/>
          </a:bodyPr>
          <a:lstStyle>
            <a:lvl1pPr marL="0" algn="l" rtl="0">
              <a:defRPr sz="3881" b="1" i="0">
                <a:solidFill>
                  <a:schemeClr val="bg1"/>
                </a:solidFill>
                <a:latin typeface="Montserrat" panose="02000505000000020004" pitchFamily="2" charset="77"/>
                <a:ea typeface="+mn-ea"/>
                <a:cs typeface="Arial" panose="020B0604020202020204" pitchFamily="34" charset="0"/>
              </a:defRPr>
            </a:lvl1pPr>
            <a:lvl2pPr marL="554547">
              <a:defRPr>
                <a:latin typeface="+mn-lt"/>
                <a:ea typeface="+mn-ea"/>
                <a:cs typeface="+mn-cs"/>
              </a:defRPr>
            </a:lvl2pPr>
            <a:lvl3pPr marL="1109095">
              <a:defRPr>
                <a:latin typeface="+mn-lt"/>
                <a:ea typeface="+mn-ea"/>
                <a:cs typeface="+mn-cs"/>
              </a:defRPr>
            </a:lvl3pPr>
            <a:lvl4pPr marL="1663642">
              <a:defRPr>
                <a:latin typeface="+mn-lt"/>
                <a:ea typeface="+mn-ea"/>
                <a:cs typeface="+mn-cs"/>
              </a:defRPr>
            </a:lvl4pPr>
            <a:lvl5pPr marL="2218191">
              <a:defRPr>
                <a:latin typeface="+mn-lt"/>
                <a:ea typeface="+mn-ea"/>
                <a:cs typeface="+mn-cs"/>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a:lstStyle>
          <a:p>
            <a:r>
              <a:rPr lang="en-US" sz="4000" dirty="0"/>
              <a:t>Indicator methodology</a:t>
            </a:r>
          </a:p>
          <a:p>
            <a:pPr defTabSz="914400"/>
            <a:endParaRPr lang="en-US" kern="0" dirty="0"/>
          </a:p>
        </p:txBody>
      </p:sp>
      <p:sp>
        <p:nvSpPr>
          <p:cNvPr id="7" name="TextBox 6">
            <a:extLst>
              <a:ext uri="{FF2B5EF4-FFF2-40B4-BE49-F238E27FC236}">
                <a16:creationId xmlns:a16="http://schemas.microsoft.com/office/drawing/2014/main" id="{8446F0FE-9F49-40D5-AFE6-A3F5C7932E06}"/>
              </a:ext>
            </a:extLst>
          </p:cNvPr>
          <p:cNvSpPr txBox="1"/>
          <p:nvPr/>
        </p:nvSpPr>
        <p:spPr>
          <a:xfrm>
            <a:off x="1359011" y="2158410"/>
            <a:ext cx="21665976" cy="1200329"/>
          </a:xfrm>
          <a:prstGeom prst="rect">
            <a:avLst/>
          </a:prstGeom>
          <a:noFill/>
        </p:spPr>
        <p:txBody>
          <a:bodyPr wrap="square" rtlCol="0">
            <a:spAutoFit/>
          </a:bodyPr>
          <a:lstStyle/>
          <a:p>
            <a:r>
              <a:rPr lang="en-US" sz="3500" dirty="0">
                <a:solidFill>
                  <a:srgbClr val="009CDB"/>
                </a:solidFill>
                <a:latin typeface="Arial" panose="020B0604020202020204" pitchFamily="34" charset="0"/>
                <a:cs typeface="Arial" panose="020B0604020202020204" pitchFamily="34" charset="0"/>
              </a:rPr>
              <a:t>Indicator  5.4.1: Proportion of time spent on unpaid domestic and care work, by age, sex and location</a:t>
            </a:r>
            <a:r>
              <a:rPr lang="en-US" sz="3500" dirty="0">
                <a:solidFill>
                  <a:srgbClr val="009CDB"/>
                </a:solidFill>
              </a:rPr>
              <a:t> </a:t>
            </a:r>
          </a:p>
          <a:p>
            <a:r>
              <a:rPr lang="en-US" sz="3500" dirty="0">
                <a:solidFill>
                  <a:srgbClr val="009CDB"/>
                </a:solidFill>
              </a:rPr>
              <a:t> </a:t>
            </a:r>
          </a:p>
        </p:txBody>
      </p:sp>
      <p:pic>
        <p:nvPicPr>
          <p:cNvPr id="11" name="Picture 10">
            <a:extLst>
              <a:ext uri="{FF2B5EF4-FFF2-40B4-BE49-F238E27FC236}">
                <a16:creationId xmlns:a16="http://schemas.microsoft.com/office/drawing/2014/main" id="{AB652BE1-C050-479C-AAA7-F8E0AD51CC88}"/>
              </a:ext>
            </a:extLst>
          </p:cNvPr>
          <p:cNvPicPr>
            <a:picLocks noChangeAspect="1"/>
          </p:cNvPicPr>
          <p:nvPr/>
        </p:nvPicPr>
        <p:blipFill>
          <a:blip r:embed="rId2"/>
          <a:stretch>
            <a:fillRect/>
          </a:stretch>
        </p:blipFill>
        <p:spPr>
          <a:xfrm>
            <a:off x="4495800" y="6324600"/>
            <a:ext cx="15866668" cy="1964078"/>
          </a:xfrm>
          <a:prstGeom prst="rect">
            <a:avLst/>
          </a:prstGeom>
        </p:spPr>
      </p:pic>
      <p:sp>
        <p:nvSpPr>
          <p:cNvPr id="12" name="TextBox 11">
            <a:extLst>
              <a:ext uri="{FF2B5EF4-FFF2-40B4-BE49-F238E27FC236}">
                <a16:creationId xmlns:a16="http://schemas.microsoft.com/office/drawing/2014/main" id="{157C0E09-B110-43C2-B484-1301ED223C5D}"/>
              </a:ext>
            </a:extLst>
          </p:cNvPr>
          <p:cNvSpPr txBox="1"/>
          <p:nvPr/>
        </p:nvSpPr>
        <p:spPr>
          <a:xfrm>
            <a:off x="1359011" y="8534400"/>
            <a:ext cx="17449800" cy="2785378"/>
          </a:xfrm>
          <a:prstGeom prst="rect">
            <a:avLst/>
          </a:prstGeom>
          <a:noFill/>
        </p:spPr>
        <p:txBody>
          <a:bodyPr wrap="square" rtlCol="0">
            <a:spAutoFit/>
          </a:bodyPr>
          <a:lstStyle/>
          <a:p>
            <a:pPr marL="457200" indent="-457200">
              <a:buFontTx/>
              <a:buChar char="-"/>
            </a:pPr>
            <a:r>
              <a:rPr lang="en-US" sz="3500" dirty="0">
                <a:solidFill>
                  <a:srgbClr val="6D6E70"/>
                </a:solidFill>
                <a:latin typeface="Arial" panose="020B0604020202020204" pitchFamily="34" charset="0"/>
                <a:cs typeface="Arial" panose="020B0604020202020204" pitchFamily="34" charset="0"/>
              </a:rPr>
              <a:t>Data disaggregation:</a:t>
            </a:r>
          </a:p>
          <a:p>
            <a:pPr marL="1011692" lvl="1" indent="-457200">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Sex: women and girls/men and boys</a:t>
            </a:r>
            <a:endParaRPr lang="en-US" sz="3500" strike="sngStrike" dirty="0">
              <a:solidFill>
                <a:srgbClr val="6D6E70"/>
              </a:solidFill>
              <a:latin typeface="Arial" panose="020B0604020202020204" pitchFamily="34" charset="0"/>
              <a:cs typeface="Arial" panose="020B0604020202020204" pitchFamily="34" charset="0"/>
            </a:endParaRPr>
          </a:p>
          <a:p>
            <a:pPr marL="1011692" lvl="1" indent="-457200">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Age: (recommended groups) 15+, 15-24, 25-44, 45-54, 55-64 and 65+</a:t>
            </a:r>
          </a:p>
          <a:p>
            <a:pPr marL="1011692" lvl="1" indent="-457200">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Location: urban/rural (following national definitions given the lack of international definition)</a:t>
            </a:r>
          </a:p>
        </p:txBody>
      </p:sp>
    </p:spTree>
    <p:extLst>
      <p:ext uri="{BB962C8B-B14F-4D97-AF65-F5344CB8AC3E}">
        <p14:creationId xmlns:p14="http://schemas.microsoft.com/office/powerpoint/2010/main" val="2960085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7A38E1-7DD4-4BB6-8E96-4091A7D0AC56}"/>
              </a:ext>
            </a:extLst>
          </p:cNvPr>
          <p:cNvSpPr>
            <a:spLocks noGrp="1"/>
          </p:cNvSpPr>
          <p:nvPr>
            <p:ph type="body" sz="quarter" idx="10"/>
          </p:nvPr>
        </p:nvSpPr>
        <p:spPr>
          <a:xfrm>
            <a:off x="1586578" y="1128240"/>
            <a:ext cx="21233951" cy="1212768"/>
          </a:xfrm>
        </p:spPr>
        <p:txBody>
          <a:bodyPr/>
          <a:lstStyle/>
          <a:p>
            <a:r>
              <a:rPr lang="en-US" sz="4000" dirty="0"/>
              <a:t>Indicator methodology</a:t>
            </a:r>
          </a:p>
          <a:p>
            <a:endParaRPr lang="en-US" dirty="0"/>
          </a:p>
        </p:txBody>
      </p:sp>
      <p:sp>
        <p:nvSpPr>
          <p:cNvPr id="3" name="Text Placeholder 2">
            <a:extLst>
              <a:ext uri="{FF2B5EF4-FFF2-40B4-BE49-F238E27FC236}">
                <a16:creationId xmlns:a16="http://schemas.microsoft.com/office/drawing/2014/main" id="{0A56AD2D-74EC-4338-82DF-7653A0F50F29}"/>
              </a:ext>
            </a:extLst>
          </p:cNvPr>
          <p:cNvSpPr>
            <a:spLocks noGrp="1"/>
          </p:cNvSpPr>
          <p:nvPr>
            <p:ph type="body" sz="quarter" idx="11"/>
          </p:nvPr>
        </p:nvSpPr>
        <p:spPr>
          <a:xfrm>
            <a:off x="1586578" y="3440691"/>
            <a:ext cx="21233951" cy="5924699"/>
          </a:xfrm>
        </p:spPr>
        <p:txBody>
          <a:bodyPr/>
          <a:lstStyle/>
          <a:p>
            <a:r>
              <a:rPr lang="en-US" sz="3500" dirty="0"/>
              <a:t>Definition</a:t>
            </a:r>
          </a:p>
          <a:p>
            <a:endParaRPr lang="en-US" sz="3500" dirty="0"/>
          </a:p>
          <a:p>
            <a:pPr marL="457200" indent="-457200">
              <a:buFontTx/>
              <a:buChar char="-"/>
            </a:pPr>
            <a:r>
              <a:rPr lang="en-US" sz="3500" dirty="0"/>
              <a:t>Proportion of women in total number of persons employed in managerial positions </a:t>
            </a:r>
          </a:p>
          <a:p>
            <a:pPr marL="457200" indent="-457200">
              <a:buFontTx/>
              <a:buChar char="-"/>
            </a:pPr>
            <a:r>
              <a:rPr lang="en-US" sz="3500" dirty="0"/>
              <a:t>Captures information about women employed in government, large enterprises and institutions, in:</a:t>
            </a:r>
          </a:p>
          <a:p>
            <a:pPr marL="1011747" lvl="1" indent="-457200">
              <a:buFont typeface="Courier New" panose="02070309020205020404" pitchFamily="49" charset="0"/>
              <a:buChar char="o"/>
            </a:pPr>
            <a:r>
              <a:rPr lang="en-US" sz="3500" dirty="0"/>
              <a:t>Decision-making roles </a:t>
            </a:r>
          </a:p>
          <a:p>
            <a:pPr marL="1011747" lvl="1" indent="-457200">
              <a:buFont typeface="Courier New" panose="02070309020205020404" pitchFamily="49" charset="0"/>
              <a:buChar char="o"/>
            </a:pPr>
            <a:r>
              <a:rPr lang="en-US" sz="3500" dirty="0"/>
              <a:t>Management roles </a:t>
            </a:r>
          </a:p>
          <a:p>
            <a:pPr lvl="1"/>
            <a:endParaRPr lang="en-US" sz="3500" dirty="0"/>
          </a:p>
          <a:p>
            <a:pPr marL="457200" indent="-457200">
              <a:buFontTx/>
              <a:buChar char="-"/>
            </a:pPr>
            <a:endParaRPr lang="en-US" sz="3500" dirty="0">
              <a:solidFill>
                <a:srgbClr val="6D6E70"/>
              </a:solidFill>
            </a:endParaRPr>
          </a:p>
          <a:p>
            <a:pPr marL="457200" indent="-457200">
              <a:buFontTx/>
              <a:buChar char="-"/>
            </a:pPr>
            <a:r>
              <a:rPr lang="en-US" sz="3500" dirty="0">
                <a:solidFill>
                  <a:srgbClr val="6D6E70"/>
                </a:solidFill>
              </a:rPr>
              <a:t>Two measures can be used:</a:t>
            </a:r>
          </a:p>
          <a:p>
            <a:pPr marL="1011747" lvl="1" indent="-457200">
              <a:buFont typeface="Courier New" panose="02070309020205020404" pitchFamily="49" charset="0"/>
              <a:buChar char="o"/>
            </a:pPr>
            <a:r>
              <a:rPr lang="en-US" sz="3500" dirty="0">
                <a:solidFill>
                  <a:srgbClr val="6D6E70"/>
                </a:solidFill>
              </a:rPr>
              <a:t>Share of women in TOTAL management </a:t>
            </a:r>
          </a:p>
          <a:p>
            <a:pPr marL="1011747" lvl="1" indent="-457200">
              <a:buFont typeface="Courier New" panose="02070309020205020404" pitchFamily="49" charset="0"/>
              <a:buChar char="o"/>
            </a:pPr>
            <a:r>
              <a:rPr lang="en-US" sz="3500" dirty="0">
                <a:solidFill>
                  <a:srgbClr val="6D6E70"/>
                </a:solidFill>
              </a:rPr>
              <a:t>Share of women in SENIOR and MIDDLE management </a:t>
            </a:r>
          </a:p>
        </p:txBody>
      </p:sp>
      <p:sp>
        <p:nvSpPr>
          <p:cNvPr id="7" name="TextBox 6">
            <a:extLst>
              <a:ext uri="{FF2B5EF4-FFF2-40B4-BE49-F238E27FC236}">
                <a16:creationId xmlns:a16="http://schemas.microsoft.com/office/drawing/2014/main" id="{354C1461-3973-44BE-BB05-8C0E79725DAE}"/>
              </a:ext>
            </a:extLst>
          </p:cNvPr>
          <p:cNvSpPr txBox="1"/>
          <p:nvPr/>
        </p:nvSpPr>
        <p:spPr>
          <a:xfrm>
            <a:off x="1370565" y="1686365"/>
            <a:ext cx="21665976" cy="1754326"/>
          </a:xfrm>
          <a:prstGeom prst="rect">
            <a:avLst/>
          </a:prstGeom>
          <a:noFill/>
        </p:spPr>
        <p:txBody>
          <a:bodyPr wrap="square" rtlCol="0">
            <a:spAutoFit/>
          </a:bodyPr>
          <a:lstStyle/>
          <a:p>
            <a:endParaRPr lang="en-US" sz="3500" dirty="0">
              <a:solidFill>
                <a:srgbClr val="009CDB"/>
              </a:solidFill>
              <a:latin typeface="Arial" panose="020B0604020202020204" pitchFamily="34" charset="0"/>
              <a:cs typeface="Arial" panose="020B0604020202020204" pitchFamily="34" charset="0"/>
            </a:endParaRPr>
          </a:p>
          <a:p>
            <a:r>
              <a:rPr lang="en-US" sz="3500" dirty="0">
                <a:solidFill>
                  <a:srgbClr val="009CDB"/>
                </a:solidFill>
                <a:latin typeface="Arial" panose="020B0604020202020204" pitchFamily="34" charset="0"/>
                <a:cs typeface="Arial" panose="020B0604020202020204" pitchFamily="34" charset="0"/>
              </a:rPr>
              <a:t>Indicator 5.5.2: Proportion of women in managerial positions </a:t>
            </a:r>
          </a:p>
          <a:p>
            <a:r>
              <a:rPr lang="en-US" sz="3500" dirty="0">
                <a:solidFill>
                  <a:srgbClr val="009CDB"/>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7D2166F0-BE79-4ED9-9B4C-46EC0D4AD228}"/>
              </a:ext>
            </a:extLst>
          </p:cNvPr>
          <p:cNvSpPr txBox="1"/>
          <p:nvPr/>
        </p:nvSpPr>
        <p:spPr>
          <a:xfrm>
            <a:off x="14401800" y="10141167"/>
            <a:ext cx="9778776" cy="1708160"/>
          </a:xfrm>
          <a:prstGeom prst="rect">
            <a:avLst/>
          </a:prstGeom>
          <a:noFill/>
        </p:spPr>
        <p:txBody>
          <a:bodyPr wrap="square" rtlCol="0">
            <a:spAutoFit/>
          </a:bodyPr>
          <a:lstStyle/>
          <a:p>
            <a:pPr lvl="0" defTabSz="914400"/>
            <a:r>
              <a:rPr lang="en-US" sz="3500" kern="0" dirty="0">
                <a:solidFill>
                  <a:srgbClr val="6D6E70"/>
                </a:solidFill>
                <a:latin typeface="Arial" panose="020B0604020202020204" pitchFamily="34" charset="0"/>
                <a:cs typeface="Arial" panose="020B0604020202020204" pitchFamily="34" charset="0"/>
              </a:rPr>
              <a:t>International Standard Classification of Occupations (ISCO-08) </a:t>
            </a:r>
          </a:p>
          <a:p>
            <a:endParaRPr lang="en-US" sz="3500" dirty="0">
              <a:latin typeface="Arial" panose="020B0604020202020204" pitchFamily="34" charset="0"/>
              <a:cs typeface="Arial" panose="020B0604020202020204" pitchFamily="34" charset="0"/>
            </a:endParaRPr>
          </a:p>
        </p:txBody>
      </p:sp>
      <p:sp>
        <p:nvSpPr>
          <p:cNvPr id="8" name="Arrow: Right 7">
            <a:extLst>
              <a:ext uri="{FF2B5EF4-FFF2-40B4-BE49-F238E27FC236}">
                <a16:creationId xmlns:a16="http://schemas.microsoft.com/office/drawing/2014/main" id="{050C6BDD-6609-4B97-8455-02332541EBF8}"/>
              </a:ext>
            </a:extLst>
          </p:cNvPr>
          <p:cNvSpPr/>
          <p:nvPr/>
        </p:nvSpPr>
        <p:spPr>
          <a:xfrm>
            <a:off x="3810000" y="10125927"/>
            <a:ext cx="10140538" cy="14497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CLASSIFICATION INTO JUNIOR, MIDDLE AND SENIOR MANAGEMENT</a:t>
            </a:r>
          </a:p>
        </p:txBody>
      </p:sp>
    </p:spTree>
    <p:extLst>
      <p:ext uri="{BB962C8B-B14F-4D97-AF65-F5344CB8AC3E}">
        <p14:creationId xmlns:p14="http://schemas.microsoft.com/office/powerpoint/2010/main" val="42192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7A38E1-7DD4-4BB6-8E96-4091A7D0AC56}"/>
              </a:ext>
            </a:extLst>
          </p:cNvPr>
          <p:cNvSpPr>
            <a:spLocks noGrp="1"/>
          </p:cNvSpPr>
          <p:nvPr>
            <p:ph type="body" sz="quarter" idx="10"/>
          </p:nvPr>
        </p:nvSpPr>
        <p:spPr>
          <a:xfrm>
            <a:off x="1586578" y="1128240"/>
            <a:ext cx="21233951" cy="1212768"/>
          </a:xfrm>
        </p:spPr>
        <p:txBody>
          <a:bodyPr/>
          <a:lstStyle/>
          <a:p>
            <a:r>
              <a:rPr lang="en-US" sz="4000" dirty="0"/>
              <a:t>Indicator methodology</a:t>
            </a:r>
          </a:p>
          <a:p>
            <a:endParaRPr lang="en-US" dirty="0"/>
          </a:p>
        </p:txBody>
      </p:sp>
      <p:sp>
        <p:nvSpPr>
          <p:cNvPr id="3" name="Text Placeholder 2">
            <a:extLst>
              <a:ext uri="{FF2B5EF4-FFF2-40B4-BE49-F238E27FC236}">
                <a16:creationId xmlns:a16="http://schemas.microsoft.com/office/drawing/2014/main" id="{0A56AD2D-74EC-4338-82DF-7653A0F50F29}"/>
              </a:ext>
            </a:extLst>
          </p:cNvPr>
          <p:cNvSpPr>
            <a:spLocks noGrp="1"/>
          </p:cNvSpPr>
          <p:nvPr>
            <p:ph type="body" sz="quarter" idx="11"/>
          </p:nvPr>
        </p:nvSpPr>
        <p:spPr>
          <a:xfrm>
            <a:off x="1586578" y="3285539"/>
            <a:ext cx="21233951" cy="5924699"/>
          </a:xfrm>
        </p:spPr>
        <p:txBody>
          <a:bodyPr/>
          <a:lstStyle/>
          <a:p>
            <a:r>
              <a:rPr lang="en-US" sz="3500" dirty="0"/>
              <a:t>Key concepts</a:t>
            </a:r>
          </a:p>
          <a:p>
            <a:endParaRPr lang="en-US" sz="3500" dirty="0"/>
          </a:p>
          <a:p>
            <a:pPr marL="457200" indent="-457200">
              <a:buFontTx/>
              <a:buChar char="-"/>
            </a:pPr>
            <a:r>
              <a:rPr lang="en-US" sz="3500" dirty="0"/>
              <a:t>International Standard Classification of Occupations (ISCO-08) </a:t>
            </a:r>
          </a:p>
          <a:p>
            <a:pPr marL="1068897" lvl="1" indent="-514350">
              <a:buFont typeface="Courier New" panose="02070309020205020404" pitchFamily="49" charset="0"/>
              <a:buChar char="o"/>
            </a:pPr>
            <a:r>
              <a:rPr lang="en-US" sz="3500" dirty="0"/>
              <a:t>Organizes jobs into groups based on tasks and duties </a:t>
            </a:r>
          </a:p>
          <a:p>
            <a:pPr marL="1068897" lvl="1" indent="-514350">
              <a:buFont typeface="Courier New" panose="02070309020205020404" pitchFamily="49" charset="0"/>
              <a:buChar char="o"/>
            </a:pPr>
            <a:r>
              <a:rPr lang="en-US" sz="3500" dirty="0"/>
              <a:t>Refer to </a:t>
            </a:r>
            <a:r>
              <a:rPr lang="en-US" sz="3500" dirty="0">
                <a:solidFill>
                  <a:srgbClr val="009CDB"/>
                </a:solidFill>
              </a:rPr>
              <a:t>Major Category 1</a:t>
            </a:r>
            <a:r>
              <a:rPr lang="en-US" sz="3500" dirty="0"/>
              <a:t> to calculate this indicator </a:t>
            </a:r>
          </a:p>
          <a:p>
            <a:pPr marL="1068897" lvl="1" indent="-514350">
              <a:buFont typeface="Courier New" panose="02070309020205020404" pitchFamily="49" charset="0"/>
              <a:buChar char="o"/>
            </a:pPr>
            <a:r>
              <a:rPr lang="en-US" sz="3500" dirty="0"/>
              <a:t>Further divided into sub-major and minor categories </a:t>
            </a:r>
          </a:p>
          <a:p>
            <a:endParaRPr lang="en-US" sz="3500" dirty="0"/>
          </a:p>
          <a:p>
            <a:endParaRPr lang="en-US" sz="3500" dirty="0"/>
          </a:p>
          <a:p>
            <a:endParaRPr lang="en-US" sz="3500" dirty="0"/>
          </a:p>
          <a:p>
            <a:endParaRPr lang="en-US" sz="3500" dirty="0"/>
          </a:p>
          <a:p>
            <a:endParaRPr lang="en-US" sz="3500" dirty="0"/>
          </a:p>
        </p:txBody>
      </p:sp>
      <p:sp>
        <p:nvSpPr>
          <p:cNvPr id="7" name="TextBox 6">
            <a:extLst>
              <a:ext uri="{FF2B5EF4-FFF2-40B4-BE49-F238E27FC236}">
                <a16:creationId xmlns:a16="http://schemas.microsoft.com/office/drawing/2014/main" id="{354C1461-3973-44BE-BB05-8C0E79725DAE}"/>
              </a:ext>
            </a:extLst>
          </p:cNvPr>
          <p:cNvSpPr txBox="1"/>
          <p:nvPr/>
        </p:nvSpPr>
        <p:spPr>
          <a:xfrm>
            <a:off x="1370565" y="1686365"/>
            <a:ext cx="21665976" cy="1754326"/>
          </a:xfrm>
          <a:prstGeom prst="rect">
            <a:avLst/>
          </a:prstGeom>
          <a:noFill/>
        </p:spPr>
        <p:txBody>
          <a:bodyPr wrap="square" rtlCol="0">
            <a:spAutoFit/>
          </a:bodyPr>
          <a:lstStyle/>
          <a:p>
            <a:endParaRPr lang="en-US" sz="3500" dirty="0">
              <a:solidFill>
                <a:srgbClr val="009CDB"/>
              </a:solidFill>
              <a:latin typeface="Arial" panose="020B0604020202020204" pitchFamily="34" charset="0"/>
              <a:cs typeface="Arial" panose="020B0604020202020204" pitchFamily="34" charset="0"/>
            </a:endParaRPr>
          </a:p>
          <a:p>
            <a:r>
              <a:rPr lang="en-US" sz="3500" dirty="0">
                <a:solidFill>
                  <a:srgbClr val="009CDB"/>
                </a:solidFill>
                <a:latin typeface="Arial" panose="020B0604020202020204" pitchFamily="34" charset="0"/>
                <a:cs typeface="Arial" panose="020B0604020202020204" pitchFamily="34" charset="0"/>
              </a:rPr>
              <a:t>Indicator 5.5.2: Proportion of women in managerial positions </a:t>
            </a:r>
          </a:p>
          <a:p>
            <a:r>
              <a:rPr lang="en-US" sz="3500" dirty="0">
                <a:solidFill>
                  <a:srgbClr val="009CDB"/>
                </a:solidFill>
                <a:latin typeface="Arial" panose="020B0604020202020204" pitchFamily="34" charset="0"/>
                <a:cs typeface="Arial" panose="020B0604020202020204" pitchFamily="34" charset="0"/>
              </a:rPr>
              <a:t> </a:t>
            </a:r>
          </a:p>
        </p:txBody>
      </p:sp>
      <p:grpSp>
        <p:nvGrpSpPr>
          <p:cNvPr id="40" name="Group 39">
            <a:extLst>
              <a:ext uri="{FF2B5EF4-FFF2-40B4-BE49-F238E27FC236}">
                <a16:creationId xmlns:a16="http://schemas.microsoft.com/office/drawing/2014/main" id="{40BA07BD-3B3E-4DE0-8AA5-EED1902A6539}"/>
              </a:ext>
            </a:extLst>
          </p:cNvPr>
          <p:cNvGrpSpPr/>
          <p:nvPr/>
        </p:nvGrpSpPr>
        <p:grpSpPr>
          <a:xfrm>
            <a:off x="6216076" y="6601094"/>
            <a:ext cx="11951847" cy="5218288"/>
            <a:chOff x="6216076" y="6601094"/>
            <a:chExt cx="11951847" cy="5218288"/>
          </a:xfrm>
        </p:grpSpPr>
        <p:graphicFrame>
          <p:nvGraphicFramePr>
            <p:cNvPr id="6" name="Diagram 5">
              <a:extLst>
                <a:ext uri="{FF2B5EF4-FFF2-40B4-BE49-F238E27FC236}">
                  <a16:creationId xmlns:a16="http://schemas.microsoft.com/office/drawing/2014/main" id="{3476DFA7-6A09-4F77-A958-8C1E190BF7B1}"/>
                </a:ext>
              </a:extLst>
            </p:cNvPr>
            <p:cNvGraphicFramePr/>
            <p:nvPr>
              <p:extLst>
                <p:ext uri="{D42A27DB-BD31-4B8C-83A1-F6EECF244321}">
                  <p14:modId xmlns:p14="http://schemas.microsoft.com/office/powerpoint/2010/main" val="2780849912"/>
                </p:ext>
              </p:extLst>
            </p:nvPr>
          </p:nvGraphicFramePr>
          <p:xfrm>
            <a:off x="6216076" y="6601094"/>
            <a:ext cx="11951847" cy="5218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 Box 299">
              <a:extLst>
                <a:ext uri="{FF2B5EF4-FFF2-40B4-BE49-F238E27FC236}">
                  <a16:creationId xmlns:a16="http://schemas.microsoft.com/office/drawing/2014/main" id="{DDE52FBF-F190-49A0-82D2-E540DACC9C70}"/>
                </a:ext>
              </a:extLst>
            </p:cNvPr>
            <p:cNvSpPr txBox="1"/>
            <p:nvPr/>
          </p:nvSpPr>
          <p:spPr>
            <a:xfrm>
              <a:off x="8534400" y="7315200"/>
              <a:ext cx="6315075" cy="533400"/>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a:spcBef>
                  <a:spcPts val="0"/>
                </a:spcBef>
                <a:spcAft>
                  <a:spcPts val="1000"/>
                </a:spcAft>
              </a:pPr>
              <a:r>
                <a:rPr lang="en-US" sz="2500" i="1" dirty="0">
                  <a:solidFill>
                    <a:srgbClr val="009DDC"/>
                  </a:solidFill>
                  <a:effectLst/>
                  <a:latin typeface="Calibri" panose="020F0502020204030204" pitchFamily="34" charset="0"/>
                  <a:ea typeface="Calibri" panose="020F0502020204030204" pitchFamily="34" charset="0"/>
                  <a:cs typeface="Times New Roman" panose="02020603050405020304" pitchFamily="18" charset="0"/>
                </a:rPr>
                <a:t>ISCO-08 Classification of managers</a:t>
              </a:r>
              <a:endParaRPr lang="en-US" sz="2500" i="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41" name="Group 40">
            <a:extLst>
              <a:ext uri="{FF2B5EF4-FFF2-40B4-BE49-F238E27FC236}">
                <a16:creationId xmlns:a16="http://schemas.microsoft.com/office/drawing/2014/main" id="{D75EFBD5-1473-42C1-8644-6BCAE32D4AF7}"/>
              </a:ext>
            </a:extLst>
          </p:cNvPr>
          <p:cNvGrpSpPr/>
          <p:nvPr/>
        </p:nvGrpSpPr>
        <p:grpSpPr>
          <a:xfrm>
            <a:off x="1952450" y="7581900"/>
            <a:ext cx="4263626" cy="1893310"/>
            <a:chOff x="1952450" y="7581900"/>
            <a:chExt cx="4263626" cy="1893310"/>
          </a:xfrm>
        </p:grpSpPr>
        <p:sp>
          <p:nvSpPr>
            <p:cNvPr id="9" name="Oval 8">
              <a:extLst>
                <a:ext uri="{FF2B5EF4-FFF2-40B4-BE49-F238E27FC236}">
                  <a16:creationId xmlns:a16="http://schemas.microsoft.com/office/drawing/2014/main" id="{3CE338DB-B4A5-4494-96FD-A53F66DEDA04}"/>
                </a:ext>
              </a:extLst>
            </p:cNvPr>
            <p:cNvSpPr/>
            <p:nvPr/>
          </p:nvSpPr>
          <p:spPr>
            <a:xfrm>
              <a:off x="1952450" y="7581900"/>
              <a:ext cx="3104464" cy="18933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Major Category 1</a:t>
              </a:r>
            </a:p>
          </p:txBody>
        </p:sp>
        <p:cxnSp>
          <p:nvCxnSpPr>
            <p:cNvPr id="11" name="Connector: Elbow 10">
              <a:extLst>
                <a:ext uri="{FF2B5EF4-FFF2-40B4-BE49-F238E27FC236}">
                  <a16:creationId xmlns:a16="http://schemas.microsoft.com/office/drawing/2014/main" id="{86C61E80-412E-47EF-9FAF-FF7FEAB39A1B}"/>
                </a:ext>
              </a:extLst>
            </p:cNvPr>
            <p:cNvCxnSpPr>
              <a:cxnSpLocks/>
              <a:endCxn id="6" idx="1"/>
            </p:cNvCxnSpPr>
            <p:nvPr/>
          </p:nvCxnSpPr>
          <p:spPr>
            <a:xfrm>
              <a:off x="5056914" y="8661905"/>
              <a:ext cx="1159162" cy="548333"/>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D41864AD-90BF-4B9D-B375-4B370719CFAB}"/>
              </a:ext>
            </a:extLst>
          </p:cNvPr>
          <p:cNvGrpSpPr/>
          <p:nvPr/>
        </p:nvGrpSpPr>
        <p:grpSpPr>
          <a:xfrm>
            <a:off x="13400896" y="4707784"/>
            <a:ext cx="7587636" cy="3820771"/>
            <a:chOff x="13400896" y="4707784"/>
            <a:chExt cx="7587636" cy="3820771"/>
          </a:xfrm>
        </p:grpSpPr>
        <p:sp>
          <p:nvSpPr>
            <p:cNvPr id="13" name="Oval 12">
              <a:extLst>
                <a:ext uri="{FF2B5EF4-FFF2-40B4-BE49-F238E27FC236}">
                  <a16:creationId xmlns:a16="http://schemas.microsoft.com/office/drawing/2014/main" id="{8C24A4CC-1227-4E49-97BF-C62601ABDA62}"/>
                </a:ext>
              </a:extLst>
            </p:cNvPr>
            <p:cNvSpPr/>
            <p:nvPr/>
          </p:nvSpPr>
          <p:spPr>
            <a:xfrm>
              <a:off x="17884068" y="4707784"/>
              <a:ext cx="3104464" cy="18933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Minor Categories</a:t>
              </a:r>
            </a:p>
          </p:txBody>
        </p:sp>
        <p:cxnSp>
          <p:nvCxnSpPr>
            <p:cNvPr id="15" name="Connector: Elbow 14">
              <a:extLst>
                <a:ext uri="{FF2B5EF4-FFF2-40B4-BE49-F238E27FC236}">
                  <a16:creationId xmlns:a16="http://schemas.microsoft.com/office/drawing/2014/main" id="{8A7F179F-422C-42EF-9529-C223F550328C}"/>
                </a:ext>
              </a:extLst>
            </p:cNvPr>
            <p:cNvCxnSpPr>
              <a:cxnSpLocks/>
            </p:cNvCxnSpPr>
            <p:nvPr/>
          </p:nvCxnSpPr>
          <p:spPr>
            <a:xfrm rot="10800000" flipV="1">
              <a:off x="13400896" y="5784549"/>
              <a:ext cx="4257828" cy="2744006"/>
            </a:xfrm>
            <a:prstGeom prst="bentConnector3">
              <a:avLst>
                <a:gd name="adj1" fmla="val 99964"/>
              </a:avLst>
            </a:prstGeom>
            <a:ln w="28575">
              <a:tailEnd type="triangle"/>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89D2A5D2-2B89-4E02-B041-FEC040C717C2}"/>
              </a:ext>
            </a:extLst>
          </p:cNvPr>
          <p:cNvGrpSpPr/>
          <p:nvPr/>
        </p:nvGrpSpPr>
        <p:grpSpPr>
          <a:xfrm>
            <a:off x="5051491" y="9924344"/>
            <a:ext cx="5387909" cy="2027524"/>
            <a:chOff x="5051491" y="9924344"/>
            <a:chExt cx="5387909" cy="2027524"/>
          </a:xfrm>
        </p:grpSpPr>
        <p:sp>
          <p:nvSpPr>
            <p:cNvPr id="25" name="Oval 24">
              <a:extLst>
                <a:ext uri="{FF2B5EF4-FFF2-40B4-BE49-F238E27FC236}">
                  <a16:creationId xmlns:a16="http://schemas.microsoft.com/office/drawing/2014/main" id="{5F06D1E7-2715-44AB-841D-30BC7629F5BE}"/>
                </a:ext>
              </a:extLst>
            </p:cNvPr>
            <p:cNvSpPr/>
            <p:nvPr/>
          </p:nvSpPr>
          <p:spPr>
            <a:xfrm>
              <a:off x="5051491" y="10058558"/>
              <a:ext cx="3104464" cy="18933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Sub-major categories</a:t>
              </a:r>
            </a:p>
          </p:txBody>
        </p:sp>
        <p:cxnSp>
          <p:nvCxnSpPr>
            <p:cNvPr id="27" name="Connector: Elbow 26">
              <a:extLst>
                <a:ext uri="{FF2B5EF4-FFF2-40B4-BE49-F238E27FC236}">
                  <a16:creationId xmlns:a16="http://schemas.microsoft.com/office/drawing/2014/main" id="{F80E8114-2DF6-4E14-89B1-BE7C5A9D2DB2}"/>
                </a:ext>
              </a:extLst>
            </p:cNvPr>
            <p:cNvCxnSpPr>
              <a:cxnSpLocks/>
            </p:cNvCxnSpPr>
            <p:nvPr/>
          </p:nvCxnSpPr>
          <p:spPr>
            <a:xfrm flipV="1">
              <a:off x="8407097" y="9924344"/>
              <a:ext cx="2032303" cy="1211834"/>
            </a:xfrm>
            <a:prstGeom prst="bentConnector3">
              <a:avLst>
                <a:gd name="adj1" fmla="val 99584"/>
              </a:avLst>
            </a:prstGeom>
            <a:ln w="28575">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87532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110CB1-E77A-4620-BD6E-A0729AC7C3D6}"/>
              </a:ext>
            </a:extLst>
          </p:cNvPr>
          <p:cNvSpPr>
            <a:spLocks noGrp="1"/>
          </p:cNvSpPr>
          <p:nvPr>
            <p:ph type="body" sz="quarter" idx="11"/>
          </p:nvPr>
        </p:nvSpPr>
        <p:spPr>
          <a:xfrm>
            <a:off x="3481550" y="6411113"/>
            <a:ext cx="9243851" cy="923458"/>
          </a:xfrm>
        </p:spPr>
        <p:txBody>
          <a:bodyPr/>
          <a:lstStyle/>
          <a:p>
            <a:r>
              <a:rPr lang="en-US" dirty="0"/>
              <a:t>Learning Objectives </a:t>
            </a:r>
          </a:p>
        </p:txBody>
      </p:sp>
      <p:sp>
        <p:nvSpPr>
          <p:cNvPr id="3" name="Text Placeholder 2">
            <a:extLst>
              <a:ext uri="{FF2B5EF4-FFF2-40B4-BE49-F238E27FC236}">
                <a16:creationId xmlns:a16="http://schemas.microsoft.com/office/drawing/2014/main" id="{BEC91406-74F6-429C-B244-6627A4740EDA}"/>
              </a:ext>
            </a:extLst>
          </p:cNvPr>
          <p:cNvSpPr>
            <a:spLocks noGrp="1"/>
          </p:cNvSpPr>
          <p:nvPr>
            <p:ph type="body" sz="quarter" idx="15"/>
          </p:nvPr>
        </p:nvSpPr>
        <p:spPr>
          <a:xfrm>
            <a:off x="24773" y="6180891"/>
            <a:ext cx="2337428" cy="1354217"/>
          </a:xfrm>
        </p:spPr>
        <p:txBody>
          <a:bodyPr/>
          <a:lstStyle/>
          <a:p>
            <a:r>
              <a:rPr lang="en-US" dirty="0"/>
              <a:t>1</a:t>
            </a:r>
          </a:p>
        </p:txBody>
      </p:sp>
      <p:sp>
        <p:nvSpPr>
          <p:cNvPr id="4" name="TextBox 3">
            <a:extLst>
              <a:ext uri="{FF2B5EF4-FFF2-40B4-BE49-F238E27FC236}">
                <a16:creationId xmlns:a16="http://schemas.microsoft.com/office/drawing/2014/main" id="{16C7C625-DA41-42C9-8302-8EA29763C454}"/>
              </a:ext>
            </a:extLst>
          </p:cNvPr>
          <p:cNvSpPr txBox="1"/>
          <p:nvPr/>
        </p:nvSpPr>
        <p:spPr>
          <a:xfrm>
            <a:off x="10439400" y="933429"/>
            <a:ext cx="13487400" cy="11172289"/>
          </a:xfrm>
          <a:prstGeom prst="rect">
            <a:avLst/>
          </a:prstGeom>
          <a:noFill/>
        </p:spPr>
        <p:txBody>
          <a:bodyPr wrap="square" rtlCol="0">
            <a:spAutoFit/>
          </a:bodyPr>
          <a:lstStyle/>
          <a:p>
            <a:pPr marL="685800" lvl="0" indent="-685800">
              <a:buFont typeface="Arial" panose="020B0604020202020204" pitchFamily="34" charset="0"/>
              <a:buChar char="•"/>
            </a:pPr>
            <a:r>
              <a:rPr lang="en-US" sz="4500" dirty="0">
                <a:solidFill>
                  <a:schemeClr val="bg1"/>
                </a:solidFill>
                <a:latin typeface="Arial" panose="020B0604020202020204" pitchFamily="34" charset="0"/>
                <a:cs typeface="Arial" panose="020B0604020202020204" pitchFamily="34" charset="0"/>
              </a:rPr>
              <a:t>Become familiar with the methodological details of how to calculate specific gender indicators across the 3 pillars of the SDGs</a:t>
            </a:r>
          </a:p>
          <a:p>
            <a:pPr lvl="0"/>
            <a:endParaRPr lang="en-US" sz="4500" dirty="0">
              <a:solidFill>
                <a:schemeClr val="bg1"/>
              </a:solidFill>
              <a:latin typeface="Arial" panose="020B0604020202020204" pitchFamily="34" charset="0"/>
              <a:cs typeface="Arial" panose="020B0604020202020204" pitchFamily="34" charset="0"/>
            </a:endParaRPr>
          </a:p>
          <a:p>
            <a:pPr marL="685800" lvl="0" indent="-685800">
              <a:buFont typeface="Arial" panose="020B0604020202020204" pitchFamily="34" charset="0"/>
              <a:buChar char="•"/>
            </a:pPr>
            <a:r>
              <a:rPr lang="en-US" sz="4500" dirty="0">
                <a:solidFill>
                  <a:schemeClr val="bg1"/>
                </a:solidFill>
                <a:latin typeface="Arial" panose="020B0604020202020204" pitchFamily="34" charset="0"/>
                <a:cs typeface="Arial" panose="020B0604020202020204" pitchFamily="34" charset="0"/>
              </a:rPr>
              <a:t>Understand the key concepts, methods of computation and practical examples associated with the calculation of gender-related SDG indicators</a:t>
            </a:r>
          </a:p>
          <a:p>
            <a:pPr lvl="0"/>
            <a:endParaRPr lang="en-US" sz="4500" dirty="0">
              <a:solidFill>
                <a:schemeClr val="bg1"/>
              </a:solidFill>
              <a:latin typeface="Arial" panose="020B0604020202020204" pitchFamily="34" charset="0"/>
              <a:cs typeface="Arial" panose="020B0604020202020204" pitchFamily="34" charset="0"/>
            </a:endParaRPr>
          </a:p>
          <a:p>
            <a:pPr marL="685800" lvl="0" indent="-685800">
              <a:buFont typeface="Arial" panose="020B0604020202020204" pitchFamily="34" charset="0"/>
              <a:buChar char="•"/>
            </a:pPr>
            <a:r>
              <a:rPr lang="en-US" sz="4500" dirty="0">
                <a:solidFill>
                  <a:schemeClr val="bg1"/>
                </a:solidFill>
                <a:latin typeface="Arial" panose="020B0604020202020204" pitchFamily="34" charset="0"/>
                <a:cs typeface="Arial" panose="020B0604020202020204" pitchFamily="34" charset="0"/>
              </a:rPr>
              <a:t>Understand the importance of incorporating gender statistics across all the SDGs</a:t>
            </a:r>
          </a:p>
          <a:p>
            <a:pPr lvl="0"/>
            <a:endParaRPr lang="en-US" sz="4500" dirty="0">
              <a:solidFill>
                <a:schemeClr val="bg1"/>
              </a:solidFill>
              <a:latin typeface="Arial" panose="020B0604020202020204" pitchFamily="34" charset="0"/>
              <a:cs typeface="Arial" panose="020B0604020202020204" pitchFamily="34" charset="0"/>
            </a:endParaRPr>
          </a:p>
          <a:p>
            <a:pPr marL="685800" lvl="0" indent="-685800">
              <a:buFont typeface="Arial" panose="020B0604020202020204" pitchFamily="34" charset="0"/>
              <a:buChar char="•"/>
            </a:pPr>
            <a:r>
              <a:rPr lang="en-US" sz="4500" dirty="0">
                <a:solidFill>
                  <a:schemeClr val="bg1"/>
                </a:solidFill>
                <a:latin typeface="Arial" panose="020B0604020202020204" pitchFamily="34" charset="0"/>
                <a:cs typeface="Arial" panose="020B0604020202020204" pitchFamily="34" charset="0"/>
              </a:rPr>
              <a:t>Learn how to use gender data to monitor progress with some indicators that are not necessarily gendered in the official SDG monitoring framework</a:t>
            </a:r>
          </a:p>
        </p:txBody>
      </p:sp>
    </p:spTree>
    <p:extLst>
      <p:ext uri="{BB962C8B-B14F-4D97-AF65-F5344CB8AC3E}">
        <p14:creationId xmlns:p14="http://schemas.microsoft.com/office/powerpoint/2010/main" val="3322925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7A38E1-7DD4-4BB6-8E96-4091A7D0AC56}"/>
              </a:ext>
            </a:extLst>
          </p:cNvPr>
          <p:cNvSpPr>
            <a:spLocks noGrp="1"/>
          </p:cNvSpPr>
          <p:nvPr>
            <p:ph type="body" sz="quarter" idx="10"/>
          </p:nvPr>
        </p:nvSpPr>
        <p:spPr>
          <a:xfrm>
            <a:off x="1586578" y="1128240"/>
            <a:ext cx="21233951" cy="1212768"/>
          </a:xfrm>
        </p:spPr>
        <p:txBody>
          <a:bodyPr/>
          <a:lstStyle/>
          <a:p>
            <a:r>
              <a:rPr lang="en-US" sz="4000" dirty="0"/>
              <a:t>Indicator methodology</a:t>
            </a:r>
          </a:p>
          <a:p>
            <a:endParaRPr lang="en-US" dirty="0"/>
          </a:p>
        </p:txBody>
      </p:sp>
      <p:sp>
        <p:nvSpPr>
          <p:cNvPr id="3" name="Text Placeholder 2">
            <a:extLst>
              <a:ext uri="{FF2B5EF4-FFF2-40B4-BE49-F238E27FC236}">
                <a16:creationId xmlns:a16="http://schemas.microsoft.com/office/drawing/2014/main" id="{0A56AD2D-74EC-4338-82DF-7653A0F50F29}"/>
              </a:ext>
            </a:extLst>
          </p:cNvPr>
          <p:cNvSpPr>
            <a:spLocks noGrp="1"/>
          </p:cNvSpPr>
          <p:nvPr>
            <p:ph type="body" sz="quarter" idx="11"/>
          </p:nvPr>
        </p:nvSpPr>
        <p:spPr>
          <a:xfrm>
            <a:off x="1586578" y="3285539"/>
            <a:ext cx="21233951" cy="3770263"/>
          </a:xfrm>
        </p:spPr>
        <p:txBody>
          <a:bodyPr/>
          <a:lstStyle/>
          <a:p>
            <a:r>
              <a:rPr lang="en-US" sz="3500" dirty="0"/>
              <a:t>Computation method </a:t>
            </a:r>
          </a:p>
          <a:p>
            <a:endParaRPr lang="en-US" sz="3500" dirty="0"/>
          </a:p>
          <a:p>
            <a:endParaRPr lang="en-US" sz="3500" dirty="0"/>
          </a:p>
          <a:p>
            <a:endParaRPr lang="en-US" sz="3500" dirty="0"/>
          </a:p>
          <a:p>
            <a:endParaRPr lang="en-US" sz="3500" dirty="0"/>
          </a:p>
          <a:p>
            <a:endParaRPr lang="en-US" sz="3500" dirty="0"/>
          </a:p>
          <a:p>
            <a:endParaRPr lang="en-US" sz="3500" b="1" dirty="0"/>
          </a:p>
        </p:txBody>
      </p:sp>
      <p:sp>
        <p:nvSpPr>
          <p:cNvPr id="7" name="TextBox 6">
            <a:extLst>
              <a:ext uri="{FF2B5EF4-FFF2-40B4-BE49-F238E27FC236}">
                <a16:creationId xmlns:a16="http://schemas.microsoft.com/office/drawing/2014/main" id="{354C1461-3973-44BE-BB05-8C0E79725DAE}"/>
              </a:ext>
            </a:extLst>
          </p:cNvPr>
          <p:cNvSpPr txBox="1"/>
          <p:nvPr/>
        </p:nvSpPr>
        <p:spPr>
          <a:xfrm>
            <a:off x="1370565" y="1686365"/>
            <a:ext cx="21233951" cy="1708160"/>
          </a:xfrm>
          <a:prstGeom prst="rect">
            <a:avLst/>
          </a:prstGeom>
          <a:noFill/>
        </p:spPr>
        <p:txBody>
          <a:bodyPr wrap="square" rtlCol="0">
            <a:spAutoFit/>
          </a:bodyPr>
          <a:lstStyle/>
          <a:p>
            <a:endParaRPr lang="en-US" sz="3500" dirty="0">
              <a:solidFill>
                <a:srgbClr val="009CDB"/>
              </a:solidFill>
              <a:latin typeface="Arial" panose="020B0604020202020204" pitchFamily="34" charset="0"/>
              <a:cs typeface="Arial" panose="020B0604020202020204" pitchFamily="34" charset="0"/>
            </a:endParaRPr>
          </a:p>
          <a:p>
            <a:r>
              <a:rPr lang="en-US" sz="3500" dirty="0">
                <a:solidFill>
                  <a:srgbClr val="009CDB"/>
                </a:solidFill>
                <a:latin typeface="Arial" panose="020B0604020202020204" pitchFamily="34" charset="0"/>
                <a:cs typeface="Arial" panose="020B0604020202020204" pitchFamily="34" charset="0"/>
              </a:rPr>
              <a:t>Indicator 5.5.2: Proportion of women in managerial positions </a:t>
            </a:r>
          </a:p>
          <a:p>
            <a:r>
              <a:rPr lang="en-US" sz="3500" dirty="0">
                <a:solidFill>
                  <a:srgbClr val="009CDB"/>
                </a:solidFill>
                <a:latin typeface="Arial" panose="020B0604020202020204" pitchFamily="34" charset="0"/>
                <a:cs typeface="Arial" panose="020B0604020202020204" pitchFamily="34" charset="0"/>
              </a:rPr>
              <a:t> </a:t>
            </a:r>
          </a:p>
        </p:txBody>
      </p:sp>
      <p:pic>
        <p:nvPicPr>
          <p:cNvPr id="4" name="Picture 3">
            <a:extLst>
              <a:ext uri="{FF2B5EF4-FFF2-40B4-BE49-F238E27FC236}">
                <a16:creationId xmlns:a16="http://schemas.microsoft.com/office/drawing/2014/main" id="{C9717E26-FD33-40DD-AA88-8B2AC20FD158}"/>
              </a:ext>
            </a:extLst>
          </p:cNvPr>
          <p:cNvPicPr>
            <a:picLocks noChangeAspect="1"/>
          </p:cNvPicPr>
          <p:nvPr/>
        </p:nvPicPr>
        <p:blipFill>
          <a:blip r:embed="rId3"/>
          <a:stretch>
            <a:fillRect/>
          </a:stretch>
        </p:blipFill>
        <p:spPr>
          <a:xfrm>
            <a:off x="5638800" y="5145136"/>
            <a:ext cx="11658600" cy="1354281"/>
          </a:xfrm>
          <a:prstGeom prst="rect">
            <a:avLst/>
          </a:prstGeom>
        </p:spPr>
      </p:pic>
      <p:sp>
        <p:nvSpPr>
          <p:cNvPr id="6" name="Rectangle 3">
            <a:extLst>
              <a:ext uri="{FF2B5EF4-FFF2-40B4-BE49-F238E27FC236}">
                <a16:creationId xmlns:a16="http://schemas.microsoft.com/office/drawing/2014/main" id="{064A50B2-59B3-4F34-9930-645CB6AF4BA6}"/>
              </a:ext>
            </a:extLst>
          </p:cNvPr>
          <p:cNvSpPr>
            <a:spLocks noChangeArrowheads="1"/>
          </p:cNvSpPr>
          <p:nvPr/>
        </p:nvSpPr>
        <p:spPr bwMode="auto">
          <a:xfrm>
            <a:off x="1563471" y="4025698"/>
            <a:ext cx="19720911"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500" b="0" strike="noStrike" cap="none" normalizeH="0" baseline="0" dirty="0">
                <a:ln>
                  <a:noFill/>
                </a:ln>
                <a:solidFill>
                  <a:srgbClr val="6D6E70"/>
                </a:solidFill>
                <a:latin typeface="Arial" panose="020B0604020202020204" pitchFamily="34" charset="0"/>
                <a:ea typeface="Calibri" panose="020F0502020204030204" pitchFamily="34" charset="0"/>
                <a:cs typeface="Arial" panose="020B0604020202020204" pitchFamily="34" charset="0"/>
              </a:rPr>
              <a:t>1) To calculate the share of women in total management (junior level + middle level + senior level):</a:t>
            </a:r>
            <a:endParaRPr kumimoji="0" lang="en-US" altLang="en-US" sz="3500" b="0" strike="noStrike" cap="none" normalizeH="0" baseline="0" dirty="0">
              <a:ln>
                <a:noFill/>
              </a:ln>
              <a:solidFill>
                <a:srgbClr val="6D6E70"/>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500" b="0" strike="noStrike" cap="none" normalizeH="0" baseline="0" dirty="0">
              <a:ln>
                <a:noFill/>
              </a:ln>
              <a:solidFill>
                <a:srgbClr val="6D6E70"/>
              </a:solidFill>
              <a:latin typeface="Arial" panose="020B0604020202020204" pitchFamily="34" charset="0"/>
              <a:cs typeface="Arial" panose="020B0604020202020204" pitchFamily="34" charset="0"/>
            </a:endParaRPr>
          </a:p>
        </p:txBody>
      </p:sp>
      <p:sp>
        <p:nvSpPr>
          <p:cNvPr id="11" name="Rectangle 5">
            <a:extLst>
              <a:ext uri="{FF2B5EF4-FFF2-40B4-BE49-F238E27FC236}">
                <a16:creationId xmlns:a16="http://schemas.microsoft.com/office/drawing/2014/main" id="{28A003F8-D44E-41BF-986F-E6218186E3DD}"/>
              </a:ext>
            </a:extLst>
          </p:cNvPr>
          <p:cNvSpPr>
            <a:spLocks noChangeArrowheads="1"/>
          </p:cNvSpPr>
          <p:nvPr/>
        </p:nvSpPr>
        <p:spPr bwMode="auto">
          <a:xfrm>
            <a:off x="1586578" y="6511249"/>
            <a:ext cx="14304365"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500" b="0" u="none" strike="noStrike" cap="none" normalizeH="0" baseline="0" dirty="0">
              <a:ln>
                <a:noFill/>
              </a:ln>
              <a:solidFill>
                <a:srgbClr val="6D6E7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500" b="0" u="none" strike="noStrike" cap="none" normalizeH="0" baseline="0" dirty="0">
                <a:ln>
                  <a:noFill/>
                </a:ln>
                <a:solidFill>
                  <a:srgbClr val="6D6E70"/>
                </a:solidFill>
                <a:effectLst/>
                <a:latin typeface="Arial" panose="020B0604020202020204" pitchFamily="34" charset="0"/>
                <a:ea typeface="Times New Roman" panose="02020603050405020304" pitchFamily="18" charset="0"/>
                <a:cs typeface="Arial" panose="020B0604020202020204" pitchFamily="34" charset="0"/>
              </a:rPr>
              <a:t>2) To calculate the share of women in middle and senior management: </a:t>
            </a:r>
            <a:endParaRPr kumimoji="0" lang="en-US" altLang="en-US" sz="3500" b="0" u="none" strike="noStrike" cap="none" normalizeH="0" baseline="0" dirty="0">
              <a:ln>
                <a:noFill/>
              </a:ln>
              <a:solidFill>
                <a:srgbClr val="6D6E70"/>
              </a:solidFill>
              <a:effectLst/>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F7CA00E2-13BB-41F0-9B53-B13B2536CCDB}"/>
              </a:ext>
            </a:extLst>
          </p:cNvPr>
          <p:cNvPicPr>
            <a:picLocks noChangeAspect="1"/>
          </p:cNvPicPr>
          <p:nvPr/>
        </p:nvPicPr>
        <p:blipFill>
          <a:blip r:embed="rId4"/>
          <a:stretch>
            <a:fillRect/>
          </a:stretch>
        </p:blipFill>
        <p:spPr>
          <a:xfrm>
            <a:off x="5715000" y="8358154"/>
            <a:ext cx="13522112" cy="1169551"/>
          </a:xfrm>
          <a:prstGeom prst="rect">
            <a:avLst/>
          </a:prstGeom>
        </p:spPr>
      </p:pic>
    </p:spTree>
    <p:extLst>
      <p:ext uri="{BB962C8B-B14F-4D97-AF65-F5344CB8AC3E}">
        <p14:creationId xmlns:p14="http://schemas.microsoft.com/office/powerpoint/2010/main" val="17073899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7A38E1-7DD4-4BB6-8E96-4091A7D0AC56}"/>
              </a:ext>
            </a:extLst>
          </p:cNvPr>
          <p:cNvSpPr>
            <a:spLocks noGrp="1"/>
          </p:cNvSpPr>
          <p:nvPr>
            <p:ph type="body" sz="quarter" idx="10"/>
          </p:nvPr>
        </p:nvSpPr>
        <p:spPr>
          <a:xfrm>
            <a:off x="1586578" y="1128240"/>
            <a:ext cx="21233951" cy="1212768"/>
          </a:xfrm>
        </p:spPr>
        <p:txBody>
          <a:bodyPr/>
          <a:lstStyle/>
          <a:p>
            <a:r>
              <a:rPr lang="en-US" sz="4000" dirty="0"/>
              <a:t>Indicator methodology</a:t>
            </a:r>
          </a:p>
          <a:p>
            <a:endParaRPr lang="en-US" dirty="0"/>
          </a:p>
        </p:txBody>
      </p:sp>
      <p:sp>
        <p:nvSpPr>
          <p:cNvPr id="3" name="Text Placeholder 2">
            <a:extLst>
              <a:ext uri="{FF2B5EF4-FFF2-40B4-BE49-F238E27FC236}">
                <a16:creationId xmlns:a16="http://schemas.microsoft.com/office/drawing/2014/main" id="{0A56AD2D-74EC-4338-82DF-7653A0F50F29}"/>
              </a:ext>
            </a:extLst>
          </p:cNvPr>
          <p:cNvSpPr>
            <a:spLocks noGrp="1"/>
          </p:cNvSpPr>
          <p:nvPr>
            <p:ph type="body" sz="quarter" idx="11"/>
          </p:nvPr>
        </p:nvSpPr>
        <p:spPr>
          <a:xfrm>
            <a:off x="1586578" y="3285539"/>
            <a:ext cx="21233951" cy="3231654"/>
          </a:xfrm>
        </p:spPr>
        <p:txBody>
          <a:bodyPr/>
          <a:lstStyle/>
          <a:p>
            <a:endParaRPr lang="en-US" sz="3500" dirty="0"/>
          </a:p>
          <a:p>
            <a:endParaRPr lang="en-US" sz="3500" dirty="0"/>
          </a:p>
          <a:p>
            <a:endParaRPr lang="en-US" sz="3500" dirty="0"/>
          </a:p>
          <a:p>
            <a:endParaRPr lang="en-US" sz="3500" dirty="0"/>
          </a:p>
          <a:p>
            <a:endParaRPr lang="en-US" sz="3500" dirty="0"/>
          </a:p>
          <a:p>
            <a:endParaRPr lang="en-US" sz="3500" dirty="0"/>
          </a:p>
        </p:txBody>
      </p:sp>
      <p:sp>
        <p:nvSpPr>
          <p:cNvPr id="7" name="TextBox 6">
            <a:extLst>
              <a:ext uri="{FF2B5EF4-FFF2-40B4-BE49-F238E27FC236}">
                <a16:creationId xmlns:a16="http://schemas.microsoft.com/office/drawing/2014/main" id="{354C1461-3973-44BE-BB05-8C0E79725DAE}"/>
              </a:ext>
            </a:extLst>
          </p:cNvPr>
          <p:cNvSpPr txBox="1"/>
          <p:nvPr/>
        </p:nvSpPr>
        <p:spPr>
          <a:xfrm>
            <a:off x="1370565" y="1686365"/>
            <a:ext cx="21665976" cy="1754326"/>
          </a:xfrm>
          <a:prstGeom prst="rect">
            <a:avLst/>
          </a:prstGeom>
          <a:noFill/>
        </p:spPr>
        <p:txBody>
          <a:bodyPr wrap="square" rtlCol="0">
            <a:spAutoFit/>
          </a:bodyPr>
          <a:lstStyle/>
          <a:p>
            <a:endParaRPr lang="en-US" sz="3500" dirty="0">
              <a:solidFill>
                <a:srgbClr val="009CDB"/>
              </a:solidFill>
              <a:latin typeface="Arial" panose="020B0604020202020204" pitchFamily="34" charset="0"/>
              <a:cs typeface="Arial" panose="020B0604020202020204" pitchFamily="34" charset="0"/>
            </a:endParaRPr>
          </a:p>
          <a:p>
            <a:r>
              <a:rPr lang="en-US" sz="3500" dirty="0">
                <a:solidFill>
                  <a:srgbClr val="009CDB"/>
                </a:solidFill>
                <a:latin typeface="Arial" panose="020B0604020202020204" pitchFamily="34" charset="0"/>
                <a:cs typeface="Arial" panose="020B0604020202020204" pitchFamily="34" charset="0"/>
              </a:rPr>
              <a:t>Indicator 5.5.2: Proportion of women in managerial positions </a:t>
            </a:r>
          </a:p>
          <a:p>
            <a:r>
              <a:rPr lang="en-US" sz="3500" dirty="0">
                <a:solidFill>
                  <a:srgbClr val="009CDB"/>
                </a:solidFill>
                <a:latin typeface="Arial" panose="020B0604020202020204" pitchFamily="34" charset="0"/>
                <a:cs typeface="Arial" panose="020B0604020202020204" pitchFamily="34" charset="0"/>
              </a:rPr>
              <a:t> </a:t>
            </a:r>
          </a:p>
        </p:txBody>
      </p:sp>
      <p:sp>
        <p:nvSpPr>
          <p:cNvPr id="4" name="Rectangle 3">
            <a:extLst>
              <a:ext uri="{FF2B5EF4-FFF2-40B4-BE49-F238E27FC236}">
                <a16:creationId xmlns:a16="http://schemas.microsoft.com/office/drawing/2014/main" id="{B6B6B626-83C5-447F-B36B-0567CFA15596}"/>
              </a:ext>
            </a:extLst>
          </p:cNvPr>
          <p:cNvSpPr/>
          <p:nvPr/>
        </p:nvSpPr>
        <p:spPr>
          <a:xfrm>
            <a:off x="1384561" y="4182597"/>
            <a:ext cx="11900822" cy="6247864"/>
          </a:xfrm>
          <a:prstGeom prst="rect">
            <a:avLst/>
          </a:prstGeom>
        </p:spPr>
        <p:txBody>
          <a:bodyPr wrap="square">
            <a:spAutoFit/>
          </a:bodyPr>
          <a:lstStyle/>
          <a:p>
            <a:pPr marL="0" lvl="1">
              <a:spcBef>
                <a:spcPts val="600"/>
              </a:spcBef>
              <a:spcAft>
                <a:spcPts val="600"/>
              </a:spcAft>
              <a:buClr>
                <a:srgbClr val="7030A0"/>
              </a:buClr>
            </a:pPr>
            <a:r>
              <a:rPr lang="en-US" sz="3500" dirty="0">
                <a:solidFill>
                  <a:srgbClr val="6D6E70"/>
                </a:solidFill>
                <a:latin typeface="Arial" panose="020B0604020202020204" pitchFamily="34" charset="0"/>
                <a:cs typeface="Arial" panose="020B0604020202020204" pitchFamily="34" charset="0"/>
              </a:rPr>
              <a:t>- Where does managerial level matter?</a:t>
            </a:r>
          </a:p>
          <a:p>
            <a:pPr lvl="1" indent="-457200">
              <a:spcBef>
                <a:spcPts val="600"/>
              </a:spcBef>
              <a:spcAft>
                <a:spcPts val="600"/>
              </a:spcAft>
              <a:buClr>
                <a:srgbClr val="6D6E70"/>
              </a:buClr>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Wage gaps, by managerial level</a:t>
            </a:r>
          </a:p>
          <a:p>
            <a:pPr lvl="1" indent="-457200">
              <a:spcBef>
                <a:spcPts val="600"/>
              </a:spcBef>
              <a:spcAft>
                <a:spcPts val="600"/>
              </a:spcAft>
              <a:buClr>
                <a:srgbClr val="6D6E70"/>
              </a:buClr>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Proportion of women researchers, by managerial level</a:t>
            </a:r>
          </a:p>
          <a:p>
            <a:pPr lvl="1" indent="-457200">
              <a:spcBef>
                <a:spcPts val="600"/>
              </a:spcBef>
              <a:spcAft>
                <a:spcPts val="600"/>
              </a:spcAft>
              <a:buClr>
                <a:srgbClr val="6D6E70"/>
              </a:buClr>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Proportion of women in XXX occupation, by managerial level</a:t>
            </a:r>
          </a:p>
          <a:p>
            <a:pPr lvl="1" indent="-457200">
              <a:spcBef>
                <a:spcPts val="600"/>
              </a:spcBef>
              <a:spcAft>
                <a:spcPts val="600"/>
              </a:spcAft>
              <a:buClr>
                <a:srgbClr val="6D6E70"/>
              </a:buClr>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Proportion of time spent on unpaid care and domestic work, by employment status and managerial level</a:t>
            </a:r>
          </a:p>
          <a:p>
            <a:pPr lvl="1" indent="-457200">
              <a:spcBef>
                <a:spcPts val="600"/>
              </a:spcBef>
              <a:spcAft>
                <a:spcPts val="600"/>
              </a:spcAft>
              <a:buClr>
                <a:srgbClr val="6D6E70"/>
              </a:buClr>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Proportion of women who have a say in making large household purchases, by employment status and managerial level</a:t>
            </a:r>
          </a:p>
        </p:txBody>
      </p:sp>
      <p:pic>
        <p:nvPicPr>
          <p:cNvPr id="6" name="Picture 5">
            <a:extLst>
              <a:ext uri="{FF2B5EF4-FFF2-40B4-BE49-F238E27FC236}">
                <a16:creationId xmlns:a16="http://schemas.microsoft.com/office/drawing/2014/main" id="{79310A9A-923B-4666-99C6-9B2B472EC357}"/>
              </a:ext>
            </a:extLst>
          </p:cNvPr>
          <p:cNvPicPr>
            <a:picLocks noChangeAspect="1"/>
          </p:cNvPicPr>
          <p:nvPr/>
        </p:nvPicPr>
        <p:blipFill rotWithShape="1">
          <a:blip r:embed="rId2"/>
          <a:srcRect l="29500" t="12153" r="31000" b="16253"/>
          <a:stretch/>
        </p:blipFill>
        <p:spPr>
          <a:xfrm>
            <a:off x="14039425" y="2133600"/>
            <a:ext cx="9105122" cy="8939143"/>
          </a:xfrm>
          <a:prstGeom prst="rect">
            <a:avLst/>
          </a:prstGeom>
        </p:spPr>
      </p:pic>
      <p:sp>
        <p:nvSpPr>
          <p:cNvPr id="5" name="TextBox 4">
            <a:extLst>
              <a:ext uri="{FF2B5EF4-FFF2-40B4-BE49-F238E27FC236}">
                <a16:creationId xmlns:a16="http://schemas.microsoft.com/office/drawing/2014/main" id="{00695E40-A2D7-4416-AF52-6D32EC0EC939}"/>
              </a:ext>
            </a:extLst>
          </p:cNvPr>
          <p:cNvSpPr txBox="1"/>
          <p:nvPr/>
        </p:nvSpPr>
        <p:spPr>
          <a:xfrm>
            <a:off x="14630400" y="11353800"/>
            <a:ext cx="9105122" cy="400110"/>
          </a:xfrm>
          <a:prstGeom prst="rect">
            <a:avLst/>
          </a:prstGeom>
          <a:noFill/>
        </p:spPr>
        <p:txBody>
          <a:bodyPr wrap="square" rtlCol="0">
            <a:spAutoFit/>
          </a:bodyPr>
          <a:lstStyle/>
          <a:p>
            <a:r>
              <a:rPr lang="en-US" sz="2000" dirty="0"/>
              <a:t>Image source: Turning Promises into Action, 2018</a:t>
            </a:r>
          </a:p>
        </p:txBody>
      </p:sp>
    </p:spTree>
    <p:extLst>
      <p:ext uri="{BB962C8B-B14F-4D97-AF65-F5344CB8AC3E}">
        <p14:creationId xmlns:p14="http://schemas.microsoft.com/office/powerpoint/2010/main" val="994797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7A38E1-7DD4-4BB6-8E96-4091A7D0AC56}"/>
              </a:ext>
            </a:extLst>
          </p:cNvPr>
          <p:cNvSpPr>
            <a:spLocks noGrp="1"/>
          </p:cNvSpPr>
          <p:nvPr>
            <p:ph type="body" sz="quarter" idx="10"/>
          </p:nvPr>
        </p:nvSpPr>
        <p:spPr>
          <a:xfrm>
            <a:off x="1586578" y="1128240"/>
            <a:ext cx="21233951" cy="1212768"/>
          </a:xfrm>
        </p:spPr>
        <p:txBody>
          <a:bodyPr/>
          <a:lstStyle/>
          <a:p>
            <a:r>
              <a:rPr lang="en-US" sz="4000" dirty="0"/>
              <a:t>Indicator methodology</a:t>
            </a:r>
          </a:p>
          <a:p>
            <a:endParaRPr lang="en-US" dirty="0"/>
          </a:p>
        </p:txBody>
      </p:sp>
      <p:sp>
        <p:nvSpPr>
          <p:cNvPr id="3" name="Text Placeholder 2">
            <a:extLst>
              <a:ext uri="{FF2B5EF4-FFF2-40B4-BE49-F238E27FC236}">
                <a16:creationId xmlns:a16="http://schemas.microsoft.com/office/drawing/2014/main" id="{0A56AD2D-74EC-4338-82DF-7653A0F50F29}"/>
              </a:ext>
            </a:extLst>
          </p:cNvPr>
          <p:cNvSpPr>
            <a:spLocks noGrp="1"/>
          </p:cNvSpPr>
          <p:nvPr>
            <p:ph type="body" sz="quarter" idx="11"/>
          </p:nvPr>
        </p:nvSpPr>
        <p:spPr>
          <a:xfrm>
            <a:off x="1586578" y="2667000"/>
            <a:ext cx="21233951" cy="4308872"/>
          </a:xfrm>
        </p:spPr>
        <p:txBody>
          <a:bodyPr/>
          <a:lstStyle/>
          <a:p>
            <a:r>
              <a:rPr lang="en-US" sz="3500" dirty="0">
                <a:solidFill>
                  <a:srgbClr val="009CDB"/>
                </a:solidFill>
              </a:rPr>
              <a:t>Indicator 8.10.2: Proportion of adults (15 years and older) with an account at a bank or other financial institution </a:t>
            </a:r>
          </a:p>
          <a:p>
            <a:endParaRPr lang="en-US" sz="3500" dirty="0">
              <a:solidFill>
                <a:srgbClr val="009CDB"/>
              </a:solidFill>
            </a:endParaRPr>
          </a:p>
          <a:p>
            <a:endParaRPr lang="en-US" sz="3500" dirty="0">
              <a:solidFill>
                <a:srgbClr val="009CDB"/>
              </a:solidFill>
            </a:endParaRPr>
          </a:p>
          <a:p>
            <a:endParaRPr lang="en-US" sz="3500" dirty="0">
              <a:solidFill>
                <a:srgbClr val="009CDB"/>
              </a:solidFill>
            </a:endParaRPr>
          </a:p>
          <a:p>
            <a:endParaRPr lang="en-US" sz="3500" dirty="0">
              <a:solidFill>
                <a:srgbClr val="009CDB"/>
              </a:solidFill>
            </a:endParaRPr>
          </a:p>
          <a:p>
            <a:endParaRPr lang="en-US" sz="3500" dirty="0">
              <a:solidFill>
                <a:srgbClr val="009CDB"/>
              </a:solidFill>
            </a:endParaRPr>
          </a:p>
          <a:p>
            <a:endParaRPr lang="en-US" sz="3500" dirty="0">
              <a:solidFill>
                <a:srgbClr val="009CDB"/>
              </a:solidFill>
            </a:endParaRPr>
          </a:p>
        </p:txBody>
      </p:sp>
      <p:sp>
        <p:nvSpPr>
          <p:cNvPr id="5" name="Text Placeholder 2">
            <a:extLst>
              <a:ext uri="{FF2B5EF4-FFF2-40B4-BE49-F238E27FC236}">
                <a16:creationId xmlns:a16="http://schemas.microsoft.com/office/drawing/2014/main" id="{1F7F6260-F790-491E-B027-3C655C2BBF9A}"/>
              </a:ext>
            </a:extLst>
          </p:cNvPr>
          <p:cNvSpPr txBox="1">
            <a:spLocks/>
          </p:cNvSpPr>
          <p:nvPr/>
        </p:nvSpPr>
        <p:spPr>
          <a:xfrm>
            <a:off x="1563471" y="4022612"/>
            <a:ext cx="21233951" cy="8125301"/>
          </a:xfrm>
          <a:prstGeom prst="rect">
            <a:avLst/>
          </a:prstGeom>
        </p:spPr>
        <p:txBody>
          <a:bodyPr wrap="square" lIns="0" tIns="0" rIns="0" bIns="0">
            <a:spAutoFit/>
          </a:bodyPr>
          <a:lstStyle>
            <a:lvl1pPr marL="0" algn="l" rtl="0">
              <a:defRPr sz="2800">
                <a:solidFill>
                  <a:schemeClr val="accent3"/>
                </a:solidFill>
                <a:latin typeface="Arial" panose="020B0604020202020204" pitchFamily="34" charset="0"/>
                <a:ea typeface="+mn-ea"/>
                <a:cs typeface="Arial" panose="020B0604020202020204" pitchFamily="34" charset="0"/>
              </a:defRPr>
            </a:lvl1pPr>
            <a:lvl2pPr marL="554547">
              <a:defRPr sz="2800">
                <a:solidFill>
                  <a:schemeClr val="accent3"/>
                </a:solidFill>
                <a:latin typeface="Arial" panose="020B0604020202020204" pitchFamily="34" charset="0"/>
                <a:ea typeface="+mn-ea"/>
                <a:cs typeface="Arial" panose="020B0604020202020204" pitchFamily="34" charset="0"/>
              </a:defRPr>
            </a:lvl2pPr>
            <a:lvl3pPr marL="1109095">
              <a:defRPr sz="2800">
                <a:solidFill>
                  <a:schemeClr val="accent3"/>
                </a:solidFill>
                <a:latin typeface="Arial" panose="020B0604020202020204" pitchFamily="34" charset="0"/>
                <a:ea typeface="+mn-ea"/>
                <a:cs typeface="Arial" panose="020B0604020202020204" pitchFamily="34" charset="0"/>
              </a:defRPr>
            </a:lvl3pPr>
            <a:lvl4pPr marL="1663642">
              <a:defRPr sz="2800">
                <a:solidFill>
                  <a:schemeClr val="accent3"/>
                </a:solidFill>
                <a:latin typeface="Arial" panose="020B0604020202020204" pitchFamily="34" charset="0"/>
                <a:ea typeface="+mn-ea"/>
                <a:cs typeface="Arial" panose="020B0604020202020204" pitchFamily="34" charset="0"/>
              </a:defRPr>
            </a:lvl4pPr>
            <a:lvl5pPr marL="2218191">
              <a:defRPr sz="2800">
                <a:solidFill>
                  <a:schemeClr val="accent3"/>
                </a:solidFill>
                <a:latin typeface="Arial" panose="020B0604020202020204" pitchFamily="34" charset="0"/>
                <a:ea typeface="+mn-ea"/>
                <a:cs typeface="Arial" panose="020B0604020202020204" pitchFamily="34" charset="0"/>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a:lstStyle>
          <a:p>
            <a:pPr defTabSz="914400"/>
            <a:r>
              <a:rPr lang="en-US" sz="3500" kern="0" dirty="0"/>
              <a:t>Definition</a:t>
            </a:r>
          </a:p>
          <a:p>
            <a:pPr defTabSz="914400"/>
            <a:endParaRPr lang="en-US" sz="3500" kern="0" dirty="0"/>
          </a:p>
          <a:p>
            <a:pPr defTabSz="914400"/>
            <a:r>
              <a:rPr lang="en-US" sz="3600" kern="0" dirty="0"/>
              <a:t>- T</a:t>
            </a:r>
            <a:r>
              <a:rPr lang="en-US" sz="3600" dirty="0">
                <a:ea typeface="Calibri" panose="020F0502020204030204" pitchFamily="34" charset="0"/>
              </a:rPr>
              <a:t>he number of adults (ages 15 or older) who report having an account (by themselves or together with someone else) at a bank or another type of </a:t>
            </a:r>
            <a:r>
              <a:rPr lang="en-US" sz="3600" dirty="0">
                <a:solidFill>
                  <a:srgbClr val="009CDB"/>
                </a:solidFill>
                <a:ea typeface="Calibri" panose="020F0502020204030204" pitchFamily="34" charset="0"/>
              </a:rPr>
              <a:t>financial institution </a:t>
            </a:r>
            <a:r>
              <a:rPr lang="en-US" sz="3600" dirty="0">
                <a:ea typeface="Calibri" panose="020F0502020204030204" pitchFamily="34" charset="0"/>
              </a:rPr>
              <a:t>or personally using a </a:t>
            </a:r>
            <a:r>
              <a:rPr lang="en-US" sz="3600" dirty="0">
                <a:solidFill>
                  <a:srgbClr val="009CDB"/>
                </a:solidFill>
                <a:ea typeface="Calibri" panose="020F0502020204030204" pitchFamily="34" charset="0"/>
              </a:rPr>
              <a:t>mobile money service</a:t>
            </a:r>
            <a:r>
              <a:rPr lang="en-US" sz="3600" dirty="0">
                <a:ea typeface="Calibri" panose="020F0502020204030204" pitchFamily="34" charset="0"/>
              </a:rPr>
              <a:t> in the past 12 months compared to the total number of adults (ages 15 or older)</a:t>
            </a:r>
          </a:p>
          <a:p>
            <a:pPr marL="457200" indent="-457200" defTabSz="914400">
              <a:buFontTx/>
              <a:buChar char="-"/>
            </a:pPr>
            <a:endParaRPr lang="en-US" sz="3500" kern="0" dirty="0">
              <a:solidFill>
                <a:srgbClr val="6D6E70"/>
              </a:solidFill>
            </a:endParaRPr>
          </a:p>
          <a:p>
            <a:pPr marL="457200" indent="-457200" defTabSz="914400">
              <a:buFontTx/>
              <a:buChar char="-"/>
            </a:pPr>
            <a:endParaRPr lang="en-US" sz="3500" kern="0" dirty="0">
              <a:solidFill>
                <a:srgbClr val="6D6E70"/>
              </a:solidFill>
            </a:endParaRPr>
          </a:p>
          <a:p>
            <a:pPr defTabSz="914400"/>
            <a:r>
              <a:rPr lang="en-US" sz="3500" dirty="0">
                <a:solidFill>
                  <a:srgbClr val="009CDB"/>
                </a:solidFill>
              </a:rPr>
              <a:t>Why is it important?</a:t>
            </a:r>
          </a:p>
          <a:p>
            <a:pPr defTabSz="914400"/>
            <a:r>
              <a:rPr lang="en-US" sz="3500" dirty="0">
                <a:solidFill>
                  <a:srgbClr val="6D6E70"/>
                </a:solidFill>
                <a:ea typeface="+mj-ea"/>
              </a:rPr>
              <a:t>- Having a bank account gives people access to credit</a:t>
            </a:r>
            <a:br>
              <a:rPr lang="en-US" sz="3500" dirty="0">
                <a:solidFill>
                  <a:srgbClr val="6D6E70"/>
                </a:solidFill>
                <a:ea typeface="+mj-ea"/>
              </a:rPr>
            </a:br>
            <a:r>
              <a:rPr lang="en-US" sz="3500" dirty="0">
                <a:solidFill>
                  <a:srgbClr val="6D6E70"/>
                </a:solidFill>
                <a:ea typeface="+mj-ea"/>
              </a:rPr>
              <a:t>- Collateral to start a new business, large purchases, rebuild in cases of loss</a:t>
            </a:r>
            <a:endParaRPr lang="en-US" sz="3500" kern="0" dirty="0">
              <a:solidFill>
                <a:srgbClr val="6D6E70"/>
              </a:solidFill>
            </a:endParaRPr>
          </a:p>
          <a:p>
            <a:pPr defTabSz="914400"/>
            <a:endParaRPr lang="en-US" sz="3500" kern="0" dirty="0">
              <a:solidFill>
                <a:srgbClr val="6D6E70"/>
              </a:solidFill>
            </a:endParaRPr>
          </a:p>
          <a:p>
            <a:pPr defTabSz="914400"/>
            <a:endParaRPr lang="en-US" sz="3500" kern="0" dirty="0"/>
          </a:p>
          <a:p>
            <a:pPr defTabSz="914400"/>
            <a:endParaRPr lang="en-US" sz="3500" kern="0" dirty="0"/>
          </a:p>
          <a:p>
            <a:pPr defTabSz="914400"/>
            <a:endParaRPr lang="en-US" sz="3500" kern="0" dirty="0"/>
          </a:p>
          <a:p>
            <a:pPr defTabSz="914400"/>
            <a:endParaRPr lang="en-US" sz="3500" kern="0" dirty="0"/>
          </a:p>
        </p:txBody>
      </p:sp>
    </p:spTree>
    <p:extLst>
      <p:ext uri="{BB962C8B-B14F-4D97-AF65-F5344CB8AC3E}">
        <p14:creationId xmlns:p14="http://schemas.microsoft.com/office/powerpoint/2010/main" val="26807076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7A38E1-7DD4-4BB6-8E96-4091A7D0AC56}"/>
              </a:ext>
            </a:extLst>
          </p:cNvPr>
          <p:cNvSpPr>
            <a:spLocks noGrp="1"/>
          </p:cNvSpPr>
          <p:nvPr>
            <p:ph type="body" sz="quarter" idx="10"/>
          </p:nvPr>
        </p:nvSpPr>
        <p:spPr>
          <a:xfrm>
            <a:off x="1586578" y="1128240"/>
            <a:ext cx="21233951" cy="1212768"/>
          </a:xfrm>
        </p:spPr>
        <p:txBody>
          <a:bodyPr/>
          <a:lstStyle/>
          <a:p>
            <a:r>
              <a:rPr lang="en-US" sz="4000" dirty="0"/>
              <a:t>Indicator methodology</a:t>
            </a:r>
          </a:p>
          <a:p>
            <a:endParaRPr lang="en-US" dirty="0"/>
          </a:p>
        </p:txBody>
      </p:sp>
      <p:sp>
        <p:nvSpPr>
          <p:cNvPr id="3" name="Text Placeholder 2">
            <a:extLst>
              <a:ext uri="{FF2B5EF4-FFF2-40B4-BE49-F238E27FC236}">
                <a16:creationId xmlns:a16="http://schemas.microsoft.com/office/drawing/2014/main" id="{0A56AD2D-74EC-4338-82DF-7653A0F50F29}"/>
              </a:ext>
            </a:extLst>
          </p:cNvPr>
          <p:cNvSpPr>
            <a:spLocks noGrp="1"/>
          </p:cNvSpPr>
          <p:nvPr>
            <p:ph type="body" sz="quarter" idx="11"/>
          </p:nvPr>
        </p:nvSpPr>
        <p:spPr>
          <a:xfrm>
            <a:off x="1586578" y="2667000"/>
            <a:ext cx="21233951" cy="1355612"/>
          </a:xfrm>
        </p:spPr>
        <p:txBody>
          <a:bodyPr/>
          <a:lstStyle/>
          <a:p>
            <a:r>
              <a:rPr lang="en-US" sz="3500" dirty="0">
                <a:solidFill>
                  <a:srgbClr val="009CDB"/>
                </a:solidFill>
              </a:rPr>
              <a:t>Indicator 8.10.2: Proportion of adults (15 years and older) with an account at a bank or other financial institution </a:t>
            </a:r>
          </a:p>
          <a:p>
            <a:endParaRPr lang="en-US" sz="3500" dirty="0">
              <a:solidFill>
                <a:srgbClr val="009CDB"/>
              </a:solidFill>
            </a:endParaRPr>
          </a:p>
          <a:p>
            <a:endParaRPr lang="en-US" sz="3500" dirty="0">
              <a:solidFill>
                <a:srgbClr val="009CDB"/>
              </a:solidFill>
            </a:endParaRPr>
          </a:p>
          <a:p>
            <a:endParaRPr lang="en-US" sz="3500" dirty="0">
              <a:solidFill>
                <a:srgbClr val="009CDB"/>
              </a:solidFill>
            </a:endParaRPr>
          </a:p>
          <a:p>
            <a:endParaRPr lang="en-US" sz="3500" dirty="0">
              <a:solidFill>
                <a:srgbClr val="009CDB"/>
              </a:solidFill>
            </a:endParaRPr>
          </a:p>
          <a:p>
            <a:endParaRPr lang="en-US" sz="3500" dirty="0">
              <a:solidFill>
                <a:srgbClr val="009CDB"/>
              </a:solidFill>
            </a:endParaRPr>
          </a:p>
          <a:p>
            <a:endParaRPr lang="en-US" sz="3500" dirty="0">
              <a:solidFill>
                <a:srgbClr val="009CDB"/>
              </a:solidFill>
            </a:endParaRPr>
          </a:p>
        </p:txBody>
      </p:sp>
      <p:sp>
        <p:nvSpPr>
          <p:cNvPr id="5" name="Text Placeholder 2">
            <a:extLst>
              <a:ext uri="{FF2B5EF4-FFF2-40B4-BE49-F238E27FC236}">
                <a16:creationId xmlns:a16="http://schemas.microsoft.com/office/drawing/2014/main" id="{1F7F6260-F790-491E-B027-3C655C2BBF9A}"/>
              </a:ext>
            </a:extLst>
          </p:cNvPr>
          <p:cNvSpPr txBox="1">
            <a:spLocks/>
          </p:cNvSpPr>
          <p:nvPr/>
        </p:nvSpPr>
        <p:spPr>
          <a:xfrm>
            <a:off x="1563471" y="4022612"/>
            <a:ext cx="21233951" cy="6555641"/>
          </a:xfrm>
          <a:prstGeom prst="rect">
            <a:avLst/>
          </a:prstGeom>
        </p:spPr>
        <p:txBody>
          <a:bodyPr wrap="square" lIns="0" tIns="0" rIns="0" bIns="0">
            <a:spAutoFit/>
          </a:bodyPr>
          <a:lstStyle>
            <a:lvl1pPr marL="0" algn="l" rtl="0">
              <a:defRPr sz="2800">
                <a:solidFill>
                  <a:schemeClr val="accent3"/>
                </a:solidFill>
                <a:latin typeface="Arial" panose="020B0604020202020204" pitchFamily="34" charset="0"/>
                <a:ea typeface="+mn-ea"/>
                <a:cs typeface="Arial" panose="020B0604020202020204" pitchFamily="34" charset="0"/>
              </a:defRPr>
            </a:lvl1pPr>
            <a:lvl2pPr marL="554547">
              <a:defRPr sz="2800">
                <a:solidFill>
                  <a:schemeClr val="accent3"/>
                </a:solidFill>
                <a:latin typeface="Arial" panose="020B0604020202020204" pitchFamily="34" charset="0"/>
                <a:ea typeface="+mn-ea"/>
                <a:cs typeface="Arial" panose="020B0604020202020204" pitchFamily="34" charset="0"/>
              </a:defRPr>
            </a:lvl2pPr>
            <a:lvl3pPr marL="1109095">
              <a:defRPr sz="2800">
                <a:solidFill>
                  <a:schemeClr val="accent3"/>
                </a:solidFill>
                <a:latin typeface="Arial" panose="020B0604020202020204" pitchFamily="34" charset="0"/>
                <a:ea typeface="+mn-ea"/>
                <a:cs typeface="Arial" panose="020B0604020202020204" pitchFamily="34" charset="0"/>
              </a:defRPr>
            </a:lvl3pPr>
            <a:lvl4pPr marL="1663642">
              <a:defRPr sz="2800">
                <a:solidFill>
                  <a:schemeClr val="accent3"/>
                </a:solidFill>
                <a:latin typeface="Arial" panose="020B0604020202020204" pitchFamily="34" charset="0"/>
                <a:ea typeface="+mn-ea"/>
                <a:cs typeface="Arial" panose="020B0604020202020204" pitchFamily="34" charset="0"/>
              </a:defRPr>
            </a:lvl4pPr>
            <a:lvl5pPr marL="2218191">
              <a:defRPr sz="2800">
                <a:solidFill>
                  <a:schemeClr val="accent3"/>
                </a:solidFill>
                <a:latin typeface="Arial" panose="020B0604020202020204" pitchFamily="34" charset="0"/>
                <a:ea typeface="+mn-ea"/>
                <a:cs typeface="Arial" panose="020B0604020202020204" pitchFamily="34" charset="0"/>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a:lstStyle>
          <a:p>
            <a:pPr defTabSz="914400"/>
            <a:r>
              <a:rPr lang="en-US" sz="3500" kern="0" dirty="0"/>
              <a:t>Key concepts</a:t>
            </a:r>
          </a:p>
          <a:p>
            <a:pPr defTabSz="914400"/>
            <a:endParaRPr lang="en-US" sz="3500" kern="0" dirty="0"/>
          </a:p>
          <a:p>
            <a:pPr defTabSz="914400"/>
            <a:r>
              <a:rPr lang="en-US" sz="3600" dirty="0">
                <a:solidFill>
                  <a:srgbClr val="009CDB"/>
                </a:solidFill>
              </a:rPr>
              <a:t>Other financial institution</a:t>
            </a:r>
            <a:r>
              <a:rPr lang="en-US" sz="3600" dirty="0"/>
              <a:t>: owning, receiving money or paying bills through accounts at a credit union, microfinance institution, cooperative, the post office, having a debit card in their own name. </a:t>
            </a:r>
            <a:br>
              <a:rPr lang="en-US" sz="3600" dirty="0"/>
            </a:br>
            <a:br>
              <a:rPr lang="en-US" sz="3600" dirty="0"/>
            </a:br>
            <a:r>
              <a:rPr lang="en-US" sz="3600" dirty="0">
                <a:solidFill>
                  <a:srgbClr val="009CDB"/>
                </a:solidFill>
              </a:rPr>
              <a:t>Mobile money: </a:t>
            </a:r>
            <a:r>
              <a:rPr lang="en-US" sz="3600" dirty="0"/>
              <a:t>respondents who personally use GSM Association (GSMA) Mobile Money for the Unbanked (MMU) services to pay bills or to send or receive money; or respondents receiving wages, government transfers, or payments through a mobile phone.</a:t>
            </a:r>
            <a:r>
              <a:rPr lang="en-US" sz="3500" kern="0" dirty="0"/>
              <a:t> </a:t>
            </a:r>
          </a:p>
          <a:p>
            <a:pPr defTabSz="914400"/>
            <a:endParaRPr lang="en-US" sz="3500" kern="0" dirty="0"/>
          </a:p>
          <a:p>
            <a:pPr defTabSz="914400"/>
            <a:endParaRPr lang="en-US" sz="3500" kern="0" dirty="0"/>
          </a:p>
          <a:p>
            <a:pPr defTabSz="914400"/>
            <a:endParaRPr lang="en-US" sz="3500" kern="0" dirty="0"/>
          </a:p>
          <a:p>
            <a:pPr defTabSz="914400"/>
            <a:endParaRPr lang="en-US" sz="3500" kern="0" dirty="0"/>
          </a:p>
        </p:txBody>
      </p:sp>
    </p:spTree>
    <p:extLst>
      <p:ext uri="{BB962C8B-B14F-4D97-AF65-F5344CB8AC3E}">
        <p14:creationId xmlns:p14="http://schemas.microsoft.com/office/powerpoint/2010/main" val="25743411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7A38E1-7DD4-4BB6-8E96-4091A7D0AC56}"/>
              </a:ext>
            </a:extLst>
          </p:cNvPr>
          <p:cNvSpPr>
            <a:spLocks noGrp="1"/>
          </p:cNvSpPr>
          <p:nvPr>
            <p:ph type="body" sz="quarter" idx="10"/>
          </p:nvPr>
        </p:nvSpPr>
        <p:spPr>
          <a:xfrm>
            <a:off x="1586578" y="1128240"/>
            <a:ext cx="21233951" cy="1212768"/>
          </a:xfrm>
        </p:spPr>
        <p:txBody>
          <a:bodyPr/>
          <a:lstStyle/>
          <a:p>
            <a:r>
              <a:rPr lang="en-US" sz="4000" dirty="0"/>
              <a:t>Indicator methodology</a:t>
            </a:r>
          </a:p>
          <a:p>
            <a:endParaRPr lang="en-US" dirty="0"/>
          </a:p>
        </p:txBody>
      </p:sp>
      <p:sp>
        <p:nvSpPr>
          <p:cNvPr id="3" name="Text Placeholder 2">
            <a:extLst>
              <a:ext uri="{FF2B5EF4-FFF2-40B4-BE49-F238E27FC236}">
                <a16:creationId xmlns:a16="http://schemas.microsoft.com/office/drawing/2014/main" id="{0A56AD2D-74EC-4338-82DF-7653A0F50F29}"/>
              </a:ext>
            </a:extLst>
          </p:cNvPr>
          <p:cNvSpPr>
            <a:spLocks noGrp="1"/>
          </p:cNvSpPr>
          <p:nvPr>
            <p:ph type="body" sz="quarter" idx="11"/>
          </p:nvPr>
        </p:nvSpPr>
        <p:spPr>
          <a:xfrm>
            <a:off x="1586578" y="2667000"/>
            <a:ext cx="21233951" cy="1377383"/>
          </a:xfrm>
        </p:spPr>
        <p:txBody>
          <a:bodyPr/>
          <a:lstStyle/>
          <a:p>
            <a:r>
              <a:rPr lang="en-US" sz="3500" dirty="0">
                <a:solidFill>
                  <a:srgbClr val="009CDB"/>
                </a:solidFill>
              </a:rPr>
              <a:t>Indicator 8.10.2: Proportion of adults (15 years and older) with an account at a bank or other financial institution </a:t>
            </a:r>
          </a:p>
          <a:p>
            <a:endParaRPr lang="en-US" sz="3500" dirty="0">
              <a:solidFill>
                <a:srgbClr val="009CDB"/>
              </a:solidFill>
            </a:endParaRPr>
          </a:p>
          <a:p>
            <a:endParaRPr lang="en-US" sz="3500" dirty="0">
              <a:solidFill>
                <a:srgbClr val="009CDB"/>
              </a:solidFill>
            </a:endParaRPr>
          </a:p>
          <a:p>
            <a:endParaRPr lang="en-US" sz="3500" dirty="0">
              <a:solidFill>
                <a:srgbClr val="009CDB"/>
              </a:solidFill>
            </a:endParaRPr>
          </a:p>
          <a:p>
            <a:endParaRPr lang="en-US" sz="3500" dirty="0">
              <a:solidFill>
                <a:srgbClr val="009CDB"/>
              </a:solidFill>
            </a:endParaRPr>
          </a:p>
          <a:p>
            <a:endParaRPr lang="en-US" sz="3500" dirty="0">
              <a:solidFill>
                <a:srgbClr val="009CDB"/>
              </a:solidFill>
            </a:endParaRPr>
          </a:p>
          <a:p>
            <a:endParaRPr lang="en-US" sz="3500" dirty="0">
              <a:solidFill>
                <a:srgbClr val="009CDB"/>
              </a:solidFill>
            </a:endParaRPr>
          </a:p>
        </p:txBody>
      </p:sp>
      <p:sp>
        <p:nvSpPr>
          <p:cNvPr id="5" name="Text Placeholder 2">
            <a:extLst>
              <a:ext uri="{FF2B5EF4-FFF2-40B4-BE49-F238E27FC236}">
                <a16:creationId xmlns:a16="http://schemas.microsoft.com/office/drawing/2014/main" id="{1F7F6260-F790-491E-B027-3C655C2BBF9A}"/>
              </a:ext>
            </a:extLst>
          </p:cNvPr>
          <p:cNvSpPr txBox="1">
            <a:spLocks/>
          </p:cNvSpPr>
          <p:nvPr/>
        </p:nvSpPr>
        <p:spPr>
          <a:xfrm>
            <a:off x="1597464" y="4044383"/>
            <a:ext cx="12914529" cy="7663636"/>
          </a:xfrm>
          <a:prstGeom prst="rect">
            <a:avLst/>
          </a:prstGeom>
        </p:spPr>
        <p:txBody>
          <a:bodyPr wrap="square" lIns="0" tIns="0" rIns="0" bIns="0">
            <a:spAutoFit/>
          </a:bodyPr>
          <a:lstStyle>
            <a:lvl1pPr marL="0" algn="l" rtl="0">
              <a:defRPr sz="2800">
                <a:solidFill>
                  <a:schemeClr val="accent3"/>
                </a:solidFill>
                <a:latin typeface="Arial" panose="020B0604020202020204" pitchFamily="34" charset="0"/>
                <a:ea typeface="+mn-ea"/>
                <a:cs typeface="Arial" panose="020B0604020202020204" pitchFamily="34" charset="0"/>
              </a:defRPr>
            </a:lvl1pPr>
            <a:lvl2pPr marL="554547">
              <a:defRPr sz="2800">
                <a:solidFill>
                  <a:schemeClr val="accent3"/>
                </a:solidFill>
                <a:latin typeface="Arial" panose="020B0604020202020204" pitchFamily="34" charset="0"/>
                <a:ea typeface="+mn-ea"/>
                <a:cs typeface="Arial" panose="020B0604020202020204" pitchFamily="34" charset="0"/>
              </a:defRPr>
            </a:lvl2pPr>
            <a:lvl3pPr marL="1109095">
              <a:defRPr sz="2800">
                <a:solidFill>
                  <a:schemeClr val="accent3"/>
                </a:solidFill>
                <a:latin typeface="Arial" panose="020B0604020202020204" pitchFamily="34" charset="0"/>
                <a:ea typeface="+mn-ea"/>
                <a:cs typeface="Arial" panose="020B0604020202020204" pitchFamily="34" charset="0"/>
              </a:defRPr>
            </a:lvl3pPr>
            <a:lvl4pPr marL="1663642">
              <a:defRPr sz="2800">
                <a:solidFill>
                  <a:schemeClr val="accent3"/>
                </a:solidFill>
                <a:latin typeface="Arial" panose="020B0604020202020204" pitchFamily="34" charset="0"/>
                <a:ea typeface="+mn-ea"/>
                <a:cs typeface="Arial" panose="020B0604020202020204" pitchFamily="34" charset="0"/>
              </a:defRPr>
            </a:lvl4pPr>
            <a:lvl5pPr marL="2218191">
              <a:defRPr sz="2800">
                <a:solidFill>
                  <a:schemeClr val="accent3"/>
                </a:solidFill>
                <a:latin typeface="Arial" panose="020B0604020202020204" pitchFamily="34" charset="0"/>
                <a:ea typeface="+mn-ea"/>
                <a:cs typeface="Arial" panose="020B0604020202020204" pitchFamily="34" charset="0"/>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a:lstStyle>
          <a:p>
            <a:pPr defTabSz="914400"/>
            <a:r>
              <a:rPr lang="en-US" sz="3500" kern="0" dirty="0"/>
              <a:t>Data sources</a:t>
            </a:r>
          </a:p>
          <a:p>
            <a:pPr defTabSz="914400"/>
            <a:endParaRPr lang="en-US" sz="3500" kern="0" dirty="0"/>
          </a:p>
          <a:p>
            <a:pPr defTabSz="914400"/>
            <a:r>
              <a:rPr lang="en-US" sz="3500" kern="0" dirty="0"/>
              <a:t>- I</a:t>
            </a:r>
            <a:r>
              <a:rPr lang="en-US" sz="3600" dirty="0"/>
              <a:t>ndividual-level surveys (Other surveys at household level may measure the access to finance through another member of the household which may overestimate financial inclusion)</a:t>
            </a:r>
          </a:p>
          <a:p>
            <a:pPr marL="457200" indent="-457200" defTabSz="914400">
              <a:buFont typeface="Courier New" panose="02070309020205020404" pitchFamily="49" charset="0"/>
              <a:buChar char="o"/>
            </a:pPr>
            <a:endParaRPr lang="en-US" sz="3600" dirty="0"/>
          </a:p>
          <a:p>
            <a:pPr marL="1011747" lvl="1" indent="-457200" defTabSz="914400">
              <a:buFont typeface="Courier New" panose="02070309020205020404" pitchFamily="49" charset="0"/>
              <a:buChar char="o"/>
            </a:pPr>
            <a:r>
              <a:rPr lang="en-US" sz="3600" b="1" dirty="0"/>
              <a:t>Global Findex (Asset ownership and financial inclusion) </a:t>
            </a:r>
            <a:r>
              <a:rPr lang="en-US" sz="3500" dirty="0">
                <a:solidFill>
                  <a:srgbClr val="009CDB"/>
                </a:solidFill>
              </a:rPr>
              <a:t>– recommended source</a:t>
            </a:r>
          </a:p>
          <a:p>
            <a:pPr marL="1011747" lvl="1" indent="-457200" defTabSz="914400">
              <a:buFont typeface="Courier New" panose="02070309020205020404" pitchFamily="49" charset="0"/>
              <a:buChar char="o"/>
            </a:pPr>
            <a:r>
              <a:rPr lang="en-US" sz="3600" dirty="0"/>
              <a:t>Asset ownership surveys</a:t>
            </a:r>
          </a:p>
          <a:p>
            <a:pPr marL="1011747" lvl="1" indent="-457200" defTabSz="914400">
              <a:buFont typeface="Courier New" panose="02070309020205020404" pitchFamily="49" charset="0"/>
              <a:buChar char="o"/>
            </a:pPr>
            <a:r>
              <a:rPr lang="en-US" sz="3600" dirty="0"/>
              <a:t>Modules on asset ownership in other standardized surveys</a:t>
            </a:r>
            <a:endParaRPr lang="en-US" sz="3500" kern="0" dirty="0"/>
          </a:p>
          <a:p>
            <a:pPr lvl="1" defTabSz="914400"/>
            <a:endParaRPr lang="en-US" sz="3500" kern="0" dirty="0"/>
          </a:p>
          <a:p>
            <a:pPr defTabSz="914400"/>
            <a:endParaRPr lang="en-US" sz="3500" kern="0" dirty="0"/>
          </a:p>
          <a:p>
            <a:pPr defTabSz="914400"/>
            <a:endParaRPr lang="en-US" sz="3500" kern="0" dirty="0"/>
          </a:p>
          <a:p>
            <a:pPr defTabSz="914400"/>
            <a:endParaRPr lang="en-US" sz="3500" kern="0" dirty="0"/>
          </a:p>
        </p:txBody>
      </p:sp>
      <p:grpSp>
        <p:nvGrpSpPr>
          <p:cNvPr id="6" name="Group 5">
            <a:extLst>
              <a:ext uri="{FF2B5EF4-FFF2-40B4-BE49-F238E27FC236}">
                <a16:creationId xmlns:a16="http://schemas.microsoft.com/office/drawing/2014/main" id="{8652E018-FDB8-4C47-A248-756F2758D839}"/>
              </a:ext>
            </a:extLst>
          </p:cNvPr>
          <p:cNvGrpSpPr/>
          <p:nvPr/>
        </p:nvGrpSpPr>
        <p:grpSpPr>
          <a:xfrm>
            <a:off x="15087600" y="3657601"/>
            <a:ext cx="8763000" cy="8305800"/>
            <a:chOff x="571552" y="-1327045"/>
            <a:chExt cx="6172758" cy="7259245"/>
          </a:xfrm>
        </p:grpSpPr>
        <p:pic>
          <p:nvPicPr>
            <p:cNvPr id="7" name="Picture 6">
              <a:extLst>
                <a:ext uri="{FF2B5EF4-FFF2-40B4-BE49-F238E27FC236}">
                  <a16:creationId xmlns:a16="http://schemas.microsoft.com/office/drawing/2014/main" id="{9C27B087-2600-41DB-8BAB-33E4483D47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52" y="-875532"/>
              <a:ext cx="6172758" cy="6807732"/>
            </a:xfrm>
            <a:prstGeom prst="rect">
              <a:avLst/>
            </a:prstGeom>
          </p:spPr>
        </p:pic>
        <p:sp>
          <p:nvSpPr>
            <p:cNvPr id="8" name="Text Box 304">
              <a:extLst>
                <a:ext uri="{FF2B5EF4-FFF2-40B4-BE49-F238E27FC236}">
                  <a16:creationId xmlns:a16="http://schemas.microsoft.com/office/drawing/2014/main" id="{78E3B46E-DC55-4DEE-B7C5-0322CA59D4E8}"/>
                </a:ext>
              </a:extLst>
            </p:cNvPr>
            <p:cNvSpPr txBox="1"/>
            <p:nvPr/>
          </p:nvSpPr>
          <p:spPr>
            <a:xfrm>
              <a:off x="1371724" y="-1327045"/>
              <a:ext cx="4572413" cy="305765"/>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a:spcBef>
                  <a:spcPts val="0"/>
                </a:spcBef>
                <a:spcAft>
                  <a:spcPts val="1000"/>
                </a:spcAft>
              </a:pPr>
              <a:r>
                <a:rPr lang="en-US" sz="2500" i="1" dirty="0">
                  <a:solidFill>
                    <a:srgbClr val="009DDC"/>
                  </a:solidFill>
                  <a:effectLst/>
                  <a:latin typeface="Calibri" panose="020F0502020204030204" pitchFamily="34" charset="0"/>
                  <a:ea typeface="Calibri" panose="020F0502020204030204" pitchFamily="34" charset="0"/>
                  <a:cs typeface="Times New Roman" panose="02020603050405020304" pitchFamily="18" charset="0"/>
                </a:rPr>
                <a:t>Snapshot of Findex Database</a:t>
              </a:r>
              <a:endParaRPr lang="en-US" sz="2500" i="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209611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7A38E1-7DD4-4BB6-8E96-4091A7D0AC56}"/>
              </a:ext>
            </a:extLst>
          </p:cNvPr>
          <p:cNvSpPr>
            <a:spLocks noGrp="1"/>
          </p:cNvSpPr>
          <p:nvPr>
            <p:ph type="body" sz="quarter" idx="10"/>
          </p:nvPr>
        </p:nvSpPr>
        <p:spPr>
          <a:xfrm>
            <a:off x="1586578" y="1128240"/>
            <a:ext cx="21233951" cy="1212768"/>
          </a:xfrm>
        </p:spPr>
        <p:txBody>
          <a:bodyPr/>
          <a:lstStyle/>
          <a:p>
            <a:r>
              <a:rPr lang="en-US" sz="4000" dirty="0"/>
              <a:t>Indicator methodology</a:t>
            </a:r>
          </a:p>
          <a:p>
            <a:endParaRPr lang="en-US" dirty="0"/>
          </a:p>
        </p:txBody>
      </p:sp>
      <p:sp>
        <p:nvSpPr>
          <p:cNvPr id="3" name="Text Placeholder 2">
            <a:extLst>
              <a:ext uri="{FF2B5EF4-FFF2-40B4-BE49-F238E27FC236}">
                <a16:creationId xmlns:a16="http://schemas.microsoft.com/office/drawing/2014/main" id="{0A56AD2D-74EC-4338-82DF-7653A0F50F29}"/>
              </a:ext>
            </a:extLst>
          </p:cNvPr>
          <p:cNvSpPr>
            <a:spLocks noGrp="1"/>
          </p:cNvSpPr>
          <p:nvPr>
            <p:ph type="body" sz="quarter" idx="11"/>
          </p:nvPr>
        </p:nvSpPr>
        <p:spPr>
          <a:xfrm>
            <a:off x="1586578" y="2667000"/>
            <a:ext cx="21233951" cy="3381515"/>
          </a:xfrm>
        </p:spPr>
        <p:txBody>
          <a:bodyPr/>
          <a:lstStyle/>
          <a:p>
            <a:r>
              <a:rPr lang="en-US" sz="3500" dirty="0">
                <a:solidFill>
                  <a:srgbClr val="009CDB"/>
                </a:solidFill>
              </a:rPr>
              <a:t>Indicator 8.10.2: Proportion of adults (15 years and older) with an account at a bank or other financial institution </a:t>
            </a:r>
          </a:p>
          <a:p>
            <a:endParaRPr lang="en-US" sz="3500" dirty="0">
              <a:solidFill>
                <a:srgbClr val="009CDB"/>
              </a:solidFill>
            </a:endParaRPr>
          </a:p>
          <a:p>
            <a:endParaRPr lang="en-US" sz="3500" dirty="0">
              <a:solidFill>
                <a:srgbClr val="009CDB"/>
              </a:solidFill>
            </a:endParaRPr>
          </a:p>
          <a:p>
            <a:endParaRPr lang="en-US" sz="3500" dirty="0">
              <a:solidFill>
                <a:srgbClr val="009CDB"/>
              </a:solidFill>
            </a:endParaRPr>
          </a:p>
          <a:p>
            <a:endParaRPr lang="en-US" sz="3500" dirty="0">
              <a:solidFill>
                <a:srgbClr val="009CDB"/>
              </a:solidFill>
            </a:endParaRPr>
          </a:p>
          <a:p>
            <a:endParaRPr lang="en-US" sz="3500" dirty="0">
              <a:solidFill>
                <a:srgbClr val="009CDB"/>
              </a:solidFill>
            </a:endParaRPr>
          </a:p>
          <a:p>
            <a:endParaRPr lang="en-US" sz="3500" dirty="0">
              <a:solidFill>
                <a:srgbClr val="009CDB"/>
              </a:solidFill>
            </a:endParaRPr>
          </a:p>
        </p:txBody>
      </p:sp>
      <p:sp>
        <p:nvSpPr>
          <p:cNvPr id="5" name="Text Placeholder 2">
            <a:extLst>
              <a:ext uri="{FF2B5EF4-FFF2-40B4-BE49-F238E27FC236}">
                <a16:creationId xmlns:a16="http://schemas.microsoft.com/office/drawing/2014/main" id="{1F7F6260-F790-491E-B027-3C655C2BBF9A}"/>
              </a:ext>
            </a:extLst>
          </p:cNvPr>
          <p:cNvSpPr txBox="1">
            <a:spLocks/>
          </p:cNvSpPr>
          <p:nvPr/>
        </p:nvSpPr>
        <p:spPr>
          <a:xfrm>
            <a:off x="1563471" y="4022612"/>
            <a:ext cx="21233951" cy="7001917"/>
          </a:xfrm>
          <a:prstGeom prst="rect">
            <a:avLst/>
          </a:prstGeom>
        </p:spPr>
        <p:txBody>
          <a:bodyPr wrap="square" lIns="0" tIns="0" rIns="0" bIns="0">
            <a:spAutoFit/>
          </a:bodyPr>
          <a:lstStyle>
            <a:lvl1pPr marL="0" algn="l" rtl="0">
              <a:defRPr sz="2800">
                <a:solidFill>
                  <a:schemeClr val="accent3"/>
                </a:solidFill>
                <a:latin typeface="Arial" panose="020B0604020202020204" pitchFamily="34" charset="0"/>
                <a:ea typeface="+mn-ea"/>
                <a:cs typeface="Arial" panose="020B0604020202020204" pitchFamily="34" charset="0"/>
              </a:defRPr>
            </a:lvl1pPr>
            <a:lvl2pPr marL="554547">
              <a:defRPr sz="2800">
                <a:solidFill>
                  <a:schemeClr val="accent3"/>
                </a:solidFill>
                <a:latin typeface="Arial" panose="020B0604020202020204" pitchFamily="34" charset="0"/>
                <a:ea typeface="+mn-ea"/>
                <a:cs typeface="Arial" panose="020B0604020202020204" pitchFamily="34" charset="0"/>
              </a:defRPr>
            </a:lvl2pPr>
            <a:lvl3pPr marL="1109095">
              <a:defRPr sz="2800">
                <a:solidFill>
                  <a:schemeClr val="accent3"/>
                </a:solidFill>
                <a:latin typeface="Arial" panose="020B0604020202020204" pitchFamily="34" charset="0"/>
                <a:ea typeface="+mn-ea"/>
                <a:cs typeface="Arial" panose="020B0604020202020204" pitchFamily="34" charset="0"/>
              </a:defRPr>
            </a:lvl3pPr>
            <a:lvl4pPr marL="1663642">
              <a:defRPr sz="2800">
                <a:solidFill>
                  <a:schemeClr val="accent3"/>
                </a:solidFill>
                <a:latin typeface="Arial" panose="020B0604020202020204" pitchFamily="34" charset="0"/>
                <a:ea typeface="+mn-ea"/>
                <a:cs typeface="Arial" panose="020B0604020202020204" pitchFamily="34" charset="0"/>
              </a:defRPr>
            </a:lvl4pPr>
            <a:lvl5pPr marL="2218191">
              <a:defRPr sz="2800">
                <a:solidFill>
                  <a:schemeClr val="accent3"/>
                </a:solidFill>
                <a:latin typeface="Arial" panose="020B0604020202020204" pitchFamily="34" charset="0"/>
                <a:ea typeface="+mn-ea"/>
                <a:cs typeface="Arial" panose="020B0604020202020204" pitchFamily="34" charset="0"/>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a:lstStyle>
          <a:p>
            <a:pPr defTabSz="914400"/>
            <a:r>
              <a:rPr lang="en-US" sz="3500" kern="0" dirty="0"/>
              <a:t>Computation method</a:t>
            </a:r>
          </a:p>
          <a:p>
            <a:pPr defTabSz="914400"/>
            <a:endParaRPr lang="en-US" sz="3500" kern="0" dirty="0"/>
          </a:p>
          <a:p>
            <a:pPr marL="457200" indent="-457200" defTabSz="914400">
              <a:buFontTx/>
              <a:buChar char="-"/>
            </a:pPr>
            <a:r>
              <a:rPr lang="en-US" sz="3500" kern="0" dirty="0"/>
              <a:t>Use the following formula to calculate the estimates for this indicator: </a:t>
            </a:r>
          </a:p>
          <a:p>
            <a:pPr marL="457200" indent="-457200" defTabSz="914400">
              <a:buFontTx/>
              <a:buChar char="-"/>
            </a:pPr>
            <a:endParaRPr lang="en-US" sz="3500" kern="0" dirty="0"/>
          </a:p>
          <a:p>
            <a:pPr marL="457200" indent="-457200" defTabSz="914400">
              <a:buFontTx/>
              <a:buChar char="-"/>
            </a:pPr>
            <a:endParaRPr lang="en-US" sz="3500" kern="0" dirty="0"/>
          </a:p>
          <a:p>
            <a:pPr marL="457200" indent="-457200" defTabSz="914400">
              <a:buFontTx/>
              <a:buChar char="-"/>
            </a:pPr>
            <a:endParaRPr lang="en-US" sz="3500" kern="0" dirty="0"/>
          </a:p>
          <a:p>
            <a:pPr marL="457200" indent="-457200" defTabSz="914400">
              <a:buFontTx/>
              <a:buChar char="-"/>
            </a:pPr>
            <a:endParaRPr lang="en-US" sz="3500" kern="0" dirty="0"/>
          </a:p>
          <a:p>
            <a:pPr marL="457200" indent="-457200" defTabSz="914400">
              <a:buFontTx/>
              <a:buChar char="-"/>
            </a:pPr>
            <a:endParaRPr lang="en-US" sz="3500" kern="0" dirty="0"/>
          </a:p>
          <a:p>
            <a:pPr marL="457200" indent="-457200" defTabSz="914400">
              <a:buFontTx/>
              <a:buChar char="-"/>
            </a:pPr>
            <a:endParaRPr lang="en-US" sz="3500" kern="0" dirty="0"/>
          </a:p>
          <a:p>
            <a:pPr marL="457200" indent="-457200" defTabSz="914400">
              <a:buFontTx/>
              <a:buChar char="-"/>
            </a:pPr>
            <a:endParaRPr lang="en-US" sz="3500" kern="0" dirty="0"/>
          </a:p>
          <a:p>
            <a:pPr marL="457200" indent="-457200" defTabSz="914400">
              <a:buFontTx/>
              <a:buChar char="-"/>
            </a:pPr>
            <a:endParaRPr lang="en-US" sz="3500" kern="0" dirty="0"/>
          </a:p>
          <a:p>
            <a:pPr marL="457200" indent="-457200" defTabSz="914400">
              <a:buFontTx/>
              <a:buChar char="-"/>
            </a:pPr>
            <a:r>
              <a:rPr lang="en-US" sz="3500" kern="0" dirty="0"/>
              <a:t>Don’t forget to sex disaggregate</a:t>
            </a:r>
          </a:p>
          <a:p>
            <a:pPr defTabSz="914400"/>
            <a:endParaRPr lang="en-US" sz="3500" kern="0" dirty="0"/>
          </a:p>
        </p:txBody>
      </p:sp>
      <p:grpSp>
        <p:nvGrpSpPr>
          <p:cNvPr id="6" name="Group 5">
            <a:extLst>
              <a:ext uri="{FF2B5EF4-FFF2-40B4-BE49-F238E27FC236}">
                <a16:creationId xmlns:a16="http://schemas.microsoft.com/office/drawing/2014/main" id="{9AF4D03D-9998-475E-AF51-E337C697133F}"/>
              </a:ext>
            </a:extLst>
          </p:cNvPr>
          <p:cNvGrpSpPr/>
          <p:nvPr/>
        </p:nvGrpSpPr>
        <p:grpSpPr>
          <a:xfrm>
            <a:off x="3733800" y="6248400"/>
            <a:ext cx="18211800" cy="2699058"/>
            <a:chOff x="38968" y="-298850"/>
            <a:chExt cx="7379822" cy="874794"/>
          </a:xfrm>
        </p:grpSpPr>
        <p:grpSp>
          <p:nvGrpSpPr>
            <p:cNvPr id="7" name="Group 6">
              <a:extLst>
                <a:ext uri="{FF2B5EF4-FFF2-40B4-BE49-F238E27FC236}">
                  <a16:creationId xmlns:a16="http://schemas.microsoft.com/office/drawing/2014/main" id="{F220BFE9-25BE-4B3E-B646-5AC4EF39EAE2}"/>
                </a:ext>
              </a:extLst>
            </p:cNvPr>
            <p:cNvGrpSpPr/>
            <p:nvPr/>
          </p:nvGrpSpPr>
          <p:grpSpPr>
            <a:xfrm>
              <a:off x="162491" y="-227996"/>
              <a:ext cx="7256299" cy="803940"/>
              <a:chOff x="-2139715" y="-577741"/>
              <a:chExt cx="11284817" cy="1163913"/>
            </a:xfrm>
          </p:grpSpPr>
          <p:grpSp>
            <p:nvGrpSpPr>
              <p:cNvPr id="9" name="Group 8">
                <a:extLst>
                  <a:ext uri="{FF2B5EF4-FFF2-40B4-BE49-F238E27FC236}">
                    <a16:creationId xmlns:a16="http://schemas.microsoft.com/office/drawing/2014/main" id="{5BCCD83B-4FDA-42FF-95F0-53DF3B36E625}"/>
                  </a:ext>
                </a:extLst>
              </p:cNvPr>
              <p:cNvGrpSpPr/>
              <p:nvPr/>
            </p:nvGrpSpPr>
            <p:grpSpPr>
              <a:xfrm>
                <a:off x="-2139715" y="-577741"/>
                <a:ext cx="10347477" cy="1163913"/>
                <a:chOff x="-3280278" y="-540382"/>
                <a:chExt cx="15796299" cy="995370"/>
              </a:xfrm>
            </p:grpSpPr>
            <p:sp>
              <p:nvSpPr>
                <p:cNvPr id="11" name="TextBox 3">
                  <a:extLst>
                    <a:ext uri="{FF2B5EF4-FFF2-40B4-BE49-F238E27FC236}">
                      <a16:creationId xmlns:a16="http://schemas.microsoft.com/office/drawing/2014/main" id="{6002B31F-E57F-4F3F-B9FA-4A3C7CF59545}"/>
                    </a:ext>
                  </a:extLst>
                </p:cNvPr>
                <p:cNvSpPr txBox="1"/>
                <p:nvPr/>
              </p:nvSpPr>
              <p:spPr>
                <a:xfrm>
                  <a:off x="-3280278" y="-540382"/>
                  <a:ext cx="15796299" cy="450244"/>
                </a:xfrm>
                <a:prstGeom prst="rect">
                  <a:avLst/>
                </a:prstGeom>
                <a:noFill/>
              </p:spPr>
              <p:txBody>
                <a:bodyPr wrap="square" rtlCol="0">
                  <a:noAutofit/>
                </a:bodyPr>
                <a:lstStyle/>
                <a:p>
                  <a:pPr marL="0" marR="0" algn="ctr">
                    <a:lnSpc>
                      <a:spcPct val="107000"/>
                    </a:lnSpc>
                    <a:spcBef>
                      <a:spcPts val="0"/>
                    </a:spcBef>
                    <a:spcAft>
                      <a:spcPts val="800"/>
                    </a:spcAft>
                  </a:pPr>
                  <a:r>
                    <a:rPr lang="en-GB" sz="2800" i="1" kern="1200" dirty="0">
                      <a:solidFill>
                        <a:srgbClr val="000000"/>
                      </a:solidFill>
                      <a:effectLst/>
                      <a:latin typeface="+mj-lt"/>
                      <a:ea typeface="Calibri" panose="020F0502020204030204" pitchFamily="34" charset="0"/>
                      <a:cs typeface="Times New Roman" panose="02020603050405020304" pitchFamily="18" charset="0"/>
                    </a:rPr>
                    <a:t>Number of adults (ages 15+) who report having an account (by themselves or together with someone else) at a bank or another type of financial institution or personally using a mobile money service in the past 12 months.</a:t>
                  </a:r>
                  <a:endParaRPr lang="en-US" sz="2800" i="1" dirty="0">
                    <a:effectLst/>
                    <a:latin typeface="+mj-lt"/>
                    <a:ea typeface="Calibri" panose="020F0502020204030204" pitchFamily="34" charset="0"/>
                    <a:cs typeface="Times New Roman" panose="02020603050405020304" pitchFamily="18" charset="0"/>
                  </a:endParaRPr>
                </a:p>
              </p:txBody>
            </p:sp>
            <p:sp>
              <p:nvSpPr>
                <p:cNvPr id="12" name="TextBox 4">
                  <a:extLst>
                    <a:ext uri="{FF2B5EF4-FFF2-40B4-BE49-F238E27FC236}">
                      <a16:creationId xmlns:a16="http://schemas.microsoft.com/office/drawing/2014/main" id="{599D1816-375F-46E7-9EA2-094AAF665D52}"/>
                    </a:ext>
                  </a:extLst>
                </p:cNvPr>
                <p:cNvSpPr txBox="1"/>
                <p:nvPr/>
              </p:nvSpPr>
              <p:spPr>
                <a:xfrm>
                  <a:off x="-873135" y="77798"/>
                  <a:ext cx="10629265" cy="377190"/>
                </a:xfrm>
                <a:prstGeom prst="rect">
                  <a:avLst/>
                </a:prstGeom>
                <a:noFill/>
              </p:spPr>
              <p:txBody>
                <a:bodyPr wrap="square" rtlCol="0">
                  <a:noAutofit/>
                </a:bodyPr>
                <a:lstStyle/>
                <a:p>
                  <a:pPr marL="0" marR="0" algn="ctr">
                    <a:lnSpc>
                      <a:spcPct val="107000"/>
                    </a:lnSpc>
                    <a:spcBef>
                      <a:spcPts val="0"/>
                    </a:spcBef>
                    <a:spcAft>
                      <a:spcPts val="800"/>
                    </a:spcAft>
                  </a:pPr>
                  <a:r>
                    <a:rPr lang="en-GB" sz="2800" i="1" kern="1200" dirty="0">
                      <a:solidFill>
                        <a:srgbClr val="000000"/>
                      </a:solidFill>
                      <a:effectLst/>
                      <a:latin typeface="+mj-lt"/>
                      <a:ea typeface="Calibri" panose="020F0502020204030204" pitchFamily="34" charset="0"/>
                      <a:cs typeface="Times New Roman" panose="02020603050405020304" pitchFamily="18" charset="0"/>
                    </a:rPr>
                    <a:t>Total number of adults (ages 15+) </a:t>
                  </a:r>
                  <a:endParaRPr lang="en-US" sz="2800" i="1" dirty="0">
                    <a:effectLst/>
                    <a:latin typeface="+mj-lt"/>
                    <a:ea typeface="Calibri" panose="020F0502020204030204" pitchFamily="34" charset="0"/>
                    <a:cs typeface="Times New Roman" panose="02020603050405020304" pitchFamily="18" charset="0"/>
                  </a:endParaRPr>
                </a:p>
              </p:txBody>
            </p:sp>
            <p:cxnSp>
              <p:nvCxnSpPr>
                <p:cNvPr id="13" name="Straight Connector 12">
                  <a:extLst>
                    <a:ext uri="{FF2B5EF4-FFF2-40B4-BE49-F238E27FC236}">
                      <a16:creationId xmlns:a16="http://schemas.microsoft.com/office/drawing/2014/main" id="{BC646670-3C0C-4BCE-89EB-7721CB177891}"/>
                    </a:ext>
                  </a:extLst>
                </p:cNvPr>
                <p:cNvCxnSpPr>
                  <a:cxnSpLocks/>
                </p:cNvCxnSpPr>
                <p:nvPr/>
              </p:nvCxnSpPr>
              <p:spPr>
                <a:xfrm>
                  <a:off x="-3033455" y="-24596"/>
                  <a:ext cx="15199395" cy="2218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15">
                <a:extLst>
                  <a:ext uri="{FF2B5EF4-FFF2-40B4-BE49-F238E27FC236}">
                    <a16:creationId xmlns:a16="http://schemas.microsoft.com/office/drawing/2014/main" id="{0B63F8EA-69DC-4943-801A-683E5FD07E53}"/>
                  </a:ext>
                </a:extLst>
              </p:cNvPr>
              <p:cNvSpPr txBox="1"/>
              <p:nvPr/>
            </p:nvSpPr>
            <p:spPr>
              <a:xfrm>
                <a:off x="8068482" y="-114916"/>
                <a:ext cx="1076620" cy="320729"/>
              </a:xfrm>
              <a:prstGeom prst="rect">
                <a:avLst/>
              </a:prstGeom>
              <a:noFill/>
            </p:spPr>
            <p:txBody>
              <a:bodyPr wrap="square" rtlCol="0">
                <a:noAutofit/>
              </a:bodyPr>
              <a:lstStyle/>
              <a:p>
                <a:pPr marL="0" marR="0">
                  <a:lnSpc>
                    <a:spcPct val="107000"/>
                  </a:lnSpc>
                  <a:spcBef>
                    <a:spcPts val="0"/>
                  </a:spcBef>
                  <a:spcAft>
                    <a:spcPts val="800"/>
                  </a:spcAft>
                </a:pPr>
                <a:r>
                  <a:rPr lang="en-US" sz="2800" i="1" kern="1200" dirty="0">
                    <a:solidFill>
                      <a:srgbClr val="000000"/>
                    </a:solidFill>
                    <a:effectLst/>
                    <a:latin typeface="+mj-lt"/>
                    <a:ea typeface="Calibri" panose="020F0502020204030204" pitchFamily="34" charset="0"/>
                    <a:cs typeface="Times New Roman" panose="02020603050405020304" pitchFamily="18" charset="0"/>
                  </a:rPr>
                  <a:t>X 100</a:t>
                </a:r>
                <a:endParaRPr lang="en-US" sz="2800" i="1" dirty="0">
                  <a:effectLst/>
                  <a:latin typeface="+mj-lt"/>
                  <a:ea typeface="Calibri" panose="020F0502020204030204" pitchFamily="34" charset="0"/>
                  <a:cs typeface="Times New Roman" panose="02020603050405020304" pitchFamily="18" charset="0"/>
                </a:endParaRPr>
              </a:p>
            </p:txBody>
          </p:sp>
        </p:grpSp>
        <p:sp>
          <p:nvSpPr>
            <p:cNvPr id="8" name="Rectangle 7">
              <a:extLst>
                <a:ext uri="{FF2B5EF4-FFF2-40B4-BE49-F238E27FC236}">
                  <a16:creationId xmlns:a16="http://schemas.microsoft.com/office/drawing/2014/main" id="{64F703DA-E1BD-42D8-B8A2-EE5901E25062}"/>
                </a:ext>
              </a:extLst>
            </p:cNvPr>
            <p:cNvSpPr/>
            <p:nvPr/>
          </p:nvSpPr>
          <p:spPr>
            <a:xfrm>
              <a:off x="38968" y="-298850"/>
              <a:ext cx="7279606" cy="849719"/>
            </a:xfrm>
            <a:prstGeom prst="rect">
              <a:avLst/>
            </a:prstGeom>
            <a:noFill/>
            <a:ln>
              <a:solidFill>
                <a:srgbClr val="009DD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000" dirty="0"/>
            </a:p>
          </p:txBody>
        </p:sp>
      </p:grpSp>
    </p:spTree>
    <p:extLst>
      <p:ext uri="{BB962C8B-B14F-4D97-AF65-F5344CB8AC3E}">
        <p14:creationId xmlns:p14="http://schemas.microsoft.com/office/powerpoint/2010/main" val="31444251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7A38E1-7DD4-4BB6-8E96-4091A7D0AC56}"/>
              </a:ext>
            </a:extLst>
          </p:cNvPr>
          <p:cNvSpPr>
            <a:spLocks noGrp="1"/>
          </p:cNvSpPr>
          <p:nvPr>
            <p:ph type="body" sz="quarter" idx="10"/>
          </p:nvPr>
        </p:nvSpPr>
        <p:spPr>
          <a:xfrm>
            <a:off x="1586578" y="1128240"/>
            <a:ext cx="21233951" cy="1212768"/>
          </a:xfrm>
        </p:spPr>
        <p:txBody>
          <a:bodyPr/>
          <a:lstStyle/>
          <a:p>
            <a:r>
              <a:rPr lang="en-US" sz="4000" dirty="0"/>
              <a:t>Indicator methodology</a:t>
            </a:r>
          </a:p>
          <a:p>
            <a:endParaRPr lang="en-US" dirty="0"/>
          </a:p>
        </p:txBody>
      </p:sp>
      <p:sp>
        <p:nvSpPr>
          <p:cNvPr id="3" name="Text Placeholder 2">
            <a:extLst>
              <a:ext uri="{FF2B5EF4-FFF2-40B4-BE49-F238E27FC236}">
                <a16:creationId xmlns:a16="http://schemas.microsoft.com/office/drawing/2014/main" id="{0A56AD2D-74EC-4338-82DF-7653A0F50F29}"/>
              </a:ext>
            </a:extLst>
          </p:cNvPr>
          <p:cNvSpPr>
            <a:spLocks noGrp="1"/>
          </p:cNvSpPr>
          <p:nvPr>
            <p:ph type="body" sz="quarter" idx="11"/>
          </p:nvPr>
        </p:nvSpPr>
        <p:spPr>
          <a:xfrm>
            <a:off x="1586579" y="2667000"/>
            <a:ext cx="11519822" cy="1752600"/>
          </a:xfrm>
        </p:spPr>
        <p:txBody>
          <a:bodyPr/>
          <a:lstStyle/>
          <a:p>
            <a:r>
              <a:rPr lang="en-US" sz="3500" dirty="0">
                <a:solidFill>
                  <a:srgbClr val="009CDB"/>
                </a:solidFill>
              </a:rPr>
              <a:t>Indicator 8.10.2: Proportion of adults (15 years and older) with an account at a bank or other financial institution </a:t>
            </a:r>
          </a:p>
          <a:p>
            <a:endParaRPr lang="en-US" sz="3500" dirty="0">
              <a:solidFill>
                <a:srgbClr val="009CDB"/>
              </a:solidFill>
            </a:endParaRPr>
          </a:p>
          <a:p>
            <a:endParaRPr lang="en-US" sz="3500" dirty="0">
              <a:solidFill>
                <a:srgbClr val="009CDB"/>
              </a:solidFill>
            </a:endParaRPr>
          </a:p>
          <a:p>
            <a:endParaRPr lang="en-US" sz="3500" dirty="0">
              <a:solidFill>
                <a:srgbClr val="009CDB"/>
              </a:solidFill>
            </a:endParaRPr>
          </a:p>
          <a:p>
            <a:endParaRPr lang="en-US" sz="3500" dirty="0">
              <a:solidFill>
                <a:srgbClr val="009CDB"/>
              </a:solidFill>
            </a:endParaRPr>
          </a:p>
          <a:p>
            <a:endParaRPr lang="en-US" sz="3500" dirty="0">
              <a:solidFill>
                <a:srgbClr val="009CDB"/>
              </a:solidFill>
            </a:endParaRPr>
          </a:p>
          <a:p>
            <a:endParaRPr lang="en-US" sz="3500" dirty="0">
              <a:solidFill>
                <a:srgbClr val="009CDB"/>
              </a:solidFill>
            </a:endParaRPr>
          </a:p>
        </p:txBody>
      </p:sp>
      <p:sp>
        <p:nvSpPr>
          <p:cNvPr id="5" name="Text Placeholder 2">
            <a:extLst>
              <a:ext uri="{FF2B5EF4-FFF2-40B4-BE49-F238E27FC236}">
                <a16:creationId xmlns:a16="http://schemas.microsoft.com/office/drawing/2014/main" id="{1F7F6260-F790-491E-B027-3C655C2BBF9A}"/>
              </a:ext>
            </a:extLst>
          </p:cNvPr>
          <p:cNvSpPr txBox="1">
            <a:spLocks/>
          </p:cNvSpPr>
          <p:nvPr/>
        </p:nvSpPr>
        <p:spPr>
          <a:xfrm>
            <a:off x="1571339" y="4594801"/>
            <a:ext cx="11535062" cy="3231654"/>
          </a:xfrm>
          <a:prstGeom prst="rect">
            <a:avLst/>
          </a:prstGeom>
        </p:spPr>
        <p:txBody>
          <a:bodyPr wrap="square" lIns="0" tIns="0" rIns="0" bIns="0">
            <a:spAutoFit/>
          </a:bodyPr>
          <a:lstStyle>
            <a:lvl1pPr marL="0" algn="l" rtl="0">
              <a:defRPr sz="2800">
                <a:solidFill>
                  <a:schemeClr val="accent3"/>
                </a:solidFill>
                <a:latin typeface="Arial" panose="020B0604020202020204" pitchFamily="34" charset="0"/>
                <a:ea typeface="+mn-ea"/>
                <a:cs typeface="Arial" panose="020B0604020202020204" pitchFamily="34" charset="0"/>
              </a:defRPr>
            </a:lvl1pPr>
            <a:lvl2pPr marL="554547">
              <a:defRPr sz="2800">
                <a:solidFill>
                  <a:schemeClr val="accent3"/>
                </a:solidFill>
                <a:latin typeface="Arial" panose="020B0604020202020204" pitchFamily="34" charset="0"/>
                <a:ea typeface="+mn-ea"/>
                <a:cs typeface="Arial" panose="020B0604020202020204" pitchFamily="34" charset="0"/>
              </a:defRPr>
            </a:lvl2pPr>
            <a:lvl3pPr marL="1109095">
              <a:defRPr sz="2800">
                <a:solidFill>
                  <a:schemeClr val="accent3"/>
                </a:solidFill>
                <a:latin typeface="Arial" panose="020B0604020202020204" pitchFamily="34" charset="0"/>
                <a:ea typeface="+mn-ea"/>
                <a:cs typeface="Arial" panose="020B0604020202020204" pitchFamily="34" charset="0"/>
              </a:defRPr>
            </a:lvl3pPr>
            <a:lvl4pPr marL="1663642">
              <a:defRPr sz="2800">
                <a:solidFill>
                  <a:schemeClr val="accent3"/>
                </a:solidFill>
                <a:latin typeface="Arial" panose="020B0604020202020204" pitchFamily="34" charset="0"/>
                <a:ea typeface="+mn-ea"/>
                <a:cs typeface="Arial" panose="020B0604020202020204" pitchFamily="34" charset="0"/>
              </a:defRPr>
            </a:lvl4pPr>
            <a:lvl5pPr marL="2218191">
              <a:defRPr sz="2800">
                <a:solidFill>
                  <a:schemeClr val="accent3"/>
                </a:solidFill>
                <a:latin typeface="Arial" panose="020B0604020202020204" pitchFamily="34" charset="0"/>
                <a:ea typeface="+mn-ea"/>
                <a:cs typeface="Arial" panose="020B0604020202020204" pitchFamily="34" charset="0"/>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a:lstStyle>
          <a:p>
            <a:pPr defTabSz="914400"/>
            <a:r>
              <a:rPr lang="en-US" sz="3500" kern="0" dirty="0"/>
              <a:t>Disaggregation of data:</a:t>
            </a:r>
          </a:p>
          <a:p>
            <a:pPr defTabSz="914400"/>
            <a:endParaRPr lang="en-US" sz="3500" kern="0" dirty="0"/>
          </a:p>
          <a:p>
            <a:pPr marL="457200" indent="-457200" defTabSz="914400">
              <a:buFontTx/>
              <a:buChar char="-"/>
            </a:pPr>
            <a:r>
              <a:rPr lang="en-US" sz="3500" kern="0" dirty="0"/>
              <a:t>Sex disaggregation is needed to identify gender gaps in account ownership</a:t>
            </a:r>
          </a:p>
          <a:p>
            <a:pPr marL="457200" indent="-457200" defTabSz="914400">
              <a:buFontTx/>
              <a:buChar char="-"/>
            </a:pPr>
            <a:r>
              <a:rPr lang="en-US" sz="3500" dirty="0">
                <a:solidFill>
                  <a:srgbClr val="6D6E70"/>
                </a:solidFill>
              </a:rPr>
              <a:t>Gender gaps exist across countries </a:t>
            </a:r>
          </a:p>
          <a:p>
            <a:pPr marL="457200" indent="-457200" defTabSz="914400">
              <a:buFontTx/>
              <a:buChar char="-"/>
            </a:pPr>
            <a:endParaRPr lang="en-US" sz="3500" kern="0" dirty="0"/>
          </a:p>
        </p:txBody>
      </p:sp>
      <p:pic>
        <p:nvPicPr>
          <p:cNvPr id="15" name="Picture 14">
            <a:extLst>
              <a:ext uri="{FF2B5EF4-FFF2-40B4-BE49-F238E27FC236}">
                <a16:creationId xmlns:a16="http://schemas.microsoft.com/office/drawing/2014/main" id="{FA5A29F7-00E0-4735-A5C0-0C8496CCBC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44801" y="1903497"/>
            <a:ext cx="6629400" cy="10245937"/>
          </a:xfrm>
          <a:prstGeom prst="rect">
            <a:avLst/>
          </a:prstGeom>
        </p:spPr>
      </p:pic>
    </p:spTree>
    <p:extLst>
      <p:ext uri="{BB962C8B-B14F-4D97-AF65-F5344CB8AC3E}">
        <p14:creationId xmlns:p14="http://schemas.microsoft.com/office/powerpoint/2010/main" val="28309929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FFD5E-45E4-4143-B571-C250F3D93AF4}"/>
              </a:ext>
            </a:extLst>
          </p:cNvPr>
          <p:cNvSpPr>
            <a:spLocks noGrp="1"/>
          </p:cNvSpPr>
          <p:nvPr>
            <p:ph type="body" sz="quarter" idx="10"/>
          </p:nvPr>
        </p:nvSpPr>
        <p:spPr>
          <a:xfrm>
            <a:off x="1588889" y="1047570"/>
            <a:ext cx="21233951" cy="1151213"/>
          </a:xfrm>
        </p:spPr>
        <p:txBody>
          <a:bodyPr/>
          <a:lstStyle/>
          <a:p>
            <a:r>
              <a:rPr lang="en-US" sz="3600" dirty="0"/>
              <a:t>Indicator methodology</a:t>
            </a:r>
          </a:p>
          <a:p>
            <a:endParaRPr lang="en-US" dirty="0"/>
          </a:p>
        </p:txBody>
      </p:sp>
      <p:sp>
        <p:nvSpPr>
          <p:cNvPr id="3" name="Text Placeholder 2">
            <a:extLst>
              <a:ext uri="{FF2B5EF4-FFF2-40B4-BE49-F238E27FC236}">
                <a16:creationId xmlns:a16="http://schemas.microsoft.com/office/drawing/2014/main" id="{5F1DD93D-BCA8-4CE0-B679-8D9B356172AE}"/>
              </a:ext>
            </a:extLst>
          </p:cNvPr>
          <p:cNvSpPr>
            <a:spLocks noGrp="1"/>
          </p:cNvSpPr>
          <p:nvPr>
            <p:ph type="body" sz="quarter" idx="11"/>
          </p:nvPr>
        </p:nvSpPr>
        <p:spPr>
          <a:xfrm>
            <a:off x="1539389" y="2198783"/>
            <a:ext cx="21233951" cy="1661993"/>
          </a:xfrm>
        </p:spPr>
        <p:txBody>
          <a:bodyPr/>
          <a:lstStyle/>
          <a:p>
            <a:pPr algn="just"/>
            <a:r>
              <a:rPr lang="en-US" sz="3500" dirty="0">
                <a:solidFill>
                  <a:srgbClr val="009CDB"/>
                </a:solidFill>
              </a:rPr>
              <a:t>Indicator 5.2.1: Proportion of ever-partnered women and girls aged 15 years and older subjected to physical, sexual or psychological violence by a current or former intimate partner in the previous 12 months, by form of violence and by age</a:t>
            </a:r>
          </a:p>
        </p:txBody>
      </p:sp>
      <p:sp>
        <p:nvSpPr>
          <p:cNvPr id="5" name="TextBox 4">
            <a:extLst>
              <a:ext uri="{FF2B5EF4-FFF2-40B4-BE49-F238E27FC236}">
                <a16:creationId xmlns:a16="http://schemas.microsoft.com/office/drawing/2014/main" id="{6D4015D3-D68E-4759-877A-65A708D75B43}"/>
              </a:ext>
            </a:extLst>
          </p:cNvPr>
          <p:cNvSpPr txBox="1"/>
          <p:nvPr/>
        </p:nvSpPr>
        <p:spPr>
          <a:xfrm>
            <a:off x="1621547" y="5334000"/>
            <a:ext cx="15066253" cy="3862596"/>
          </a:xfrm>
          <a:prstGeom prst="rect">
            <a:avLst/>
          </a:prstGeom>
          <a:noFill/>
        </p:spPr>
        <p:txBody>
          <a:bodyPr wrap="square" rtlCol="0">
            <a:spAutoFit/>
          </a:bodyPr>
          <a:lstStyle/>
          <a:p>
            <a:r>
              <a:rPr lang="en-US" sz="3500" dirty="0">
                <a:solidFill>
                  <a:srgbClr val="6D6E70"/>
                </a:solidFill>
                <a:latin typeface="Arial" panose="020B0604020202020204" pitchFamily="34" charset="0"/>
                <a:cs typeface="Arial" panose="020B0604020202020204" pitchFamily="34" charset="0"/>
              </a:rPr>
              <a:t>Definition</a:t>
            </a:r>
          </a:p>
          <a:p>
            <a:endParaRPr lang="en-US" sz="3500" dirty="0">
              <a:solidFill>
                <a:srgbClr val="6D6E70"/>
              </a:solidFill>
              <a:latin typeface="Arial" panose="020B0604020202020204" pitchFamily="34" charset="0"/>
              <a:cs typeface="Arial" panose="020B0604020202020204" pitchFamily="34" charset="0"/>
            </a:endParaRPr>
          </a:p>
          <a:p>
            <a:r>
              <a:rPr lang="en-US" sz="3500" dirty="0">
                <a:solidFill>
                  <a:srgbClr val="6D6E70"/>
                </a:solidFill>
                <a:latin typeface="Arial" panose="020B0604020202020204" pitchFamily="34" charset="0"/>
                <a:cs typeface="Arial" panose="020B0604020202020204" pitchFamily="34" charset="0"/>
              </a:rPr>
              <a:t>- The percentage of ever-partnered women and girls aged 15 years and older who have experienced physical, sexual or psychological violence by a current or former intimate partner, in the previous 12 months.</a:t>
            </a:r>
          </a:p>
          <a:p>
            <a:endParaRPr lang="en-US" sz="3500" dirty="0">
              <a:solidFill>
                <a:srgbClr val="6D6E70"/>
              </a:solidFill>
              <a:latin typeface="Arial" panose="020B0604020202020204" pitchFamily="34" charset="0"/>
              <a:cs typeface="Arial" panose="020B0604020202020204" pitchFamily="34" charset="0"/>
            </a:endParaRPr>
          </a:p>
          <a:p>
            <a:endParaRPr lang="en-US" sz="3500" dirty="0">
              <a:solidFill>
                <a:srgbClr val="6D6E70"/>
              </a:solidFill>
              <a:latin typeface="Arial" panose="020B0604020202020204" pitchFamily="34" charset="0"/>
              <a:cs typeface="Arial" panose="020B0604020202020204" pitchFamily="34" charset="0"/>
            </a:endParaRPr>
          </a:p>
        </p:txBody>
      </p:sp>
      <p:pic>
        <p:nvPicPr>
          <p:cNvPr id="6" name="Picture 6" descr="Image result for violence against women icon">
            <a:extLst>
              <a:ext uri="{FF2B5EF4-FFF2-40B4-BE49-F238E27FC236}">
                <a16:creationId xmlns:a16="http://schemas.microsoft.com/office/drawing/2014/main" id="{A4284D3D-24E8-4DD7-813E-6008704387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61322" y="4368825"/>
            <a:ext cx="6260678" cy="6260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8544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FFD5E-45E4-4143-B571-C250F3D93AF4}"/>
              </a:ext>
            </a:extLst>
          </p:cNvPr>
          <p:cNvSpPr>
            <a:spLocks noGrp="1"/>
          </p:cNvSpPr>
          <p:nvPr>
            <p:ph type="body" sz="quarter" idx="10"/>
          </p:nvPr>
        </p:nvSpPr>
        <p:spPr>
          <a:xfrm>
            <a:off x="1588889" y="1047570"/>
            <a:ext cx="21233951" cy="1151213"/>
          </a:xfrm>
        </p:spPr>
        <p:txBody>
          <a:bodyPr/>
          <a:lstStyle/>
          <a:p>
            <a:r>
              <a:rPr lang="en-US" sz="3600" dirty="0"/>
              <a:t>Indicator methodology</a:t>
            </a:r>
          </a:p>
          <a:p>
            <a:endParaRPr lang="en-US" dirty="0"/>
          </a:p>
        </p:txBody>
      </p:sp>
      <p:sp>
        <p:nvSpPr>
          <p:cNvPr id="3" name="Text Placeholder 2">
            <a:extLst>
              <a:ext uri="{FF2B5EF4-FFF2-40B4-BE49-F238E27FC236}">
                <a16:creationId xmlns:a16="http://schemas.microsoft.com/office/drawing/2014/main" id="{5F1DD93D-BCA8-4CE0-B679-8D9B356172AE}"/>
              </a:ext>
            </a:extLst>
          </p:cNvPr>
          <p:cNvSpPr>
            <a:spLocks noGrp="1"/>
          </p:cNvSpPr>
          <p:nvPr>
            <p:ph type="body" sz="quarter" idx="11"/>
          </p:nvPr>
        </p:nvSpPr>
        <p:spPr>
          <a:xfrm>
            <a:off x="1561160" y="1981200"/>
            <a:ext cx="21233951" cy="1615827"/>
          </a:xfrm>
        </p:spPr>
        <p:txBody>
          <a:bodyPr/>
          <a:lstStyle/>
          <a:p>
            <a:pPr algn="just"/>
            <a:r>
              <a:rPr lang="en-US" sz="3500" dirty="0">
                <a:solidFill>
                  <a:srgbClr val="009CDB"/>
                </a:solidFill>
              </a:rPr>
              <a:t>Indicator 5.2.1: Proportion of ever-partnered women and girls aged 15 years and older subjected to physical, sexual or psychological violence by a current or former intimate partner in the previous 12 months, by form of violence and by age</a:t>
            </a:r>
          </a:p>
        </p:txBody>
      </p:sp>
      <p:sp>
        <p:nvSpPr>
          <p:cNvPr id="5" name="TextBox 4">
            <a:extLst>
              <a:ext uri="{FF2B5EF4-FFF2-40B4-BE49-F238E27FC236}">
                <a16:creationId xmlns:a16="http://schemas.microsoft.com/office/drawing/2014/main" id="{6D4015D3-D68E-4759-877A-65A708D75B43}"/>
              </a:ext>
            </a:extLst>
          </p:cNvPr>
          <p:cNvSpPr txBox="1"/>
          <p:nvPr/>
        </p:nvSpPr>
        <p:spPr>
          <a:xfrm>
            <a:off x="1561161" y="3765054"/>
            <a:ext cx="21756040" cy="8494633"/>
          </a:xfrm>
          <a:prstGeom prst="rect">
            <a:avLst/>
          </a:prstGeom>
          <a:noFill/>
        </p:spPr>
        <p:txBody>
          <a:bodyPr wrap="square" rtlCol="0">
            <a:spAutoFit/>
          </a:bodyPr>
          <a:lstStyle/>
          <a:p>
            <a:endParaRPr lang="en-US" sz="2000" dirty="0">
              <a:solidFill>
                <a:srgbClr val="6D6E70"/>
              </a:solidFill>
              <a:latin typeface="Arial" panose="020B0604020202020204" pitchFamily="34" charset="0"/>
              <a:cs typeface="Arial" panose="020B0604020202020204" pitchFamily="34" charset="0"/>
            </a:endParaRPr>
          </a:p>
          <a:p>
            <a:pPr marL="457200" indent="-457200">
              <a:buFontTx/>
              <a:buChar char="-"/>
            </a:pPr>
            <a:r>
              <a:rPr lang="en-US" sz="3500" dirty="0">
                <a:solidFill>
                  <a:srgbClr val="009CDB"/>
                </a:solidFill>
                <a:latin typeface="Arial" panose="020B0604020202020204" pitchFamily="34" charset="0"/>
                <a:cs typeface="Arial" panose="020B0604020202020204" pitchFamily="34" charset="0"/>
              </a:rPr>
              <a:t>Violence against women (VAW)</a:t>
            </a:r>
            <a:r>
              <a:rPr lang="en-US" sz="3500" dirty="0">
                <a:solidFill>
                  <a:srgbClr val="6D6E70"/>
                </a:solidFill>
                <a:latin typeface="Arial" panose="020B0604020202020204" pitchFamily="34" charset="0"/>
                <a:cs typeface="Arial" panose="020B0604020202020204" pitchFamily="34" charset="0"/>
              </a:rPr>
              <a:t>: </a:t>
            </a:r>
            <a:r>
              <a:rPr lang="en-US" sz="3500" dirty="0">
                <a:solidFill>
                  <a:srgbClr val="6D6E70"/>
                </a:solidFill>
                <a:latin typeface="Arial" panose="020B0604020202020204" pitchFamily="34" charset="0"/>
                <a:ea typeface="Calibri" panose="020F0502020204030204" pitchFamily="34" charset="0"/>
                <a:cs typeface="Arial" panose="020B0604020202020204" pitchFamily="34" charset="0"/>
              </a:rPr>
              <a:t>any act of gender-based violence that results in, or is likely to result in physical, sexual or psychological harm or suffering to women including threats of such acts, coercion or arbitrary deprivation of liberty, whether occurring in public or in private life</a:t>
            </a:r>
          </a:p>
          <a:p>
            <a:pPr marL="457200" indent="-457200">
              <a:buFontTx/>
              <a:buChar char="-"/>
            </a:pPr>
            <a:endParaRPr lang="en-US" sz="2800" dirty="0">
              <a:solidFill>
                <a:srgbClr val="6D6E70"/>
              </a:solidFill>
              <a:latin typeface="Arial" panose="020B0604020202020204" pitchFamily="34" charset="0"/>
              <a:ea typeface="Calibri" panose="020F0502020204030204" pitchFamily="34" charset="0"/>
              <a:cs typeface="Arial" panose="020B0604020202020204" pitchFamily="34" charset="0"/>
            </a:endParaRPr>
          </a:p>
          <a:p>
            <a:pPr marL="457200" indent="-457200">
              <a:buFontTx/>
              <a:buChar char="-"/>
            </a:pPr>
            <a:r>
              <a:rPr lang="en-US" sz="3500" dirty="0">
                <a:solidFill>
                  <a:srgbClr val="009CDB"/>
                </a:solidFill>
                <a:latin typeface="Arial" panose="020B0604020202020204" pitchFamily="34" charset="0"/>
                <a:cs typeface="Arial" panose="020B0604020202020204" pitchFamily="34" charset="0"/>
              </a:rPr>
              <a:t>Ever-partnered</a:t>
            </a:r>
            <a:r>
              <a:rPr lang="en-US" sz="3500" dirty="0">
                <a:solidFill>
                  <a:srgbClr val="6D6E70"/>
                </a:solidFill>
                <a:latin typeface="Arial" panose="020B0604020202020204" pitchFamily="34" charset="0"/>
                <a:cs typeface="Arial" panose="020B0604020202020204" pitchFamily="34" charset="0"/>
              </a:rPr>
              <a:t>: People who have ever been married or in a union. In surveys, one can identify if a woman is ever-partnered as: Age of first cohabitation &lt; or = to current age, or ever in a relationship (even if not in a formal union)</a:t>
            </a:r>
          </a:p>
          <a:p>
            <a:endParaRPr lang="en-US" sz="2800" dirty="0">
              <a:solidFill>
                <a:srgbClr val="6D6E70"/>
              </a:solidFill>
              <a:latin typeface="Arial" panose="020B0604020202020204" pitchFamily="34" charset="0"/>
              <a:cs typeface="Arial" panose="020B0604020202020204" pitchFamily="34" charset="0"/>
            </a:endParaRPr>
          </a:p>
          <a:p>
            <a:pPr marL="457200" indent="-457200">
              <a:buFontTx/>
              <a:buChar char="-"/>
            </a:pPr>
            <a:r>
              <a:rPr lang="en-US" sz="3500" dirty="0">
                <a:solidFill>
                  <a:srgbClr val="009CDB"/>
                </a:solidFill>
                <a:latin typeface="Arial" panose="020B0604020202020204" pitchFamily="34" charset="0"/>
                <a:cs typeface="Arial" panose="020B0604020202020204" pitchFamily="34" charset="0"/>
              </a:rPr>
              <a:t>Intimate partner violence</a:t>
            </a:r>
            <a:r>
              <a:rPr lang="en-US" sz="3600" dirty="0"/>
              <a:t>: </a:t>
            </a:r>
            <a:r>
              <a:rPr lang="en-US" sz="3500" dirty="0">
                <a:solidFill>
                  <a:srgbClr val="6D6E70"/>
                </a:solidFill>
                <a:latin typeface="Arial" panose="020B0604020202020204" pitchFamily="34" charset="0"/>
                <a:cs typeface="Arial" panose="020B0604020202020204" pitchFamily="34" charset="0"/>
              </a:rPr>
              <a:t>It includes an abuse perpetrated by a current or former partner within the context of marriage, cohabitation or any other formal or informal union</a:t>
            </a:r>
          </a:p>
          <a:p>
            <a:pPr marL="457200" indent="-457200">
              <a:buFontTx/>
              <a:buChar char="-"/>
            </a:pPr>
            <a:endParaRPr lang="en-US" sz="2800" dirty="0">
              <a:solidFill>
                <a:srgbClr val="6D6E70"/>
              </a:solidFill>
              <a:latin typeface="Arial" panose="020B0604020202020204" pitchFamily="34" charset="0"/>
              <a:cs typeface="Arial" panose="020B0604020202020204" pitchFamily="34" charset="0"/>
            </a:endParaRPr>
          </a:p>
          <a:p>
            <a:pPr marL="457200" indent="-457200">
              <a:buFontTx/>
              <a:buChar char="-"/>
            </a:pPr>
            <a:r>
              <a:rPr lang="en-US" sz="3500" dirty="0">
                <a:solidFill>
                  <a:srgbClr val="009CDB"/>
                </a:solidFill>
                <a:latin typeface="Arial" panose="020B0604020202020204" pitchFamily="34" charset="0"/>
                <a:ea typeface="Calibri" panose="020F0502020204030204" pitchFamily="34" charset="0"/>
                <a:cs typeface="Arial" panose="020B0604020202020204" pitchFamily="34" charset="0"/>
              </a:rPr>
              <a:t>3 types of violence (for this indicator):</a:t>
            </a:r>
          </a:p>
          <a:p>
            <a:pPr marL="1011692" lvl="1" indent="-457200">
              <a:buFont typeface="Courier New" panose="02070309020205020404" pitchFamily="49" charset="0"/>
              <a:buChar char="o"/>
            </a:pPr>
            <a:r>
              <a:rPr lang="en-US" sz="3500" dirty="0">
                <a:solidFill>
                  <a:srgbClr val="6D6E70"/>
                </a:solidFill>
                <a:latin typeface="Arial" panose="020B0604020202020204" pitchFamily="34" charset="0"/>
                <a:ea typeface="Calibri" panose="020F0502020204030204" pitchFamily="34" charset="0"/>
                <a:cs typeface="Arial" panose="020B0604020202020204" pitchFamily="34" charset="0"/>
              </a:rPr>
              <a:t>Physical violence</a:t>
            </a:r>
          </a:p>
          <a:p>
            <a:pPr marL="1011692" lvl="1" indent="-457200">
              <a:buFont typeface="Courier New" panose="02070309020205020404" pitchFamily="49" charset="0"/>
              <a:buChar char="o"/>
            </a:pPr>
            <a:r>
              <a:rPr lang="en-US" sz="3500" dirty="0">
                <a:solidFill>
                  <a:srgbClr val="6D6E70"/>
                </a:solidFill>
                <a:latin typeface="Arial" panose="020B0604020202020204" pitchFamily="34" charset="0"/>
                <a:ea typeface="Calibri" panose="020F0502020204030204" pitchFamily="34" charset="0"/>
                <a:cs typeface="Arial" panose="020B0604020202020204" pitchFamily="34" charset="0"/>
              </a:rPr>
              <a:t>Sexual violence </a:t>
            </a:r>
          </a:p>
          <a:p>
            <a:pPr marL="1011692" lvl="1" indent="-457200">
              <a:buFont typeface="Courier New" panose="02070309020205020404" pitchFamily="49" charset="0"/>
              <a:buChar char="o"/>
            </a:pPr>
            <a:r>
              <a:rPr lang="en-US" sz="3500" dirty="0">
                <a:solidFill>
                  <a:srgbClr val="6D6E70"/>
                </a:solidFill>
                <a:latin typeface="Arial" panose="020B0604020202020204" pitchFamily="34" charset="0"/>
                <a:ea typeface="Calibri" panose="020F0502020204030204" pitchFamily="34" charset="0"/>
                <a:cs typeface="Arial" panose="020B0604020202020204" pitchFamily="34" charset="0"/>
              </a:rPr>
              <a:t>Psychological violence </a:t>
            </a:r>
          </a:p>
        </p:txBody>
      </p:sp>
    </p:spTree>
    <p:extLst>
      <p:ext uri="{BB962C8B-B14F-4D97-AF65-F5344CB8AC3E}">
        <p14:creationId xmlns:p14="http://schemas.microsoft.com/office/powerpoint/2010/main" val="4088390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FFD5E-45E4-4143-B571-C250F3D93AF4}"/>
              </a:ext>
            </a:extLst>
          </p:cNvPr>
          <p:cNvSpPr>
            <a:spLocks noGrp="1"/>
          </p:cNvSpPr>
          <p:nvPr>
            <p:ph type="body" sz="quarter" idx="10"/>
          </p:nvPr>
        </p:nvSpPr>
        <p:spPr>
          <a:xfrm>
            <a:off x="1588889" y="1047570"/>
            <a:ext cx="21233951" cy="1151213"/>
          </a:xfrm>
        </p:spPr>
        <p:txBody>
          <a:bodyPr/>
          <a:lstStyle/>
          <a:p>
            <a:r>
              <a:rPr lang="en-US" sz="3600" dirty="0"/>
              <a:t>Indicator methodology</a:t>
            </a:r>
          </a:p>
          <a:p>
            <a:endParaRPr lang="en-US" dirty="0"/>
          </a:p>
        </p:txBody>
      </p:sp>
      <p:sp>
        <p:nvSpPr>
          <p:cNvPr id="3" name="Text Placeholder 2">
            <a:extLst>
              <a:ext uri="{FF2B5EF4-FFF2-40B4-BE49-F238E27FC236}">
                <a16:creationId xmlns:a16="http://schemas.microsoft.com/office/drawing/2014/main" id="{5F1DD93D-BCA8-4CE0-B679-8D9B356172AE}"/>
              </a:ext>
            </a:extLst>
          </p:cNvPr>
          <p:cNvSpPr>
            <a:spLocks noGrp="1"/>
          </p:cNvSpPr>
          <p:nvPr>
            <p:ph type="body" sz="quarter" idx="11"/>
          </p:nvPr>
        </p:nvSpPr>
        <p:spPr>
          <a:xfrm>
            <a:off x="1561160" y="2045850"/>
            <a:ext cx="21233951" cy="1615827"/>
          </a:xfrm>
        </p:spPr>
        <p:txBody>
          <a:bodyPr/>
          <a:lstStyle/>
          <a:p>
            <a:pPr algn="just"/>
            <a:r>
              <a:rPr lang="en-US" sz="3500" dirty="0">
                <a:solidFill>
                  <a:srgbClr val="009CDB"/>
                </a:solidFill>
              </a:rPr>
              <a:t>Indicator 5.2.1: Proportion of ever-partnered women and girls aged 15 years and older subjected to physical, sexual or psychological violence by a current or former intimate partner in the previous 12 months, by form of violence and by age</a:t>
            </a:r>
          </a:p>
        </p:txBody>
      </p:sp>
      <p:sp>
        <p:nvSpPr>
          <p:cNvPr id="5" name="TextBox 4">
            <a:extLst>
              <a:ext uri="{FF2B5EF4-FFF2-40B4-BE49-F238E27FC236}">
                <a16:creationId xmlns:a16="http://schemas.microsoft.com/office/drawing/2014/main" id="{6D4015D3-D68E-4759-877A-65A708D75B43}"/>
              </a:ext>
            </a:extLst>
          </p:cNvPr>
          <p:cNvSpPr txBox="1"/>
          <p:nvPr/>
        </p:nvSpPr>
        <p:spPr>
          <a:xfrm>
            <a:off x="1561168" y="3962400"/>
            <a:ext cx="21527432" cy="1169551"/>
          </a:xfrm>
          <a:prstGeom prst="rect">
            <a:avLst/>
          </a:prstGeom>
          <a:noFill/>
        </p:spPr>
        <p:txBody>
          <a:bodyPr wrap="square" rtlCol="0">
            <a:spAutoFit/>
          </a:bodyPr>
          <a:lstStyle/>
          <a:p>
            <a:r>
              <a:rPr lang="en-US" sz="3500" dirty="0">
                <a:solidFill>
                  <a:srgbClr val="6D6E70"/>
                </a:solidFill>
                <a:latin typeface="Arial" panose="020B0604020202020204" pitchFamily="34" charset="0"/>
                <a:cs typeface="Arial" panose="020B0604020202020204" pitchFamily="34" charset="0"/>
              </a:rPr>
              <a:t>Key concepts</a:t>
            </a:r>
          </a:p>
          <a:p>
            <a:r>
              <a:rPr lang="en-US" sz="3500" dirty="0">
                <a:solidFill>
                  <a:srgbClr val="6D6E70"/>
                </a:solidFill>
                <a:latin typeface="Arial" panose="020B0604020202020204" pitchFamily="34" charset="0"/>
                <a:cs typeface="Arial" panose="020B0604020202020204" pitchFamily="34" charset="0"/>
              </a:rPr>
              <a:t>- A non-exhaustive list of acts under each type of violence (see syllabus for more comprehensive list): </a:t>
            </a:r>
          </a:p>
        </p:txBody>
      </p:sp>
      <p:graphicFrame>
        <p:nvGraphicFramePr>
          <p:cNvPr id="4" name="Diagram 3">
            <a:extLst>
              <a:ext uri="{FF2B5EF4-FFF2-40B4-BE49-F238E27FC236}">
                <a16:creationId xmlns:a16="http://schemas.microsoft.com/office/drawing/2014/main" id="{2175E9B5-8E9F-4CA4-932E-A8257229241C}"/>
              </a:ext>
            </a:extLst>
          </p:cNvPr>
          <p:cNvGraphicFramePr/>
          <p:nvPr>
            <p:extLst>
              <p:ext uri="{D42A27DB-BD31-4B8C-83A1-F6EECF244321}">
                <p14:modId xmlns:p14="http://schemas.microsoft.com/office/powerpoint/2010/main" val="2252478357"/>
              </p:ext>
            </p:extLst>
          </p:nvPr>
        </p:nvGraphicFramePr>
        <p:xfrm>
          <a:off x="1828800" y="5497950"/>
          <a:ext cx="5791200" cy="6465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E68C0CE0-032F-485D-AE39-69996C0F1381}"/>
              </a:ext>
            </a:extLst>
          </p:cNvPr>
          <p:cNvGraphicFramePr/>
          <p:nvPr>
            <p:extLst>
              <p:ext uri="{D42A27DB-BD31-4B8C-83A1-F6EECF244321}">
                <p14:modId xmlns:p14="http://schemas.microsoft.com/office/powerpoint/2010/main" val="920056294"/>
              </p:ext>
            </p:extLst>
          </p:nvPr>
        </p:nvGraphicFramePr>
        <p:xfrm>
          <a:off x="8001001" y="5497950"/>
          <a:ext cx="7162800" cy="6172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Diagram 6">
            <a:extLst>
              <a:ext uri="{FF2B5EF4-FFF2-40B4-BE49-F238E27FC236}">
                <a16:creationId xmlns:a16="http://schemas.microsoft.com/office/drawing/2014/main" id="{8EB65F01-98A0-44E3-8200-015AD07B83A4}"/>
              </a:ext>
            </a:extLst>
          </p:cNvPr>
          <p:cNvGraphicFramePr/>
          <p:nvPr>
            <p:extLst>
              <p:ext uri="{D42A27DB-BD31-4B8C-83A1-F6EECF244321}">
                <p14:modId xmlns:p14="http://schemas.microsoft.com/office/powerpoint/2010/main" val="2979474798"/>
              </p:ext>
            </p:extLst>
          </p:nvPr>
        </p:nvGraphicFramePr>
        <p:xfrm>
          <a:off x="16383000" y="5497950"/>
          <a:ext cx="6172200" cy="61722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041982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C1D9F2-E671-4B20-84AA-8660823D513D}"/>
              </a:ext>
            </a:extLst>
          </p:cNvPr>
          <p:cNvSpPr>
            <a:spLocks noGrp="1"/>
          </p:cNvSpPr>
          <p:nvPr>
            <p:ph type="body" sz="quarter" idx="11"/>
          </p:nvPr>
        </p:nvSpPr>
        <p:spPr>
          <a:xfrm>
            <a:off x="3481550" y="5949384"/>
            <a:ext cx="9243851" cy="1846916"/>
          </a:xfrm>
        </p:spPr>
        <p:txBody>
          <a:bodyPr/>
          <a:lstStyle/>
          <a:p>
            <a:r>
              <a:rPr lang="en-US" dirty="0"/>
              <a:t>The SDG indicator framework </a:t>
            </a:r>
          </a:p>
        </p:txBody>
      </p:sp>
      <p:sp>
        <p:nvSpPr>
          <p:cNvPr id="3" name="Text Placeholder 2">
            <a:extLst>
              <a:ext uri="{FF2B5EF4-FFF2-40B4-BE49-F238E27FC236}">
                <a16:creationId xmlns:a16="http://schemas.microsoft.com/office/drawing/2014/main" id="{26D3B54B-7F6D-468F-BA8A-6B375C7AEB18}"/>
              </a:ext>
            </a:extLst>
          </p:cNvPr>
          <p:cNvSpPr>
            <a:spLocks noGrp="1"/>
          </p:cNvSpPr>
          <p:nvPr>
            <p:ph type="body" sz="quarter" idx="15"/>
          </p:nvPr>
        </p:nvSpPr>
        <p:spPr>
          <a:xfrm>
            <a:off x="24773" y="6180891"/>
            <a:ext cx="2337428" cy="1354217"/>
          </a:xfrm>
        </p:spPr>
        <p:txBody>
          <a:bodyPr/>
          <a:lstStyle/>
          <a:p>
            <a:r>
              <a:rPr lang="en-US" dirty="0"/>
              <a:t>2</a:t>
            </a:r>
          </a:p>
        </p:txBody>
      </p:sp>
    </p:spTree>
    <p:extLst>
      <p:ext uri="{BB962C8B-B14F-4D97-AF65-F5344CB8AC3E}">
        <p14:creationId xmlns:p14="http://schemas.microsoft.com/office/powerpoint/2010/main" val="710005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FFD5E-45E4-4143-B571-C250F3D93AF4}"/>
              </a:ext>
            </a:extLst>
          </p:cNvPr>
          <p:cNvSpPr>
            <a:spLocks noGrp="1"/>
          </p:cNvSpPr>
          <p:nvPr>
            <p:ph type="body" sz="quarter" idx="10"/>
          </p:nvPr>
        </p:nvSpPr>
        <p:spPr>
          <a:xfrm>
            <a:off x="1588889" y="1047570"/>
            <a:ext cx="21233951" cy="1151213"/>
          </a:xfrm>
        </p:spPr>
        <p:txBody>
          <a:bodyPr/>
          <a:lstStyle/>
          <a:p>
            <a:r>
              <a:rPr lang="en-US" sz="3600"/>
              <a:t>Indicator methodology</a:t>
            </a:r>
          </a:p>
          <a:p>
            <a:endParaRPr lang="en-US" dirty="0"/>
          </a:p>
        </p:txBody>
      </p:sp>
      <p:sp>
        <p:nvSpPr>
          <p:cNvPr id="3" name="Text Placeholder 2">
            <a:extLst>
              <a:ext uri="{FF2B5EF4-FFF2-40B4-BE49-F238E27FC236}">
                <a16:creationId xmlns:a16="http://schemas.microsoft.com/office/drawing/2014/main" id="{5F1DD93D-BCA8-4CE0-B679-8D9B356172AE}"/>
              </a:ext>
            </a:extLst>
          </p:cNvPr>
          <p:cNvSpPr>
            <a:spLocks noGrp="1"/>
          </p:cNvSpPr>
          <p:nvPr>
            <p:ph type="body" sz="quarter" idx="11"/>
          </p:nvPr>
        </p:nvSpPr>
        <p:spPr>
          <a:xfrm>
            <a:off x="1561169" y="2294213"/>
            <a:ext cx="21233951" cy="1477328"/>
          </a:xfrm>
        </p:spPr>
        <p:txBody>
          <a:bodyPr/>
          <a:lstStyle/>
          <a:p>
            <a:pPr algn="just"/>
            <a:r>
              <a:rPr lang="en-US" sz="3200" dirty="0">
                <a:solidFill>
                  <a:srgbClr val="009CDB"/>
                </a:solidFill>
              </a:rPr>
              <a:t>Indicator 5.2.1: Proportion of ever-partnered women and girls aged 15 years and older subjected to physical, sexual or psychological violence by a current or former intimate partner in the previous 12 months, by form of violence and by age</a:t>
            </a:r>
          </a:p>
        </p:txBody>
      </p:sp>
      <p:sp>
        <p:nvSpPr>
          <p:cNvPr id="5" name="TextBox 4">
            <a:extLst>
              <a:ext uri="{FF2B5EF4-FFF2-40B4-BE49-F238E27FC236}">
                <a16:creationId xmlns:a16="http://schemas.microsoft.com/office/drawing/2014/main" id="{6D4015D3-D68E-4759-877A-65A708D75B43}"/>
              </a:ext>
            </a:extLst>
          </p:cNvPr>
          <p:cNvSpPr txBox="1"/>
          <p:nvPr/>
        </p:nvSpPr>
        <p:spPr>
          <a:xfrm>
            <a:off x="1561168" y="3962400"/>
            <a:ext cx="8192432" cy="6017032"/>
          </a:xfrm>
          <a:prstGeom prst="rect">
            <a:avLst/>
          </a:prstGeom>
          <a:noFill/>
        </p:spPr>
        <p:txBody>
          <a:bodyPr wrap="square" rtlCol="0">
            <a:spAutoFit/>
          </a:bodyPr>
          <a:lstStyle/>
          <a:p>
            <a:r>
              <a:rPr lang="en-US" sz="3500" dirty="0">
                <a:solidFill>
                  <a:srgbClr val="6D6E70"/>
                </a:solidFill>
                <a:latin typeface="Arial" panose="020B0604020202020204" pitchFamily="34" charset="0"/>
                <a:cs typeface="Arial" panose="020B0604020202020204" pitchFamily="34" charset="0"/>
              </a:rPr>
              <a:t>Data sources</a:t>
            </a:r>
          </a:p>
          <a:p>
            <a:endParaRPr lang="en-US" sz="3500" dirty="0">
              <a:solidFill>
                <a:srgbClr val="6D6E70"/>
              </a:solidFill>
              <a:latin typeface="Arial" panose="020B0604020202020204" pitchFamily="34" charset="0"/>
              <a:cs typeface="Arial" panose="020B0604020202020204" pitchFamily="34" charset="0"/>
            </a:endParaRPr>
          </a:p>
          <a:p>
            <a:pPr marL="457200" indent="-457200">
              <a:buFontTx/>
              <a:buChar char="-"/>
            </a:pPr>
            <a:r>
              <a:rPr lang="en-US" sz="3500" dirty="0">
                <a:solidFill>
                  <a:srgbClr val="6D6E70"/>
                </a:solidFill>
                <a:latin typeface="Arial" panose="020B0604020202020204" pitchFamily="34" charset="0"/>
                <a:cs typeface="Arial" panose="020B0604020202020204" pitchFamily="34" charset="0"/>
              </a:rPr>
              <a:t>Specialized national population-based surveys dedicated to measure VAW</a:t>
            </a:r>
          </a:p>
          <a:p>
            <a:pPr marL="457200" indent="-457200">
              <a:buFontTx/>
              <a:buChar char="-"/>
            </a:pPr>
            <a:r>
              <a:rPr lang="en-US" sz="3500" dirty="0">
                <a:solidFill>
                  <a:srgbClr val="6D6E70"/>
                </a:solidFill>
                <a:latin typeface="Arial" panose="020B0604020202020204" pitchFamily="34" charset="0"/>
                <a:cs typeface="Arial" panose="020B0604020202020204" pitchFamily="34" charset="0"/>
              </a:rPr>
              <a:t>International household surveys (with a module on experience of violence by women). For instance:</a:t>
            </a:r>
          </a:p>
          <a:p>
            <a:pPr marL="1011692" lvl="1" indent="-457200">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Demographic and Health Surveys (DHS)</a:t>
            </a:r>
          </a:p>
          <a:p>
            <a:pPr marL="1011692" lvl="1" indent="-457200">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Multiple Indicator Cluster Surveys (MICS)</a:t>
            </a:r>
          </a:p>
        </p:txBody>
      </p:sp>
      <p:pic>
        <p:nvPicPr>
          <p:cNvPr id="7" name="Picture 6">
            <a:extLst>
              <a:ext uri="{FF2B5EF4-FFF2-40B4-BE49-F238E27FC236}">
                <a16:creationId xmlns:a16="http://schemas.microsoft.com/office/drawing/2014/main" id="{EBA7B527-6E58-4313-973F-96EA1CF5CB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5200" y="3429000"/>
            <a:ext cx="9448800" cy="8385110"/>
          </a:xfrm>
          <a:prstGeom prst="rect">
            <a:avLst/>
          </a:prstGeom>
        </p:spPr>
      </p:pic>
      <p:sp>
        <p:nvSpPr>
          <p:cNvPr id="9" name="Arrow: Right 8">
            <a:extLst>
              <a:ext uri="{FF2B5EF4-FFF2-40B4-BE49-F238E27FC236}">
                <a16:creationId xmlns:a16="http://schemas.microsoft.com/office/drawing/2014/main" id="{E731872A-31AF-4F21-8328-42D56E3F94A0}"/>
              </a:ext>
            </a:extLst>
          </p:cNvPr>
          <p:cNvSpPr/>
          <p:nvPr/>
        </p:nvSpPr>
        <p:spPr>
          <a:xfrm>
            <a:off x="2394647" y="9661280"/>
            <a:ext cx="8469513" cy="21528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A module on domestic violence is sometimes added to DHS &amp; MICS</a:t>
            </a:r>
          </a:p>
        </p:txBody>
      </p:sp>
    </p:spTree>
    <p:extLst>
      <p:ext uri="{BB962C8B-B14F-4D97-AF65-F5344CB8AC3E}">
        <p14:creationId xmlns:p14="http://schemas.microsoft.com/office/powerpoint/2010/main" val="24318788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FFD5E-45E4-4143-B571-C250F3D93AF4}"/>
              </a:ext>
            </a:extLst>
          </p:cNvPr>
          <p:cNvSpPr>
            <a:spLocks noGrp="1"/>
          </p:cNvSpPr>
          <p:nvPr>
            <p:ph type="body" sz="quarter" idx="10"/>
          </p:nvPr>
        </p:nvSpPr>
        <p:spPr>
          <a:xfrm>
            <a:off x="1588889" y="1047570"/>
            <a:ext cx="21233951" cy="1151213"/>
          </a:xfrm>
        </p:spPr>
        <p:txBody>
          <a:bodyPr/>
          <a:lstStyle/>
          <a:p>
            <a:r>
              <a:rPr lang="en-US" sz="3600" dirty="0"/>
              <a:t>Indicator methodology</a:t>
            </a:r>
          </a:p>
          <a:p>
            <a:endParaRPr lang="en-US" dirty="0"/>
          </a:p>
        </p:txBody>
      </p:sp>
      <p:sp>
        <p:nvSpPr>
          <p:cNvPr id="3" name="Text Placeholder 2">
            <a:extLst>
              <a:ext uri="{FF2B5EF4-FFF2-40B4-BE49-F238E27FC236}">
                <a16:creationId xmlns:a16="http://schemas.microsoft.com/office/drawing/2014/main" id="{5F1DD93D-BCA8-4CE0-B679-8D9B356172AE}"/>
              </a:ext>
            </a:extLst>
          </p:cNvPr>
          <p:cNvSpPr>
            <a:spLocks noGrp="1"/>
          </p:cNvSpPr>
          <p:nvPr>
            <p:ph type="body" sz="quarter" idx="11"/>
          </p:nvPr>
        </p:nvSpPr>
        <p:spPr>
          <a:xfrm>
            <a:off x="1561169" y="2294213"/>
            <a:ext cx="21233951" cy="984885"/>
          </a:xfrm>
        </p:spPr>
        <p:txBody>
          <a:bodyPr/>
          <a:lstStyle/>
          <a:p>
            <a:pPr algn="just"/>
            <a:r>
              <a:rPr lang="en-US" sz="3200" dirty="0">
                <a:solidFill>
                  <a:srgbClr val="009CDB"/>
                </a:solidFill>
              </a:rPr>
              <a:t>Indicator 5.2.1: Proportion of ever-partnered women and girls aged 15 years and older subjected to physical, sexual or psychological violence by a current or former intimate partner in the previous 12 mo., by form of violence and by age</a:t>
            </a:r>
          </a:p>
        </p:txBody>
      </p:sp>
      <p:sp>
        <p:nvSpPr>
          <p:cNvPr id="5" name="TextBox 4">
            <a:extLst>
              <a:ext uri="{FF2B5EF4-FFF2-40B4-BE49-F238E27FC236}">
                <a16:creationId xmlns:a16="http://schemas.microsoft.com/office/drawing/2014/main" id="{6D4015D3-D68E-4759-877A-65A708D75B43}"/>
              </a:ext>
            </a:extLst>
          </p:cNvPr>
          <p:cNvSpPr txBox="1"/>
          <p:nvPr/>
        </p:nvSpPr>
        <p:spPr>
          <a:xfrm>
            <a:off x="1561168" y="3419744"/>
            <a:ext cx="21261671" cy="8863965"/>
          </a:xfrm>
          <a:prstGeom prst="rect">
            <a:avLst/>
          </a:prstGeom>
          <a:noFill/>
        </p:spPr>
        <p:txBody>
          <a:bodyPr wrap="square" rtlCol="0">
            <a:spAutoFit/>
          </a:bodyPr>
          <a:lstStyle/>
          <a:p>
            <a:r>
              <a:rPr lang="en-US" sz="3000" dirty="0">
                <a:solidFill>
                  <a:srgbClr val="6D6E70"/>
                </a:solidFill>
                <a:latin typeface="Arial" panose="020B0604020202020204" pitchFamily="34" charset="0"/>
                <a:cs typeface="Arial" panose="020B0604020202020204" pitchFamily="34" charset="0"/>
              </a:rPr>
              <a:t>Key considerations</a:t>
            </a:r>
          </a:p>
          <a:p>
            <a:endParaRPr lang="en-US" sz="3000" dirty="0">
              <a:solidFill>
                <a:srgbClr val="6D6E70"/>
              </a:solidFill>
              <a:latin typeface="Arial" panose="020B0604020202020204" pitchFamily="34" charset="0"/>
              <a:cs typeface="Arial" panose="020B0604020202020204" pitchFamily="34" charset="0"/>
            </a:endParaRPr>
          </a:p>
          <a:p>
            <a:pPr marL="457200" indent="-457200">
              <a:buFontTx/>
              <a:buChar char="-"/>
            </a:pPr>
            <a:r>
              <a:rPr lang="en-US" sz="3000" dirty="0">
                <a:solidFill>
                  <a:srgbClr val="6D6E70"/>
                </a:solidFill>
                <a:latin typeface="Arial" panose="020B0604020202020204" pitchFamily="34" charset="0"/>
                <a:cs typeface="Arial" panose="020B0604020202020204" pitchFamily="34" charset="0"/>
              </a:rPr>
              <a:t>Data collection must adhere to ethical and safety standards agreed internationally to avoid putting interviewees and interviewers at greater risk of violence.</a:t>
            </a:r>
          </a:p>
          <a:p>
            <a:pPr marL="457200" indent="-457200">
              <a:buFontTx/>
              <a:buChar char="-"/>
            </a:pPr>
            <a:endParaRPr lang="en-US" sz="3000" dirty="0">
              <a:solidFill>
                <a:srgbClr val="6D6E70"/>
              </a:solidFill>
              <a:latin typeface="Arial" panose="020B0604020202020204" pitchFamily="34" charset="0"/>
              <a:cs typeface="Arial" panose="020B0604020202020204" pitchFamily="34" charset="0"/>
            </a:endParaRPr>
          </a:p>
          <a:p>
            <a:pPr marL="457200" indent="-457200">
              <a:buFontTx/>
              <a:buChar char="-"/>
            </a:pPr>
            <a:r>
              <a:rPr lang="en-US" sz="3000" dirty="0">
                <a:solidFill>
                  <a:srgbClr val="6D6E70"/>
                </a:solidFill>
                <a:latin typeface="Arial" panose="020B0604020202020204" pitchFamily="34" charset="0"/>
                <a:cs typeface="Arial" panose="020B0604020202020204" pitchFamily="34" charset="0"/>
              </a:rPr>
              <a:t>The indicator calls for reporting on physical, sexual and psychological violence. However, there is no international definition for psychological violence so, in practice, physical and sexual are used for global reporting. Countries are encouraged, however, to pursue the collection of data on psychological violence</a:t>
            </a:r>
          </a:p>
          <a:p>
            <a:pPr marL="457200" indent="-457200">
              <a:buFontTx/>
              <a:buChar char="-"/>
            </a:pPr>
            <a:endParaRPr lang="en-US" sz="3000" dirty="0">
              <a:solidFill>
                <a:srgbClr val="6D6E70"/>
              </a:solidFill>
              <a:latin typeface="Arial" panose="020B0604020202020204" pitchFamily="34" charset="0"/>
              <a:cs typeface="Arial" panose="020B0604020202020204" pitchFamily="34" charset="0"/>
            </a:endParaRPr>
          </a:p>
          <a:p>
            <a:pPr marL="457200" indent="-457200">
              <a:buFontTx/>
              <a:buChar char="-"/>
            </a:pPr>
            <a:r>
              <a:rPr lang="en-US" sz="3000" dirty="0">
                <a:solidFill>
                  <a:srgbClr val="6D6E70"/>
                </a:solidFill>
                <a:latin typeface="Arial" panose="020B0604020202020204" pitchFamily="34" charset="0"/>
                <a:cs typeface="Arial" panose="020B0604020202020204" pitchFamily="34" charset="0"/>
              </a:rPr>
              <a:t>Although the indicator targets women 15 years and older, most surveys including related questions cover age groups 15–49 only. Thus, the narrower age group is currently used for global reporting. </a:t>
            </a:r>
          </a:p>
          <a:p>
            <a:pPr marL="457200" indent="-457200">
              <a:buFontTx/>
              <a:buChar char="-"/>
            </a:pPr>
            <a:endParaRPr lang="en-US" sz="3000" dirty="0">
              <a:solidFill>
                <a:srgbClr val="6D6E70"/>
              </a:solidFill>
              <a:latin typeface="Arial" panose="020B0604020202020204" pitchFamily="34" charset="0"/>
              <a:cs typeface="Arial" panose="020B0604020202020204" pitchFamily="34" charset="0"/>
            </a:endParaRPr>
          </a:p>
          <a:p>
            <a:pPr marL="457200" indent="-457200">
              <a:buFontTx/>
              <a:buChar char="-"/>
            </a:pPr>
            <a:r>
              <a:rPr lang="en-US" sz="3000" dirty="0">
                <a:solidFill>
                  <a:srgbClr val="6D6E70"/>
                </a:solidFill>
                <a:latin typeface="Arial" panose="020B0604020202020204" pitchFamily="34" charset="0"/>
                <a:cs typeface="Arial" panose="020B0604020202020204" pitchFamily="34" charset="0"/>
              </a:rPr>
              <a:t>Data should only be obtained from specialized population-based household surveys dedicated to measuring violence against women and international population-based household surveys that include a separate module on experience of violence by women.</a:t>
            </a:r>
          </a:p>
          <a:p>
            <a:pPr marL="457200" indent="-457200">
              <a:buFontTx/>
              <a:buChar char="-"/>
            </a:pPr>
            <a:endParaRPr lang="en-US" sz="3000" dirty="0">
              <a:solidFill>
                <a:srgbClr val="6D6E70"/>
              </a:solidFill>
              <a:latin typeface="Arial" panose="020B0604020202020204" pitchFamily="34" charset="0"/>
              <a:cs typeface="Arial" panose="020B0604020202020204" pitchFamily="34" charset="0"/>
            </a:endParaRPr>
          </a:p>
          <a:p>
            <a:pPr marL="457200" indent="-457200">
              <a:buFontTx/>
              <a:buChar char="-"/>
            </a:pPr>
            <a:r>
              <a:rPr lang="en-US" sz="3000" dirty="0">
                <a:solidFill>
                  <a:srgbClr val="6D6E70"/>
                </a:solidFill>
                <a:latin typeface="Arial" panose="020B0604020202020204" pitchFamily="34" charset="0"/>
                <a:cs typeface="Arial" panose="020B0604020202020204" pitchFamily="34" charset="0"/>
              </a:rPr>
              <a:t>Although administrative data from health, police, courts, justice and social services, among other services used by survivors of violence, can provide information on violence against women and girls, these do not provide prevalence data, but rather incidence data or service-use data.</a:t>
            </a:r>
          </a:p>
        </p:txBody>
      </p:sp>
    </p:spTree>
    <p:extLst>
      <p:ext uri="{BB962C8B-B14F-4D97-AF65-F5344CB8AC3E}">
        <p14:creationId xmlns:p14="http://schemas.microsoft.com/office/powerpoint/2010/main" val="39854702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FFD5E-45E4-4143-B571-C250F3D93AF4}"/>
              </a:ext>
            </a:extLst>
          </p:cNvPr>
          <p:cNvSpPr>
            <a:spLocks noGrp="1"/>
          </p:cNvSpPr>
          <p:nvPr>
            <p:ph type="body" sz="quarter" idx="10"/>
          </p:nvPr>
        </p:nvSpPr>
        <p:spPr>
          <a:xfrm>
            <a:off x="1588889" y="1047570"/>
            <a:ext cx="21233951" cy="1151213"/>
          </a:xfrm>
        </p:spPr>
        <p:txBody>
          <a:bodyPr/>
          <a:lstStyle/>
          <a:p>
            <a:r>
              <a:rPr lang="en-US" sz="3600" dirty="0"/>
              <a:t>Indicator methodology</a:t>
            </a:r>
          </a:p>
          <a:p>
            <a:endParaRPr lang="en-US" dirty="0"/>
          </a:p>
        </p:txBody>
      </p:sp>
      <p:sp>
        <p:nvSpPr>
          <p:cNvPr id="3" name="Text Placeholder 2">
            <a:extLst>
              <a:ext uri="{FF2B5EF4-FFF2-40B4-BE49-F238E27FC236}">
                <a16:creationId xmlns:a16="http://schemas.microsoft.com/office/drawing/2014/main" id="{5F1DD93D-BCA8-4CE0-B679-8D9B356172AE}"/>
              </a:ext>
            </a:extLst>
          </p:cNvPr>
          <p:cNvSpPr>
            <a:spLocks noGrp="1"/>
          </p:cNvSpPr>
          <p:nvPr>
            <p:ph type="body" sz="quarter" idx="11"/>
          </p:nvPr>
        </p:nvSpPr>
        <p:spPr>
          <a:xfrm>
            <a:off x="1561160" y="2198783"/>
            <a:ext cx="21233951" cy="1477328"/>
          </a:xfrm>
        </p:spPr>
        <p:txBody>
          <a:bodyPr/>
          <a:lstStyle/>
          <a:p>
            <a:pPr algn="just"/>
            <a:r>
              <a:rPr lang="en-US" sz="3200" dirty="0">
                <a:solidFill>
                  <a:srgbClr val="009CDB"/>
                </a:solidFill>
              </a:rPr>
              <a:t>Indicator 5.2.1: Proportion of ever-partnered women and girls aged 15 years and older subjected to physical, sexual or psychological violence by a current or former intimate partner in the previous 12 months, by form of violence and by age</a:t>
            </a:r>
          </a:p>
        </p:txBody>
      </p:sp>
      <p:sp>
        <p:nvSpPr>
          <p:cNvPr id="5" name="TextBox 4">
            <a:extLst>
              <a:ext uri="{FF2B5EF4-FFF2-40B4-BE49-F238E27FC236}">
                <a16:creationId xmlns:a16="http://schemas.microsoft.com/office/drawing/2014/main" id="{6D4015D3-D68E-4759-877A-65A708D75B43}"/>
              </a:ext>
            </a:extLst>
          </p:cNvPr>
          <p:cNvSpPr txBox="1"/>
          <p:nvPr/>
        </p:nvSpPr>
        <p:spPr>
          <a:xfrm>
            <a:off x="1542110" y="3773333"/>
            <a:ext cx="10497490" cy="1077218"/>
          </a:xfrm>
          <a:prstGeom prst="rect">
            <a:avLst/>
          </a:prstGeom>
          <a:noFill/>
        </p:spPr>
        <p:txBody>
          <a:bodyPr wrap="square" rtlCol="0">
            <a:spAutoFit/>
          </a:bodyPr>
          <a:lstStyle/>
          <a:p>
            <a:r>
              <a:rPr lang="en-US" sz="3200" dirty="0">
                <a:solidFill>
                  <a:srgbClr val="6D6E70"/>
                </a:solidFill>
                <a:latin typeface="Arial" panose="020B0604020202020204" pitchFamily="34" charset="0"/>
                <a:cs typeface="Arial" panose="020B0604020202020204" pitchFamily="34" charset="0"/>
              </a:rPr>
              <a:t>Computation method</a:t>
            </a:r>
          </a:p>
          <a:p>
            <a:r>
              <a:rPr lang="en-US" sz="3200" dirty="0">
                <a:solidFill>
                  <a:srgbClr val="009CDB"/>
                </a:solidFill>
                <a:latin typeface="Arial" panose="020B0604020202020204" pitchFamily="34" charset="0"/>
                <a:cs typeface="Arial" panose="020B0604020202020204" pitchFamily="34" charset="0"/>
              </a:rPr>
              <a:t>- </a:t>
            </a:r>
            <a:r>
              <a:rPr lang="en-US" sz="2800" dirty="0">
                <a:solidFill>
                  <a:srgbClr val="009CDB"/>
                </a:solidFill>
                <a:latin typeface="Arial" panose="020B0604020202020204" pitchFamily="34" charset="0"/>
                <a:cs typeface="Arial" panose="020B0604020202020204" pitchFamily="34" charset="0"/>
              </a:rPr>
              <a:t>Physical violence </a:t>
            </a:r>
            <a:endParaRPr lang="en-US" sz="3200" dirty="0">
              <a:solidFill>
                <a:srgbClr val="009CDB"/>
              </a:solidFill>
              <a:latin typeface="Arial" panose="020B0604020202020204" pitchFamily="34" charset="0"/>
              <a:cs typeface="Arial" panose="020B0604020202020204" pitchFamily="34" charset="0"/>
            </a:endParaRPr>
          </a:p>
        </p:txBody>
      </p:sp>
      <p:grpSp>
        <p:nvGrpSpPr>
          <p:cNvPr id="30" name="Group 29">
            <a:extLst>
              <a:ext uri="{FF2B5EF4-FFF2-40B4-BE49-F238E27FC236}">
                <a16:creationId xmlns:a16="http://schemas.microsoft.com/office/drawing/2014/main" id="{F32E6D64-C300-49DB-81C7-FBFD4AB99520}"/>
              </a:ext>
            </a:extLst>
          </p:cNvPr>
          <p:cNvGrpSpPr/>
          <p:nvPr/>
        </p:nvGrpSpPr>
        <p:grpSpPr>
          <a:xfrm>
            <a:off x="4876800" y="5017181"/>
            <a:ext cx="18288000" cy="1477328"/>
            <a:chOff x="0" y="0"/>
            <a:chExt cx="6295390" cy="862965"/>
          </a:xfrm>
        </p:grpSpPr>
        <p:grpSp>
          <p:nvGrpSpPr>
            <p:cNvPr id="31" name="Group 30">
              <a:extLst>
                <a:ext uri="{FF2B5EF4-FFF2-40B4-BE49-F238E27FC236}">
                  <a16:creationId xmlns:a16="http://schemas.microsoft.com/office/drawing/2014/main" id="{ACE035E3-7F42-4CE0-B9CF-25C646AD78F9}"/>
                </a:ext>
              </a:extLst>
            </p:cNvPr>
            <p:cNvGrpSpPr/>
            <p:nvPr/>
          </p:nvGrpSpPr>
          <p:grpSpPr>
            <a:xfrm>
              <a:off x="0" y="0"/>
              <a:ext cx="6295390" cy="862965"/>
              <a:chOff x="-320437" y="1"/>
              <a:chExt cx="7582328" cy="946858"/>
            </a:xfrm>
          </p:grpSpPr>
          <p:grpSp>
            <p:nvGrpSpPr>
              <p:cNvPr id="33" name="Group 32">
                <a:extLst>
                  <a:ext uri="{FF2B5EF4-FFF2-40B4-BE49-F238E27FC236}">
                    <a16:creationId xmlns:a16="http://schemas.microsoft.com/office/drawing/2014/main" id="{4EC81014-4ECB-4CDD-B4BC-C4B3CFA1C9B3}"/>
                  </a:ext>
                </a:extLst>
              </p:cNvPr>
              <p:cNvGrpSpPr/>
              <p:nvPr/>
            </p:nvGrpSpPr>
            <p:grpSpPr>
              <a:xfrm>
                <a:off x="-320437" y="1"/>
                <a:ext cx="6962775" cy="946858"/>
                <a:chOff x="-502998" y="-46301"/>
                <a:chExt cx="10629265" cy="809747"/>
              </a:xfrm>
            </p:grpSpPr>
            <p:sp>
              <p:nvSpPr>
                <p:cNvPr id="35" name="TextBox 3">
                  <a:extLst>
                    <a:ext uri="{FF2B5EF4-FFF2-40B4-BE49-F238E27FC236}">
                      <a16:creationId xmlns:a16="http://schemas.microsoft.com/office/drawing/2014/main" id="{0F7818A4-7C9F-457A-863A-68815E1E29F0}"/>
                    </a:ext>
                  </a:extLst>
                </p:cNvPr>
                <p:cNvSpPr txBox="1"/>
                <p:nvPr/>
              </p:nvSpPr>
              <p:spPr>
                <a:xfrm>
                  <a:off x="-385941" y="-46301"/>
                  <a:ext cx="10395252" cy="432537"/>
                </a:xfrm>
                <a:prstGeom prst="rect">
                  <a:avLst/>
                </a:prstGeom>
                <a:noFill/>
              </p:spPr>
              <p:txBody>
                <a:bodyPr wrap="square" rtlCol="0">
                  <a:noAutofit/>
                </a:bodyPr>
                <a:lstStyle/>
                <a:p>
                  <a:pPr marL="0" marR="0" algn="ctr">
                    <a:lnSpc>
                      <a:spcPct val="107000"/>
                    </a:lnSpc>
                    <a:spcBef>
                      <a:spcPts val="0"/>
                    </a:spcBef>
                    <a:spcAft>
                      <a:spcPts val="800"/>
                    </a:spcAft>
                  </a:pPr>
                  <a:r>
                    <a:rPr lang="en-GB" sz="2200" i="1" kern="1200" dirty="0">
                      <a:solidFill>
                        <a:srgbClr val="6D6E70"/>
                      </a:solidFill>
                      <a:effectLst/>
                      <a:latin typeface="Cambria Math" panose="02040503050406030204" pitchFamily="18" charset="0"/>
                      <a:ea typeface="Calibri" panose="020F0502020204030204" pitchFamily="34" charset="0"/>
                      <a:cs typeface="Times New Roman" panose="02020603050405020304" pitchFamily="18" charset="0"/>
                    </a:rPr>
                    <a:t>No. of ever-partnered women and girls (aged 15 years and above) who experienced </a:t>
                  </a:r>
                  <a:r>
                    <a:rPr lang="en-US" sz="2200" i="1" u="sng" kern="1200" dirty="0">
                      <a:solidFill>
                        <a:srgbClr val="6D6E70"/>
                      </a:solidFill>
                      <a:effectLst/>
                      <a:latin typeface="Cambria Math" panose="02040503050406030204" pitchFamily="18" charset="0"/>
                      <a:ea typeface="Calibri" panose="020F0502020204030204" pitchFamily="34" charset="0"/>
                      <a:cs typeface="Times New Roman" panose="02020603050405020304" pitchFamily="18" charset="0"/>
                    </a:rPr>
                    <a:t>physical</a:t>
                  </a:r>
                  <a:r>
                    <a:rPr lang="en-US" sz="2200" i="1" u="sng" dirty="0">
                      <a:solidFill>
                        <a:srgbClr val="6D6E70"/>
                      </a:solidFill>
                      <a:latin typeface="Cambria Math" panose="02040503050406030204" pitchFamily="18" charset="0"/>
                      <a:ea typeface="Calibri" panose="020F0502020204030204" pitchFamily="34" charset="0"/>
                      <a:cs typeface="Times New Roman" panose="02020603050405020304" pitchFamily="18" charset="0"/>
                    </a:rPr>
                    <a:t> </a:t>
                  </a:r>
                  <a:r>
                    <a:rPr lang="en-US" sz="2200" i="1" u="sng" kern="1200" dirty="0">
                      <a:solidFill>
                        <a:srgbClr val="6D6E70"/>
                      </a:solidFill>
                      <a:effectLst/>
                      <a:latin typeface="Cambria Math" panose="02040503050406030204" pitchFamily="18" charset="0"/>
                      <a:ea typeface="Calibri" panose="020F0502020204030204" pitchFamily="34" charset="0"/>
                      <a:cs typeface="Times New Roman" panose="02020603050405020304" pitchFamily="18" charset="0"/>
                    </a:rPr>
                    <a:t>violence</a:t>
                  </a:r>
                  <a:r>
                    <a:rPr lang="en-US" sz="2200" i="1" kern="1200" dirty="0">
                      <a:solidFill>
                        <a:srgbClr val="6D6E70"/>
                      </a:solidFill>
                      <a:effectLst/>
                      <a:latin typeface="Cambria Math" panose="02040503050406030204" pitchFamily="18" charset="0"/>
                      <a:ea typeface="Calibri" panose="020F0502020204030204" pitchFamily="34" charset="0"/>
                      <a:cs typeface="Times New Roman" panose="02020603050405020304" pitchFamily="18" charset="0"/>
                    </a:rPr>
                    <a:t> by a current or former intimate partner in the previous 12 months</a:t>
                  </a:r>
                  <a:endParaRPr lang="en-US" sz="22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TextBox 4">
                  <a:extLst>
                    <a:ext uri="{FF2B5EF4-FFF2-40B4-BE49-F238E27FC236}">
                      <a16:creationId xmlns:a16="http://schemas.microsoft.com/office/drawing/2014/main" id="{AF97EAD9-A8AD-4846-831A-4F2A28A197D6}"/>
                    </a:ext>
                  </a:extLst>
                </p:cNvPr>
                <p:cNvSpPr txBox="1"/>
                <p:nvPr/>
              </p:nvSpPr>
              <p:spPr>
                <a:xfrm>
                  <a:off x="-502998" y="386256"/>
                  <a:ext cx="10629265" cy="377190"/>
                </a:xfrm>
                <a:prstGeom prst="rect">
                  <a:avLst/>
                </a:prstGeom>
                <a:noFill/>
              </p:spPr>
              <p:txBody>
                <a:bodyPr wrap="square" rtlCol="0">
                  <a:noAutofit/>
                </a:bodyPr>
                <a:lstStyle/>
                <a:p>
                  <a:pPr marL="0" marR="0" algn="ctr">
                    <a:lnSpc>
                      <a:spcPct val="107000"/>
                    </a:lnSpc>
                    <a:spcBef>
                      <a:spcPts val="0"/>
                    </a:spcBef>
                    <a:spcAft>
                      <a:spcPts val="800"/>
                    </a:spcAft>
                  </a:pPr>
                  <a:r>
                    <a:rPr lang="en-US" sz="2200" i="1" dirty="0">
                      <a:solidFill>
                        <a:srgbClr val="6D6E70"/>
                      </a:solidFill>
                      <a:effectLst/>
                      <a:latin typeface="Cambria Math" panose="02040503050406030204" pitchFamily="18" charset="0"/>
                      <a:ea typeface="Calibri" panose="020F0502020204030204" pitchFamily="34" charset="0"/>
                      <a:cs typeface="Times New Roman" panose="02020603050405020304" pitchFamily="18" charset="0"/>
                    </a:rPr>
                    <a:t>No. of ever-partnered women and girls (aged 15 years and above) in the population</a:t>
                  </a:r>
                  <a:endParaRPr lang="en-US" sz="22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7" name="Straight Connector 36">
                  <a:extLst>
                    <a:ext uri="{FF2B5EF4-FFF2-40B4-BE49-F238E27FC236}">
                      <a16:creationId xmlns:a16="http://schemas.microsoft.com/office/drawing/2014/main" id="{CB613BAA-5B2D-47B9-9015-92CABC08CE67}"/>
                    </a:ext>
                  </a:extLst>
                </p:cNvPr>
                <p:cNvCxnSpPr>
                  <a:cxnSpLocks/>
                </p:cNvCxnSpPr>
                <p:nvPr/>
              </p:nvCxnSpPr>
              <p:spPr>
                <a:xfrm flipH="1" flipV="1">
                  <a:off x="70783" y="348735"/>
                  <a:ext cx="9703312" cy="10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4" name="TextBox 15">
                <a:extLst>
                  <a:ext uri="{FF2B5EF4-FFF2-40B4-BE49-F238E27FC236}">
                    <a16:creationId xmlns:a16="http://schemas.microsoft.com/office/drawing/2014/main" id="{A60F1896-C4E5-4ACC-9688-89921701AD07}"/>
                  </a:ext>
                </a:extLst>
              </p:cNvPr>
              <p:cNvSpPr txBox="1"/>
              <p:nvPr/>
            </p:nvSpPr>
            <p:spPr>
              <a:xfrm>
                <a:off x="6411832" y="310541"/>
                <a:ext cx="850059" cy="303264"/>
              </a:xfrm>
              <a:prstGeom prst="rect">
                <a:avLst/>
              </a:prstGeom>
              <a:noFill/>
            </p:spPr>
            <p:txBody>
              <a:bodyPr wrap="square" rtlCol="0">
                <a:noAutofit/>
              </a:bodyPr>
              <a:lstStyle/>
              <a:p>
                <a:pPr marL="0" marR="0">
                  <a:lnSpc>
                    <a:spcPct val="107000"/>
                  </a:lnSpc>
                  <a:spcBef>
                    <a:spcPts val="0"/>
                  </a:spcBef>
                  <a:spcAft>
                    <a:spcPts val="800"/>
                  </a:spcAft>
                </a:pPr>
                <a:r>
                  <a:rPr lang="en-US" sz="2200" i="1" kern="1200" dirty="0">
                    <a:solidFill>
                      <a:srgbClr val="6D6E70"/>
                    </a:solidFill>
                    <a:effectLst/>
                    <a:latin typeface="Cambria Math" panose="02040503050406030204" pitchFamily="18" charset="0"/>
                    <a:ea typeface="Calibri" panose="020F0502020204030204" pitchFamily="34" charset="0"/>
                    <a:cs typeface="Times New Roman" panose="02020603050405020304" pitchFamily="18" charset="0"/>
                  </a:rPr>
                  <a:t>X 100</a:t>
                </a:r>
                <a:endParaRPr lang="en-US" sz="22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32" name="Rectangle 31">
              <a:extLst>
                <a:ext uri="{FF2B5EF4-FFF2-40B4-BE49-F238E27FC236}">
                  <a16:creationId xmlns:a16="http://schemas.microsoft.com/office/drawing/2014/main" id="{C2360BBB-AD96-444D-A0DC-2E191BB45254}"/>
                </a:ext>
              </a:extLst>
            </p:cNvPr>
            <p:cNvSpPr/>
            <p:nvPr/>
          </p:nvSpPr>
          <p:spPr>
            <a:xfrm>
              <a:off x="127221" y="0"/>
              <a:ext cx="5977254" cy="787179"/>
            </a:xfrm>
            <a:prstGeom prst="rect">
              <a:avLst/>
            </a:prstGeom>
            <a:noFill/>
            <a:ln>
              <a:solidFill>
                <a:srgbClr val="009DD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200"/>
            </a:p>
          </p:txBody>
        </p:sp>
      </p:grpSp>
      <p:sp>
        <p:nvSpPr>
          <p:cNvPr id="53" name="TextBox 52">
            <a:extLst>
              <a:ext uri="{FF2B5EF4-FFF2-40B4-BE49-F238E27FC236}">
                <a16:creationId xmlns:a16="http://schemas.microsoft.com/office/drawing/2014/main" id="{C94A3BF2-8196-4A40-AAD9-DF8DADB19254}"/>
              </a:ext>
            </a:extLst>
          </p:cNvPr>
          <p:cNvSpPr txBox="1"/>
          <p:nvPr/>
        </p:nvSpPr>
        <p:spPr>
          <a:xfrm>
            <a:off x="1542110" y="6797223"/>
            <a:ext cx="7543800" cy="523220"/>
          </a:xfrm>
          <a:prstGeom prst="rect">
            <a:avLst/>
          </a:prstGeom>
          <a:noFill/>
        </p:spPr>
        <p:txBody>
          <a:bodyPr wrap="square" rtlCol="0">
            <a:spAutoFit/>
          </a:bodyPr>
          <a:lstStyle/>
          <a:p>
            <a:r>
              <a:rPr lang="en-US" sz="2800" dirty="0">
                <a:solidFill>
                  <a:srgbClr val="009CDB"/>
                </a:solidFill>
                <a:latin typeface="Arial" panose="020B0604020202020204" pitchFamily="34" charset="0"/>
                <a:cs typeface="Arial" panose="020B0604020202020204" pitchFamily="34" charset="0"/>
              </a:rPr>
              <a:t>- Sexual violence </a:t>
            </a:r>
          </a:p>
        </p:txBody>
      </p:sp>
      <p:grpSp>
        <p:nvGrpSpPr>
          <p:cNvPr id="54" name="Group 53">
            <a:extLst>
              <a:ext uri="{FF2B5EF4-FFF2-40B4-BE49-F238E27FC236}">
                <a16:creationId xmlns:a16="http://schemas.microsoft.com/office/drawing/2014/main" id="{00EC9D62-1BAC-4B6C-9FFA-84DEDD5FD813}"/>
              </a:ext>
            </a:extLst>
          </p:cNvPr>
          <p:cNvGrpSpPr/>
          <p:nvPr/>
        </p:nvGrpSpPr>
        <p:grpSpPr>
          <a:xfrm>
            <a:off x="4952060" y="7417826"/>
            <a:ext cx="18288000" cy="1477328"/>
            <a:chOff x="0" y="0"/>
            <a:chExt cx="6295390" cy="862965"/>
          </a:xfrm>
        </p:grpSpPr>
        <p:grpSp>
          <p:nvGrpSpPr>
            <p:cNvPr id="55" name="Group 54">
              <a:extLst>
                <a:ext uri="{FF2B5EF4-FFF2-40B4-BE49-F238E27FC236}">
                  <a16:creationId xmlns:a16="http://schemas.microsoft.com/office/drawing/2014/main" id="{BC8CE998-0518-4185-9A07-690B75523AC6}"/>
                </a:ext>
              </a:extLst>
            </p:cNvPr>
            <p:cNvGrpSpPr/>
            <p:nvPr/>
          </p:nvGrpSpPr>
          <p:grpSpPr>
            <a:xfrm>
              <a:off x="0" y="0"/>
              <a:ext cx="6295390" cy="862965"/>
              <a:chOff x="-320437" y="1"/>
              <a:chExt cx="7582328" cy="946858"/>
            </a:xfrm>
          </p:grpSpPr>
          <p:grpSp>
            <p:nvGrpSpPr>
              <p:cNvPr id="57" name="Group 56">
                <a:extLst>
                  <a:ext uri="{FF2B5EF4-FFF2-40B4-BE49-F238E27FC236}">
                    <a16:creationId xmlns:a16="http://schemas.microsoft.com/office/drawing/2014/main" id="{11028F28-AB89-4808-9FCD-2751D63D6A58}"/>
                  </a:ext>
                </a:extLst>
              </p:cNvPr>
              <p:cNvGrpSpPr/>
              <p:nvPr/>
            </p:nvGrpSpPr>
            <p:grpSpPr>
              <a:xfrm>
                <a:off x="-320437" y="1"/>
                <a:ext cx="6962775" cy="946858"/>
                <a:chOff x="-502998" y="-46301"/>
                <a:chExt cx="10629265" cy="809747"/>
              </a:xfrm>
            </p:grpSpPr>
            <p:sp>
              <p:nvSpPr>
                <p:cNvPr id="59" name="TextBox 3">
                  <a:extLst>
                    <a:ext uri="{FF2B5EF4-FFF2-40B4-BE49-F238E27FC236}">
                      <a16:creationId xmlns:a16="http://schemas.microsoft.com/office/drawing/2014/main" id="{F847003B-0A9D-4927-9169-CCB297691BE9}"/>
                    </a:ext>
                  </a:extLst>
                </p:cNvPr>
                <p:cNvSpPr txBox="1"/>
                <p:nvPr/>
              </p:nvSpPr>
              <p:spPr>
                <a:xfrm>
                  <a:off x="-385941" y="-46301"/>
                  <a:ext cx="10395252" cy="432537"/>
                </a:xfrm>
                <a:prstGeom prst="rect">
                  <a:avLst/>
                </a:prstGeom>
                <a:noFill/>
              </p:spPr>
              <p:txBody>
                <a:bodyPr wrap="square" rtlCol="0">
                  <a:noAutofit/>
                </a:bodyPr>
                <a:lstStyle/>
                <a:p>
                  <a:pPr marL="0" marR="0" algn="ctr">
                    <a:lnSpc>
                      <a:spcPct val="107000"/>
                    </a:lnSpc>
                    <a:spcBef>
                      <a:spcPts val="0"/>
                    </a:spcBef>
                    <a:spcAft>
                      <a:spcPts val="800"/>
                    </a:spcAft>
                  </a:pPr>
                  <a:r>
                    <a:rPr lang="en-GB" sz="2200" i="1" kern="1200" dirty="0">
                      <a:solidFill>
                        <a:srgbClr val="6D6E70"/>
                      </a:solidFill>
                      <a:effectLst/>
                      <a:latin typeface="Cambria Math" panose="02040503050406030204" pitchFamily="18" charset="0"/>
                      <a:ea typeface="Calibri" panose="020F0502020204030204" pitchFamily="34" charset="0"/>
                      <a:cs typeface="Times New Roman" panose="02020603050405020304" pitchFamily="18" charset="0"/>
                    </a:rPr>
                    <a:t>No. of ever-partnered women and girls (aged 15 years and above) who experienced </a:t>
                  </a:r>
                  <a:r>
                    <a:rPr lang="en-US" sz="2200" i="1" u="sng" kern="1200" dirty="0">
                      <a:solidFill>
                        <a:srgbClr val="6D6E70"/>
                      </a:solidFill>
                      <a:effectLst/>
                      <a:latin typeface="Cambria Math" panose="02040503050406030204" pitchFamily="18" charset="0"/>
                      <a:ea typeface="Calibri" panose="020F0502020204030204" pitchFamily="34" charset="0"/>
                      <a:cs typeface="Times New Roman" panose="02020603050405020304" pitchFamily="18" charset="0"/>
                    </a:rPr>
                    <a:t>sexual violence</a:t>
                  </a:r>
                  <a:r>
                    <a:rPr lang="en-US" sz="2200" i="1" kern="1200" dirty="0">
                      <a:solidFill>
                        <a:srgbClr val="6D6E70"/>
                      </a:solidFill>
                      <a:effectLst/>
                      <a:latin typeface="Cambria Math" panose="02040503050406030204" pitchFamily="18" charset="0"/>
                      <a:ea typeface="Calibri" panose="020F0502020204030204" pitchFamily="34" charset="0"/>
                      <a:cs typeface="Times New Roman" panose="02020603050405020304" pitchFamily="18" charset="0"/>
                    </a:rPr>
                    <a:t> by a current or former intimate partner in the previous 12 months</a:t>
                  </a:r>
                  <a:endParaRPr lang="en-US" sz="22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0" name="TextBox 4">
                  <a:extLst>
                    <a:ext uri="{FF2B5EF4-FFF2-40B4-BE49-F238E27FC236}">
                      <a16:creationId xmlns:a16="http://schemas.microsoft.com/office/drawing/2014/main" id="{99A456B6-F7CC-4FD2-B39D-D9882E75DF95}"/>
                    </a:ext>
                  </a:extLst>
                </p:cNvPr>
                <p:cNvSpPr txBox="1"/>
                <p:nvPr/>
              </p:nvSpPr>
              <p:spPr>
                <a:xfrm>
                  <a:off x="-502998" y="386256"/>
                  <a:ext cx="10629265" cy="377190"/>
                </a:xfrm>
                <a:prstGeom prst="rect">
                  <a:avLst/>
                </a:prstGeom>
                <a:noFill/>
              </p:spPr>
              <p:txBody>
                <a:bodyPr wrap="square" rtlCol="0">
                  <a:noAutofit/>
                </a:bodyPr>
                <a:lstStyle/>
                <a:p>
                  <a:pPr marL="0" marR="0" algn="ctr">
                    <a:lnSpc>
                      <a:spcPct val="107000"/>
                    </a:lnSpc>
                    <a:spcBef>
                      <a:spcPts val="0"/>
                    </a:spcBef>
                    <a:spcAft>
                      <a:spcPts val="800"/>
                    </a:spcAft>
                  </a:pPr>
                  <a:r>
                    <a:rPr lang="en-US" sz="2200" i="1" dirty="0">
                      <a:solidFill>
                        <a:srgbClr val="6D6E70"/>
                      </a:solidFill>
                      <a:effectLst/>
                      <a:latin typeface="Cambria Math" panose="02040503050406030204" pitchFamily="18" charset="0"/>
                      <a:ea typeface="Calibri" panose="020F0502020204030204" pitchFamily="34" charset="0"/>
                      <a:cs typeface="Times New Roman" panose="02020603050405020304" pitchFamily="18" charset="0"/>
                    </a:rPr>
                    <a:t>No. of ever-partnered women and girls (aged 15 years and above) in the population</a:t>
                  </a:r>
                  <a:endParaRPr lang="en-US" sz="22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1" name="Straight Connector 60">
                  <a:extLst>
                    <a:ext uri="{FF2B5EF4-FFF2-40B4-BE49-F238E27FC236}">
                      <a16:creationId xmlns:a16="http://schemas.microsoft.com/office/drawing/2014/main" id="{0662C7E7-0BA3-4A79-AF10-7F47FB2D8858}"/>
                    </a:ext>
                  </a:extLst>
                </p:cNvPr>
                <p:cNvCxnSpPr>
                  <a:cxnSpLocks/>
                </p:cNvCxnSpPr>
                <p:nvPr/>
              </p:nvCxnSpPr>
              <p:spPr>
                <a:xfrm flipH="1" flipV="1">
                  <a:off x="70783" y="348735"/>
                  <a:ext cx="9703312" cy="10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8" name="TextBox 15">
                <a:extLst>
                  <a:ext uri="{FF2B5EF4-FFF2-40B4-BE49-F238E27FC236}">
                    <a16:creationId xmlns:a16="http://schemas.microsoft.com/office/drawing/2014/main" id="{44A58FA0-0675-4EDF-B064-B52EA220C88C}"/>
                  </a:ext>
                </a:extLst>
              </p:cNvPr>
              <p:cNvSpPr txBox="1"/>
              <p:nvPr/>
            </p:nvSpPr>
            <p:spPr>
              <a:xfrm>
                <a:off x="6411832" y="310541"/>
                <a:ext cx="850059" cy="303264"/>
              </a:xfrm>
              <a:prstGeom prst="rect">
                <a:avLst/>
              </a:prstGeom>
              <a:noFill/>
            </p:spPr>
            <p:txBody>
              <a:bodyPr wrap="square" rtlCol="0">
                <a:noAutofit/>
              </a:bodyPr>
              <a:lstStyle/>
              <a:p>
                <a:pPr marL="0" marR="0">
                  <a:lnSpc>
                    <a:spcPct val="107000"/>
                  </a:lnSpc>
                  <a:spcBef>
                    <a:spcPts val="0"/>
                  </a:spcBef>
                  <a:spcAft>
                    <a:spcPts val="800"/>
                  </a:spcAft>
                </a:pPr>
                <a:r>
                  <a:rPr lang="en-US" sz="2200" i="1" kern="1200" dirty="0">
                    <a:solidFill>
                      <a:srgbClr val="6D6E70"/>
                    </a:solidFill>
                    <a:effectLst/>
                    <a:latin typeface="Cambria Math" panose="02040503050406030204" pitchFamily="18" charset="0"/>
                    <a:ea typeface="Calibri" panose="020F0502020204030204" pitchFamily="34" charset="0"/>
                    <a:cs typeface="Times New Roman" panose="02020603050405020304" pitchFamily="18" charset="0"/>
                  </a:rPr>
                  <a:t>X 100</a:t>
                </a:r>
                <a:endParaRPr lang="en-US" sz="22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56" name="Rectangle 55">
              <a:extLst>
                <a:ext uri="{FF2B5EF4-FFF2-40B4-BE49-F238E27FC236}">
                  <a16:creationId xmlns:a16="http://schemas.microsoft.com/office/drawing/2014/main" id="{FFD96421-A2F4-42A7-B9A2-449C549A66D1}"/>
                </a:ext>
              </a:extLst>
            </p:cNvPr>
            <p:cNvSpPr/>
            <p:nvPr/>
          </p:nvSpPr>
          <p:spPr>
            <a:xfrm>
              <a:off x="127221" y="0"/>
              <a:ext cx="5977254" cy="787179"/>
            </a:xfrm>
            <a:prstGeom prst="rect">
              <a:avLst/>
            </a:prstGeom>
            <a:noFill/>
            <a:ln>
              <a:solidFill>
                <a:srgbClr val="009DD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200"/>
            </a:p>
          </p:txBody>
        </p:sp>
      </p:grpSp>
      <p:sp>
        <p:nvSpPr>
          <p:cNvPr id="62" name="TextBox 61">
            <a:extLst>
              <a:ext uri="{FF2B5EF4-FFF2-40B4-BE49-F238E27FC236}">
                <a16:creationId xmlns:a16="http://schemas.microsoft.com/office/drawing/2014/main" id="{AB5AFEA9-0FE8-4988-89F0-E2C138C7F8FA}"/>
              </a:ext>
            </a:extLst>
          </p:cNvPr>
          <p:cNvSpPr txBox="1"/>
          <p:nvPr/>
        </p:nvSpPr>
        <p:spPr>
          <a:xfrm>
            <a:off x="1542110" y="9062052"/>
            <a:ext cx="10497490" cy="523220"/>
          </a:xfrm>
          <a:prstGeom prst="rect">
            <a:avLst/>
          </a:prstGeom>
          <a:noFill/>
        </p:spPr>
        <p:txBody>
          <a:bodyPr wrap="square" rtlCol="0">
            <a:spAutoFit/>
          </a:bodyPr>
          <a:lstStyle/>
          <a:p>
            <a:r>
              <a:rPr lang="en-US" sz="2800" dirty="0">
                <a:solidFill>
                  <a:srgbClr val="009CDB"/>
                </a:solidFill>
                <a:latin typeface="Arial" panose="020B0604020202020204" pitchFamily="34" charset="0"/>
                <a:cs typeface="Arial" panose="020B0604020202020204" pitchFamily="34" charset="0"/>
              </a:rPr>
              <a:t>- Psychological violence </a:t>
            </a:r>
          </a:p>
        </p:txBody>
      </p:sp>
      <p:grpSp>
        <p:nvGrpSpPr>
          <p:cNvPr id="63" name="Group 62">
            <a:extLst>
              <a:ext uri="{FF2B5EF4-FFF2-40B4-BE49-F238E27FC236}">
                <a16:creationId xmlns:a16="http://schemas.microsoft.com/office/drawing/2014/main" id="{CC443C50-A634-46AB-904E-9D8229AF2D61}"/>
              </a:ext>
            </a:extLst>
          </p:cNvPr>
          <p:cNvGrpSpPr/>
          <p:nvPr/>
        </p:nvGrpSpPr>
        <p:grpSpPr>
          <a:xfrm>
            <a:off x="4933010" y="9801308"/>
            <a:ext cx="18288000" cy="1477328"/>
            <a:chOff x="0" y="0"/>
            <a:chExt cx="6295390" cy="862965"/>
          </a:xfrm>
        </p:grpSpPr>
        <p:grpSp>
          <p:nvGrpSpPr>
            <p:cNvPr id="64" name="Group 63">
              <a:extLst>
                <a:ext uri="{FF2B5EF4-FFF2-40B4-BE49-F238E27FC236}">
                  <a16:creationId xmlns:a16="http://schemas.microsoft.com/office/drawing/2014/main" id="{53B04FF6-126C-4AB7-B84E-686ECD5D66E4}"/>
                </a:ext>
              </a:extLst>
            </p:cNvPr>
            <p:cNvGrpSpPr/>
            <p:nvPr/>
          </p:nvGrpSpPr>
          <p:grpSpPr>
            <a:xfrm>
              <a:off x="0" y="0"/>
              <a:ext cx="6295390" cy="862965"/>
              <a:chOff x="-320437" y="1"/>
              <a:chExt cx="7582328" cy="946858"/>
            </a:xfrm>
          </p:grpSpPr>
          <p:grpSp>
            <p:nvGrpSpPr>
              <p:cNvPr id="66" name="Group 65">
                <a:extLst>
                  <a:ext uri="{FF2B5EF4-FFF2-40B4-BE49-F238E27FC236}">
                    <a16:creationId xmlns:a16="http://schemas.microsoft.com/office/drawing/2014/main" id="{AEC2DB03-C47A-49DB-A549-D30DFD1A858B}"/>
                  </a:ext>
                </a:extLst>
              </p:cNvPr>
              <p:cNvGrpSpPr/>
              <p:nvPr/>
            </p:nvGrpSpPr>
            <p:grpSpPr>
              <a:xfrm>
                <a:off x="-320437" y="1"/>
                <a:ext cx="6962775" cy="946858"/>
                <a:chOff x="-502998" y="-46301"/>
                <a:chExt cx="10629265" cy="809747"/>
              </a:xfrm>
            </p:grpSpPr>
            <p:sp>
              <p:nvSpPr>
                <p:cNvPr id="68" name="TextBox 3">
                  <a:extLst>
                    <a:ext uri="{FF2B5EF4-FFF2-40B4-BE49-F238E27FC236}">
                      <a16:creationId xmlns:a16="http://schemas.microsoft.com/office/drawing/2014/main" id="{F0CF4714-35DA-4CAF-9A13-D5D8CD3F2815}"/>
                    </a:ext>
                  </a:extLst>
                </p:cNvPr>
                <p:cNvSpPr txBox="1"/>
                <p:nvPr/>
              </p:nvSpPr>
              <p:spPr>
                <a:xfrm>
                  <a:off x="-385941" y="-46301"/>
                  <a:ext cx="10395252" cy="432537"/>
                </a:xfrm>
                <a:prstGeom prst="rect">
                  <a:avLst/>
                </a:prstGeom>
                <a:noFill/>
              </p:spPr>
              <p:txBody>
                <a:bodyPr wrap="square" rtlCol="0">
                  <a:noAutofit/>
                </a:bodyPr>
                <a:lstStyle/>
                <a:p>
                  <a:pPr marL="0" marR="0" algn="ctr">
                    <a:lnSpc>
                      <a:spcPct val="107000"/>
                    </a:lnSpc>
                    <a:spcBef>
                      <a:spcPts val="0"/>
                    </a:spcBef>
                    <a:spcAft>
                      <a:spcPts val="800"/>
                    </a:spcAft>
                  </a:pPr>
                  <a:r>
                    <a:rPr lang="en-GB" sz="2200" i="1" kern="1200" dirty="0">
                      <a:solidFill>
                        <a:srgbClr val="6D6E70"/>
                      </a:solidFill>
                      <a:effectLst/>
                      <a:latin typeface="Cambria Math" panose="02040503050406030204" pitchFamily="18" charset="0"/>
                      <a:ea typeface="Calibri" panose="020F0502020204030204" pitchFamily="34" charset="0"/>
                      <a:cs typeface="Times New Roman" panose="02020603050405020304" pitchFamily="18" charset="0"/>
                    </a:rPr>
                    <a:t>No. of ever-partnered women and girls (aged 15 years and above) who experienced </a:t>
                  </a:r>
                  <a:r>
                    <a:rPr lang="en-US" sz="2200" i="1" u="sng" kern="1200" dirty="0">
                      <a:solidFill>
                        <a:srgbClr val="6D6E70"/>
                      </a:solidFill>
                      <a:effectLst/>
                      <a:latin typeface="Cambria Math" panose="02040503050406030204" pitchFamily="18" charset="0"/>
                      <a:ea typeface="Calibri" panose="020F0502020204030204" pitchFamily="34" charset="0"/>
                      <a:cs typeface="Times New Roman" panose="02020603050405020304" pitchFamily="18" charset="0"/>
                    </a:rPr>
                    <a:t>psychological violence</a:t>
                  </a:r>
                  <a:r>
                    <a:rPr lang="en-US" sz="2200" i="1" kern="1200" dirty="0">
                      <a:solidFill>
                        <a:srgbClr val="6D6E70"/>
                      </a:solidFill>
                      <a:effectLst/>
                      <a:latin typeface="Cambria Math" panose="02040503050406030204" pitchFamily="18" charset="0"/>
                      <a:ea typeface="Calibri" panose="020F0502020204030204" pitchFamily="34" charset="0"/>
                      <a:cs typeface="Times New Roman" panose="02020603050405020304" pitchFamily="18" charset="0"/>
                    </a:rPr>
                    <a:t> by a current or former intimate partner in the previous 12 months</a:t>
                  </a:r>
                  <a:endParaRPr lang="en-US" sz="22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9" name="TextBox 4">
                  <a:extLst>
                    <a:ext uri="{FF2B5EF4-FFF2-40B4-BE49-F238E27FC236}">
                      <a16:creationId xmlns:a16="http://schemas.microsoft.com/office/drawing/2014/main" id="{658B9B4D-391D-4F86-A22E-25415A86E314}"/>
                    </a:ext>
                  </a:extLst>
                </p:cNvPr>
                <p:cNvSpPr txBox="1"/>
                <p:nvPr/>
              </p:nvSpPr>
              <p:spPr>
                <a:xfrm>
                  <a:off x="-502998" y="386256"/>
                  <a:ext cx="10629265" cy="377190"/>
                </a:xfrm>
                <a:prstGeom prst="rect">
                  <a:avLst/>
                </a:prstGeom>
                <a:noFill/>
              </p:spPr>
              <p:txBody>
                <a:bodyPr wrap="square" rtlCol="0">
                  <a:noAutofit/>
                </a:bodyPr>
                <a:lstStyle/>
                <a:p>
                  <a:pPr marL="0" marR="0" algn="ctr">
                    <a:lnSpc>
                      <a:spcPct val="107000"/>
                    </a:lnSpc>
                    <a:spcBef>
                      <a:spcPts val="0"/>
                    </a:spcBef>
                    <a:spcAft>
                      <a:spcPts val="800"/>
                    </a:spcAft>
                  </a:pPr>
                  <a:r>
                    <a:rPr lang="en-US" sz="2200" i="1" dirty="0">
                      <a:solidFill>
                        <a:srgbClr val="6D6E70"/>
                      </a:solidFill>
                      <a:effectLst/>
                      <a:latin typeface="Cambria Math" panose="02040503050406030204" pitchFamily="18" charset="0"/>
                      <a:ea typeface="Calibri" panose="020F0502020204030204" pitchFamily="34" charset="0"/>
                      <a:cs typeface="Times New Roman" panose="02020603050405020304" pitchFamily="18" charset="0"/>
                    </a:rPr>
                    <a:t>No. of ever-partnered women and girls (aged 15 years and above) in the population</a:t>
                  </a:r>
                  <a:endParaRPr lang="en-US" sz="22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0" name="Straight Connector 69">
                  <a:extLst>
                    <a:ext uri="{FF2B5EF4-FFF2-40B4-BE49-F238E27FC236}">
                      <a16:creationId xmlns:a16="http://schemas.microsoft.com/office/drawing/2014/main" id="{37293D36-0E7F-4611-83EC-23C3743FBC27}"/>
                    </a:ext>
                  </a:extLst>
                </p:cNvPr>
                <p:cNvCxnSpPr>
                  <a:cxnSpLocks/>
                </p:cNvCxnSpPr>
                <p:nvPr/>
              </p:nvCxnSpPr>
              <p:spPr>
                <a:xfrm flipH="1" flipV="1">
                  <a:off x="70783" y="348735"/>
                  <a:ext cx="9703312" cy="10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7" name="TextBox 15">
                <a:extLst>
                  <a:ext uri="{FF2B5EF4-FFF2-40B4-BE49-F238E27FC236}">
                    <a16:creationId xmlns:a16="http://schemas.microsoft.com/office/drawing/2014/main" id="{316A9014-5D0E-4448-AEE6-6E0160FF46C7}"/>
                  </a:ext>
                </a:extLst>
              </p:cNvPr>
              <p:cNvSpPr txBox="1"/>
              <p:nvPr/>
            </p:nvSpPr>
            <p:spPr>
              <a:xfrm>
                <a:off x="6411832" y="310541"/>
                <a:ext cx="850059" cy="303264"/>
              </a:xfrm>
              <a:prstGeom prst="rect">
                <a:avLst/>
              </a:prstGeom>
              <a:noFill/>
            </p:spPr>
            <p:txBody>
              <a:bodyPr wrap="square" rtlCol="0">
                <a:noAutofit/>
              </a:bodyPr>
              <a:lstStyle/>
              <a:p>
                <a:pPr marL="0" marR="0">
                  <a:lnSpc>
                    <a:spcPct val="107000"/>
                  </a:lnSpc>
                  <a:spcBef>
                    <a:spcPts val="0"/>
                  </a:spcBef>
                  <a:spcAft>
                    <a:spcPts val="800"/>
                  </a:spcAft>
                </a:pPr>
                <a:r>
                  <a:rPr lang="en-US" sz="2200" i="1" kern="1200" dirty="0">
                    <a:solidFill>
                      <a:srgbClr val="6D6E70"/>
                    </a:solidFill>
                    <a:effectLst/>
                    <a:latin typeface="Cambria Math" panose="02040503050406030204" pitchFamily="18" charset="0"/>
                    <a:ea typeface="Calibri" panose="020F0502020204030204" pitchFamily="34" charset="0"/>
                    <a:cs typeface="Times New Roman" panose="02020603050405020304" pitchFamily="18" charset="0"/>
                  </a:rPr>
                  <a:t>X 100</a:t>
                </a:r>
                <a:endParaRPr lang="en-US" sz="22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65" name="Rectangle 64">
              <a:extLst>
                <a:ext uri="{FF2B5EF4-FFF2-40B4-BE49-F238E27FC236}">
                  <a16:creationId xmlns:a16="http://schemas.microsoft.com/office/drawing/2014/main" id="{C4B3FA1D-EE34-4759-AA5F-370F7E7DEEDA}"/>
                </a:ext>
              </a:extLst>
            </p:cNvPr>
            <p:cNvSpPr/>
            <p:nvPr/>
          </p:nvSpPr>
          <p:spPr>
            <a:xfrm>
              <a:off x="127221" y="0"/>
              <a:ext cx="5977254" cy="787179"/>
            </a:xfrm>
            <a:prstGeom prst="rect">
              <a:avLst/>
            </a:prstGeom>
            <a:noFill/>
            <a:ln>
              <a:solidFill>
                <a:srgbClr val="009DD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200"/>
            </a:p>
          </p:txBody>
        </p:sp>
      </p:grpSp>
    </p:spTree>
    <p:extLst>
      <p:ext uri="{BB962C8B-B14F-4D97-AF65-F5344CB8AC3E}">
        <p14:creationId xmlns:p14="http://schemas.microsoft.com/office/powerpoint/2010/main" val="31040694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FFD5E-45E4-4143-B571-C250F3D93AF4}"/>
              </a:ext>
            </a:extLst>
          </p:cNvPr>
          <p:cNvSpPr>
            <a:spLocks noGrp="1"/>
          </p:cNvSpPr>
          <p:nvPr>
            <p:ph type="body" sz="quarter" idx="10"/>
          </p:nvPr>
        </p:nvSpPr>
        <p:spPr>
          <a:xfrm>
            <a:off x="1588889" y="1047570"/>
            <a:ext cx="21233951" cy="1151213"/>
          </a:xfrm>
        </p:spPr>
        <p:txBody>
          <a:bodyPr/>
          <a:lstStyle/>
          <a:p>
            <a:r>
              <a:rPr lang="en-US" sz="3600" dirty="0"/>
              <a:t>Indicator methodology</a:t>
            </a:r>
          </a:p>
          <a:p>
            <a:endParaRPr lang="en-US" dirty="0"/>
          </a:p>
        </p:txBody>
      </p:sp>
      <p:sp>
        <p:nvSpPr>
          <p:cNvPr id="3" name="Text Placeholder 2">
            <a:extLst>
              <a:ext uri="{FF2B5EF4-FFF2-40B4-BE49-F238E27FC236}">
                <a16:creationId xmlns:a16="http://schemas.microsoft.com/office/drawing/2014/main" id="{5F1DD93D-BCA8-4CE0-B679-8D9B356172AE}"/>
              </a:ext>
            </a:extLst>
          </p:cNvPr>
          <p:cNvSpPr>
            <a:spLocks noGrp="1"/>
          </p:cNvSpPr>
          <p:nvPr>
            <p:ph type="body" sz="quarter" idx="11"/>
          </p:nvPr>
        </p:nvSpPr>
        <p:spPr>
          <a:xfrm>
            <a:off x="1561169" y="2294213"/>
            <a:ext cx="21233951" cy="1477328"/>
          </a:xfrm>
        </p:spPr>
        <p:txBody>
          <a:bodyPr/>
          <a:lstStyle/>
          <a:p>
            <a:pPr algn="just"/>
            <a:r>
              <a:rPr lang="en-US" sz="3200" dirty="0">
                <a:solidFill>
                  <a:srgbClr val="009CDB"/>
                </a:solidFill>
              </a:rPr>
              <a:t>Indicator 5.2.1: Proportion of ever-partnered women and girls aged 15 years and older subjected to physical, sexual or psychological violence by a current or former intimate partner in the previous 12 months, by form of violence and by age</a:t>
            </a:r>
          </a:p>
        </p:txBody>
      </p:sp>
      <p:sp>
        <p:nvSpPr>
          <p:cNvPr id="5" name="TextBox 4">
            <a:extLst>
              <a:ext uri="{FF2B5EF4-FFF2-40B4-BE49-F238E27FC236}">
                <a16:creationId xmlns:a16="http://schemas.microsoft.com/office/drawing/2014/main" id="{6D4015D3-D68E-4759-877A-65A708D75B43}"/>
              </a:ext>
            </a:extLst>
          </p:cNvPr>
          <p:cNvSpPr txBox="1"/>
          <p:nvPr/>
        </p:nvSpPr>
        <p:spPr>
          <a:xfrm>
            <a:off x="1561169" y="4419600"/>
            <a:ext cx="21233950" cy="3862596"/>
          </a:xfrm>
          <a:prstGeom prst="rect">
            <a:avLst/>
          </a:prstGeom>
          <a:noFill/>
        </p:spPr>
        <p:txBody>
          <a:bodyPr wrap="square" rtlCol="0">
            <a:spAutoFit/>
          </a:bodyPr>
          <a:lstStyle/>
          <a:p>
            <a:r>
              <a:rPr lang="en-US" sz="3500" dirty="0">
                <a:solidFill>
                  <a:srgbClr val="6D6E70"/>
                </a:solidFill>
                <a:latin typeface="Arial" panose="020B0604020202020204" pitchFamily="34" charset="0"/>
                <a:cs typeface="Arial" panose="020B0604020202020204" pitchFamily="34" charset="0"/>
              </a:rPr>
              <a:t>Data-disaggregation variables that are specific to this indicator include: </a:t>
            </a:r>
          </a:p>
          <a:p>
            <a:endParaRPr lang="en-US" sz="3500" dirty="0">
              <a:solidFill>
                <a:srgbClr val="6D6E70"/>
              </a:solidFill>
              <a:latin typeface="Arial" panose="020B0604020202020204" pitchFamily="34" charset="0"/>
              <a:ea typeface="Calibri" panose="020F0502020204030204" pitchFamily="34" charset="0"/>
              <a:cs typeface="Arial" panose="020B0604020202020204" pitchFamily="34" charset="0"/>
            </a:endParaRPr>
          </a:p>
          <a:p>
            <a:pPr marL="457200" indent="-457200">
              <a:buFontTx/>
              <a:buChar char="-"/>
            </a:pPr>
            <a:r>
              <a:rPr lang="en-US" sz="3500" dirty="0">
                <a:solidFill>
                  <a:srgbClr val="6D6E70"/>
                </a:solidFill>
                <a:latin typeface="Arial" panose="020B0604020202020204" pitchFamily="34" charset="0"/>
                <a:ea typeface="Calibri" panose="020F0502020204030204" pitchFamily="34" charset="0"/>
                <a:cs typeface="Arial" panose="020B0604020202020204" pitchFamily="34" charset="0"/>
              </a:rPr>
              <a:t>marital/partnership status, </a:t>
            </a:r>
          </a:p>
          <a:p>
            <a:pPr marL="457200" indent="-457200">
              <a:buFontTx/>
              <a:buChar char="-"/>
            </a:pPr>
            <a:r>
              <a:rPr lang="en-US" sz="3500" dirty="0">
                <a:solidFill>
                  <a:srgbClr val="6D6E70"/>
                </a:solidFill>
                <a:latin typeface="Arial" panose="020B0604020202020204" pitchFamily="34" charset="0"/>
                <a:ea typeface="Calibri" panose="020F0502020204030204" pitchFamily="34" charset="0"/>
                <a:cs typeface="Arial" panose="020B0604020202020204" pitchFamily="34" charset="0"/>
              </a:rPr>
              <a:t>relationship to the perpetrator (e.g. current or former intimate partner)</a:t>
            </a:r>
          </a:p>
          <a:p>
            <a:pPr marL="457200" indent="-457200">
              <a:buFontTx/>
              <a:buChar char="-"/>
            </a:pPr>
            <a:r>
              <a:rPr lang="en-US" sz="3500" dirty="0">
                <a:solidFill>
                  <a:srgbClr val="6D6E70"/>
                </a:solidFill>
                <a:latin typeface="Arial" panose="020B0604020202020204" pitchFamily="34" charset="0"/>
                <a:ea typeface="Calibri" panose="020F0502020204030204" pitchFamily="34" charset="0"/>
                <a:cs typeface="Arial" panose="020B0604020202020204" pitchFamily="34" charset="0"/>
              </a:rPr>
              <a:t>frequency of violence</a:t>
            </a:r>
          </a:p>
          <a:p>
            <a:pPr marL="457200" indent="-457200">
              <a:buFontTx/>
              <a:buChar char="-"/>
            </a:pPr>
            <a:endParaRPr lang="en-US" sz="3500" dirty="0">
              <a:solidFill>
                <a:srgbClr val="6D6E70"/>
              </a:solidFill>
              <a:latin typeface="Arial" panose="020B0604020202020204" pitchFamily="34" charset="0"/>
              <a:ea typeface="Calibri" panose="020F0502020204030204" pitchFamily="34" charset="0"/>
              <a:cs typeface="Arial" panose="020B0604020202020204" pitchFamily="34" charset="0"/>
            </a:endParaRPr>
          </a:p>
          <a:p>
            <a:endParaRPr lang="en-US" sz="3500" dirty="0">
              <a:solidFill>
                <a:srgbClr val="6D6E7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06748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FFD5E-45E4-4143-B571-C250F3D93AF4}"/>
              </a:ext>
            </a:extLst>
          </p:cNvPr>
          <p:cNvSpPr>
            <a:spLocks noGrp="1"/>
          </p:cNvSpPr>
          <p:nvPr>
            <p:ph type="body" sz="quarter" idx="10"/>
          </p:nvPr>
        </p:nvSpPr>
        <p:spPr>
          <a:xfrm>
            <a:off x="1588889" y="1047570"/>
            <a:ext cx="21233951" cy="1151213"/>
          </a:xfrm>
        </p:spPr>
        <p:txBody>
          <a:bodyPr/>
          <a:lstStyle/>
          <a:p>
            <a:r>
              <a:rPr lang="en-US" sz="3600" dirty="0"/>
              <a:t>Indicator methodology</a:t>
            </a:r>
          </a:p>
          <a:p>
            <a:endParaRPr lang="en-US" dirty="0"/>
          </a:p>
        </p:txBody>
      </p:sp>
      <p:sp>
        <p:nvSpPr>
          <p:cNvPr id="3" name="Text Placeholder 2">
            <a:extLst>
              <a:ext uri="{FF2B5EF4-FFF2-40B4-BE49-F238E27FC236}">
                <a16:creationId xmlns:a16="http://schemas.microsoft.com/office/drawing/2014/main" id="{5F1DD93D-BCA8-4CE0-B679-8D9B356172AE}"/>
              </a:ext>
            </a:extLst>
          </p:cNvPr>
          <p:cNvSpPr>
            <a:spLocks noGrp="1"/>
          </p:cNvSpPr>
          <p:nvPr>
            <p:ph type="body" sz="quarter" idx="11"/>
          </p:nvPr>
        </p:nvSpPr>
        <p:spPr>
          <a:xfrm>
            <a:off x="1540387" y="2198783"/>
            <a:ext cx="21233951" cy="1107996"/>
          </a:xfrm>
        </p:spPr>
        <p:txBody>
          <a:bodyPr/>
          <a:lstStyle/>
          <a:p>
            <a:pPr algn="just"/>
            <a:r>
              <a:rPr lang="en-US" sz="3500" dirty="0">
                <a:solidFill>
                  <a:srgbClr val="009CDB"/>
                </a:solidFill>
              </a:rPr>
              <a:t>Indicator 5.1.1: Whether or not legal frameworks are in place to promote, enforce and monitor equality and non-discrimination on the basis of sex </a:t>
            </a:r>
          </a:p>
        </p:txBody>
      </p:sp>
      <p:sp>
        <p:nvSpPr>
          <p:cNvPr id="5" name="TextBox 4">
            <a:extLst>
              <a:ext uri="{FF2B5EF4-FFF2-40B4-BE49-F238E27FC236}">
                <a16:creationId xmlns:a16="http://schemas.microsoft.com/office/drawing/2014/main" id="{6D4015D3-D68E-4759-877A-65A708D75B43}"/>
              </a:ext>
            </a:extLst>
          </p:cNvPr>
          <p:cNvSpPr txBox="1"/>
          <p:nvPr/>
        </p:nvSpPr>
        <p:spPr>
          <a:xfrm>
            <a:off x="1512678" y="3657600"/>
            <a:ext cx="21310162" cy="3862596"/>
          </a:xfrm>
          <a:prstGeom prst="rect">
            <a:avLst/>
          </a:prstGeom>
          <a:noFill/>
        </p:spPr>
        <p:txBody>
          <a:bodyPr wrap="square" rtlCol="0">
            <a:spAutoFit/>
          </a:bodyPr>
          <a:lstStyle/>
          <a:p>
            <a:r>
              <a:rPr lang="en-US" sz="3500" dirty="0">
                <a:solidFill>
                  <a:srgbClr val="6D6E70"/>
                </a:solidFill>
                <a:latin typeface="Arial" panose="020B0604020202020204" pitchFamily="34" charset="0"/>
                <a:cs typeface="Arial" panose="020B0604020202020204" pitchFamily="34" charset="0"/>
              </a:rPr>
              <a:t>Definition</a:t>
            </a:r>
          </a:p>
          <a:p>
            <a:endParaRPr lang="en-US" sz="3500" dirty="0">
              <a:solidFill>
                <a:srgbClr val="6D6E70"/>
              </a:solidFill>
              <a:latin typeface="Arial" panose="020B0604020202020204" pitchFamily="34" charset="0"/>
              <a:cs typeface="Arial" panose="020B0604020202020204" pitchFamily="34" charset="0"/>
            </a:endParaRPr>
          </a:p>
          <a:p>
            <a:pPr marL="342900" indent="-342900">
              <a:buFontTx/>
              <a:buChar char="-"/>
            </a:pPr>
            <a:r>
              <a:rPr lang="en-US" sz="3500" dirty="0">
                <a:solidFill>
                  <a:srgbClr val="6D6E70"/>
                </a:solidFill>
                <a:latin typeface="Arial" panose="020B0604020202020204" pitchFamily="34" charset="0"/>
                <a:cs typeface="Arial" panose="020B0604020202020204" pitchFamily="34" charset="0"/>
              </a:rPr>
              <a:t>Based on an assessment of the Government’s efforts for putting in place legal frameworks that </a:t>
            </a:r>
            <a:r>
              <a:rPr lang="en-US" sz="3500" dirty="0">
                <a:solidFill>
                  <a:srgbClr val="009CDB"/>
                </a:solidFill>
                <a:latin typeface="Arial" panose="020B0604020202020204" pitchFamily="34" charset="0"/>
                <a:cs typeface="Arial" panose="020B0604020202020204" pitchFamily="34" charset="0"/>
              </a:rPr>
              <a:t>promote</a:t>
            </a:r>
            <a:r>
              <a:rPr lang="en-US" sz="3500" dirty="0">
                <a:solidFill>
                  <a:srgbClr val="6D6E70"/>
                </a:solidFill>
                <a:latin typeface="Arial" panose="020B0604020202020204" pitchFamily="34" charset="0"/>
                <a:cs typeface="Arial" panose="020B0604020202020204" pitchFamily="34" charset="0"/>
              </a:rPr>
              <a:t>, </a:t>
            </a:r>
            <a:r>
              <a:rPr lang="en-US" sz="3500" dirty="0">
                <a:solidFill>
                  <a:srgbClr val="009CDB"/>
                </a:solidFill>
                <a:latin typeface="Arial" panose="020B0604020202020204" pitchFamily="34" charset="0"/>
                <a:cs typeface="Arial" panose="020B0604020202020204" pitchFamily="34" charset="0"/>
              </a:rPr>
              <a:t>enforce</a:t>
            </a:r>
            <a:r>
              <a:rPr lang="en-US" sz="3500" dirty="0">
                <a:solidFill>
                  <a:srgbClr val="6D6E70"/>
                </a:solidFill>
                <a:latin typeface="Arial" panose="020B0604020202020204" pitchFamily="34" charset="0"/>
                <a:cs typeface="Arial" panose="020B0604020202020204" pitchFamily="34" charset="0"/>
              </a:rPr>
              <a:t> and </a:t>
            </a:r>
            <a:r>
              <a:rPr lang="en-US" sz="3500" dirty="0">
                <a:solidFill>
                  <a:srgbClr val="009CDB"/>
                </a:solidFill>
                <a:latin typeface="Arial" panose="020B0604020202020204" pitchFamily="34" charset="0"/>
                <a:cs typeface="Arial" panose="020B0604020202020204" pitchFamily="34" charset="0"/>
              </a:rPr>
              <a:t>monitor</a:t>
            </a:r>
            <a:r>
              <a:rPr lang="en-US" sz="3500" dirty="0">
                <a:solidFill>
                  <a:srgbClr val="6D6E70"/>
                </a:solidFill>
                <a:latin typeface="Arial" panose="020B0604020202020204" pitchFamily="34" charset="0"/>
                <a:cs typeface="Arial" panose="020B0604020202020204" pitchFamily="34" charset="0"/>
              </a:rPr>
              <a:t> gender equality</a:t>
            </a:r>
          </a:p>
          <a:p>
            <a:endParaRPr lang="en-US" sz="3500" dirty="0">
              <a:solidFill>
                <a:srgbClr val="6D6E70"/>
              </a:solidFill>
              <a:latin typeface="Arial" panose="020B0604020202020204" pitchFamily="34" charset="0"/>
              <a:cs typeface="Arial" panose="020B0604020202020204" pitchFamily="34" charset="0"/>
            </a:endParaRPr>
          </a:p>
          <a:p>
            <a:pPr marL="457200" indent="-457200">
              <a:buFontTx/>
              <a:buChar char="-"/>
            </a:pPr>
            <a:r>
              <a:rPr lang="en-US" sz="3500" dirty="0">
                <a:solidFill>
                  <a:srgbClr val="6D6E70"/>
                </a:solidFill>
                <a:latin typeface="Arial" panose="020B0604020202020204" pitchFamily="34" charset="0"/>
                <a:cs typeface="Arial" panose="020B0604020202020204" pitchFamily="34" charset="0"/>
              </a:rPr>
              <a:t>Measures whether a legal framework that advances gender equality is in place.  </a:t>
            </a:r>
          </a:p>
          <a:p>
            <a:pPr marL="457200" indent="-457200">
              <a:buFontTx/>
              <a:buChar char="-"/>
            </a:pPr>
            <a:endParaRPr lang="en-US" sz="3500" dirty="0">
              <a:solidFill>
                <a:srgbClr val="6D6E7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31525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FFD5E-45E4-4143-B571-C250F3D93AF4}"/>
              </a:ext>
            </a:extLst>
          </p:cNvPr>
          <p:cNvSpPr>
            <a:spLocks noGrp="1"/>
          </p:cNvSpPr>
          <p:nvPr>
            <p:ph type="body" sz="quarter" idx="10"/>
          </p:nvPr>
        </p:nvSpPr>
        <p:spPr>
          <a:xfrm>
            <a:off x="1588889" y="1047570"/>
            <a:ext cx="21233951" cy="1151213"/>
          </a:xfrm>
        </p:spPr>
        <p:txBody>
          <a:bodyPr/>
          <a:lstStyle/>
          <a:p>
            <a:r>
              <a:rPr lang="en-US" sz="3600" dirty="0"/>
              <a:t>Indicator methodology</a:t>
            </a:r>
          </a:p>
          <a:p>
            <a:endParaRPr lang="en-US" dirty="0"/>
          </a:p>
        </p:txBody>
      </p:sp>
      <p:sp>
        <p:nvSpPr>
          <p:cNvPr id="3" name="Text Placeholder 2">
            <a:extLst>
              <a:ext uri="{FF2B5EF4-FFF2-40B4-BE49-F238E27FC236}">
                <a16:creationId xmlns:a16="http://schemas.microsoft.com/office/drawing/2014/main" id="{5F1DD93D-BCA8-4CE0-B679-8D9B356172AE}"/>
              </a:ext>
            </a:extLst>
          </p:cNvPr>
          <p:cNvSpPr>
            <a:spLocks noGrp="1"/>
          </p:cNvSpPr>
          <p:nvPr>
            <p:ph type="body" sz="quarter" idx="11"/>
          </p:nvPr>
        </p:nvSpPr>
        <p:spPr>
          <a:xfrm>
            <a:off x="1540387" y="2198783"/>
            <a:ext cx="21233951" cy="1107996"/>
          </a:xfrm>
        </p:spPr>
        <p:txBody>
          <a:bodyPr/>
          <a:lstStyle/>
          <a:p>
            <a:pPr algn="just"/>
            <a:r>
              <a:rPr lang="en-US" sz="3500" dirty="0">
                <a:solidFill>
                  <a:srgbClr val="009CDB"/>
                </a:solidFill>
              </a:rPr>
              <a:t>Indicator 5.1.1: Whether or not legal frameworks are in place to promote, enforce and monitor equality and non-discrimination on the basis of sex </a:t>
            </a:r>
          </a:p>
        </p:txBody>
      </p:sp>
      <p:sp>
        <p:nvSpPr>
          <p:cNvPr id="5" name="TextBox 4">
            <a:extLst>
              <a:ext uri="{FF2B5EF4-FFF2-40B4-BE49-F238E27FC236}">
                <a16:creationId xmlns:a16="http://schemas.microsoft.com/office/drawing/2014/main" id="{6D4015D3-D68E-4759-877A-65A708D75B43}"/>
              </a:ext>
            </a:extLst>
          </p:cNvPr>
          <p:cNvSpPr txBox="1"/>
          <p:nvPr/>
        </p:nvSpPr>
        <p:spPr>
          <a:xfrm>
            <a:off x="1540387" y="4232441"/>
            <a:ext cx="20356722" cy="7094250"/>
          </a:xfrm>
          <a:prstGeom prst="rect">
            <a:avLst/>
          </a:prstGeom>
          <a:noFill/>
        </p:spPr>
        <p:txBody>
          <a:bodyPr wrap="square" rtlCol="0">
            <a:spAutoFit/>
          </a:bodyPr>
          <a:lstStyle/>
          <a:p>
            <a:r>
              <a:rPr lang="en-US" sz="3500" dirty="0">
                <a:solidFill>
                  <a:srgbClr val="6D6E70"/>
                </a:solidFill>
                <a:latin typeface="Arial" panose="020B0604020202020204" pitchFamily="34" charset="0"/>
                <a:cs typeface="Arial" panose="020B0604020202020204" pitchFamily="34" charset="0"/>
              </a:rPr>
              <a:t>Key concepts</a:t>
            </a:r>
          </a:p>
          <a:p>
            <a:endParaRPr lang="en-US" sz="3500" dirty="0">
              <a:solidFill>
                <a:srgbClr val="6D6E70"/>
              </a:solidFill>
              <a:latin typeface="Arial" panose="020B0604020202020204" pitchFamily="34" charset="0"/>
              <a:cs typeface="Arial" panose="020B0604020202020204" pitchFamily="34" charset="0"/>
            </a:endParaRPr>
          </a:p>
          <a:p>
            <a:pPr marL="457200" indent="-457200">
              <a:buFontTx/>
              <a:buChar char="-"/>
            </a:pPr>
            <a:r>
              <a:rPr lang="en-US" sz="3500" dirty="0">
                <a:solidFill>
                  <a:srgbClr val="009CDB"/>
                </a:solidFill>
                <a:latin typeface="Arial" panose="020B0604020202020204" pitchFamily="34" charset="0"/>
                <a:cs typeface="Arial" panose="020B0604020202020204" pitchFamily="34" charset="0"/>
              </a:rPr>
              <a:t>Legal frameworks:</a:t>
            </a:r>
            <a:r>
              <a:rPr lang="en-US" sz="3500" dirty="0">
                <a:solidFill>
                  <a:srgbClr val="6D6E70"/>
                </a:solidFill>
                <a:latin typeface="Arial" panose="020B0604020202020204" pitchFamily="34" charset="0"/>
                <a:ea typeface="Calibri" panose="020F0502020204030204" pitchFamily="34" charset="0"/>
                <a:cs typeface="Arial" panose="020B0604020202020204" pitchFamily="34" charset="0"/>
              </a:rPr>
              <a:t> defined broadly to encompass laws, mechanisms and policies/plans to ‘promote, enforce and monitor’ gender equality.  </a:t>
            </a:r>
          </a:p>
          <a:p>
            <a:pPr marL="457200" indent="-457200">
              <a:buFontTx/>
              <a:buChar char="-"/>
            </a:pPr>
            <a:endParaRPr lang="en-US" sz="3500" dirty="0">
              <a:solidFill>
                <a:srgbClr val="6D6E70"/>
              </a:solidFill>
              <a:latin typeface="Arial" panose="020B0604020202020204" pitchFamily="34" charset="0"/>
              <a:ea typeface="Calibri" panose="020F0502020204030204" pitchFamily="34" charset="0"/>
              <a:cs typeface="Arial" panose="020B0604020202020204" pitchFamily="34" charset="0"/>
            </a:endParaRPr>
          </a:p>
          <a:p>
            <a:r>
              <a:rPr lang="en-US" sz="3500" dirty="0">
                <a:solidFill>
                  <a:srgbClr val="6D6E70"/>
                </a:solidFill>
                <a:latin typeface="Arial" panose="020B0604020202020204" pitchFamily="34" charset="0"/>
                <a:ea typeface="Calibri" panose="020F0502020204030204" pitchFamily="34" charset="0"/>
                <a:cs typeface="Arial" panose="020B0604020202020204" pitchFamily="34" charset="0"/>
              </a:rPr>
              <a:t>- </a:t>
            </a:r>
            <a:r>
              <a:rPr lang="en-US" sz="3500" dirty="0">
                <a:solidFill>
                  <a:srgbClr val="009CDB"/>
                </a:solidFill>
                <a:latin typeface="Arial" panose="020B0604020202020204" pitchFamily="34" charset="0"/>
                <a:cs typeface="Arial" panose="020B0604020202020204" pitchFamily="34" charset="0"/>
              </a:rPr>
              <a:t>Promote</a:t>
            </a:r>
            <a:r>
              <a:rPr lang="en-US" sz="3500" dirty="0">
                <a:solidFill>
                  <a:srgbClr val="6D6E70"/>
                </a:solidFill>
                <a:latin typeface="Arial" panose="020B0604020202020204" pitchFamily="34" charset="0"/>
                <a:ea typeface="Calibri" panose="020F0502020204030204" pitchFamily="34" charset="0"/>
                <a:cs typeface="Arial" panose="020B0604020202020204" pitchFamily="34" charset="0"/>
              </a:rPr>
              <a:t>: Legal frameworks that ‘promote’ are those that establish women’s equal rights with men and enshrine non-discrimination on the basis of sex. </a:t>
            </a:r>
          </a:p>
          <a:p>
            <a:endParaRPr lang="en-US" sz="3500" dirty="0">
              <a:solidFill>
                <a:srgbClr val="6D6E70"/>
              </a:solidFill>
              <a:latin typeface="Arial" panose="020B0604020202020204" pitchFamily="34" charset="0"/>
              <a:ea typeface="Calibri" panose="020F0502020204030204" pitchFamily="34" charset="0"/>
              <a:cs typeface="Arial" panose="020B0604020202020204" pitchFamily="34" charset="0"/>
            </a:endParaRPr>
          </a:p>
          <a:p>
            <a:r>
              <a:rPr lang="en-US" sz="3500" dirty="0">
                <a:solidFill>
                  <a:srgbClr val="6D6E70"/>
                </a:solidFill>
                <a:latin typeface="Arial" panose="020B0604020202020204" pitchFamily="34" charset="0"/>
                <a:ea typeface="Calibri" panose="020F0502020204030204" pitchFamily="34" charset="0"/>
                <a:cs typeface="Arial" panose="020B0604020202020204" pitchFamily="34" charset="0"/>
              </a:rPr>
              <a:t> - </a:t>
            </a:r>
            <a:r>
              <a:rPr lang="en-US" sz="3500" dirty="0">
                <a:solidFill>
                  <a:srgbClr val="009CDB"/>
                </a:solidFill>
                <a:latin typeface="Arial" panose="020B0604020202020204" pitchFamily="34" charset="0"/>
                <a:cs typeface="Arial" panose="020B0604020202020204" pitchFamily="34" charset="0"/>
              </a:rPr>
              <a:t>Enforce and monitor</a:t>
            </a:r>
            <a:r>
              <a:rPr lang="en-US" sz="3500" dirty="0">
                <a:solidFill>
                  <a:srgbClr val="6D6E70"/>
                </a:solidFill>
                <a:latin typeface="Arial" panose="020B0604020202020204" pitchFamily="34" charset="0"/>
                <a:ea typeface="Calibri" panose="020F0502020204030204" pitchFamily="34" charset="0"/>
                <a:cs typeface="Arial" panose="020B0604020202020204" pitchFamily="34" charset="0"/>
              </a:rPr>
              <a:t>: Legal frameworks that ‘enforce and monitor’ are directed at the realization of equality and non-discrimination and implementation of laws, such as policies/plans, establishment of enforcement and monitoring mechanisms, and allocation of financial resources.</a:t>
            </a:r>
          </a:p>
          <a:p>
            <a:endParaRPr lang="en-US" sz="3500" dirty="0">
              <a:solidFill>
                <a:srgbClr val="6D6E70"/>
              </a:solidFill>
              <a:latin typeface="Arial" panose="020B0604020202020204" pitchFamily="34" charset="0"/>
              <a:ea typeface="Calibri" panose="020F0502020204030204" pitchFamily="34" charset="0"/>
              <a:cs typeface="Arial" panose="020B0604020202020204" pitchFamily="34" charset="0"/>
            </a:endParaRPr>
          </a:p>
          <a:p>
            <a:pPr marL="457200" indent="-457200">
              <a:buFontTx/>
              <a:buChar char="-"/>
            </a:pPr>
            <a:endParaRPr lang="en-US" sz="3500" dirty="0">
              <a:solidFill>
                <a:srgbClr val="6D6E7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69588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FFD5E-45E4-4143-B571-C250F3D93AF4}"/>
              </a:ext>
            </a:extLst>
          </p:cNvPr>
          <p:cNvSpPr>
            <a:spLocks noGrp="1"/>
          </p:cNvSpPr>
          <p:nvPr>
            <p:ph type="body" sz="quarter" idx="10"/>
          </p:nvPr>
        </p:nvSpPr>
        <p:spPr>
          <a:xfrm>
            <a:off x="1588889" y="1047570"/>
            <a:ext cx="21233951" cy="1151213"/>
          </a:xfrm>
        </p:spPr>
        <p:txBody>
          <a:bodyPr/>
          <a:lstStyle/>
          <a:p>
            <a:r>
              <a:rPr lang="en-US" sz="3600" dirty="0"/>
              <a:t>Indicator methodology</a:t>
            </a:r>
          </a:p>
          <a:p>
            <a:endParaRPr lang="en-US" dirty="0"/>
          </a:p>
        </p:txBody>
      </p:sp>
      <p:sp>
        <p:nvSpPr>
          <p:cNvPr id="3" name="Text Placeholder 2">
            <a:extLst>
              <a:ext uri="{FF2B5EF4-FFF2-40B4-BE49-F238E27FC236}">
                <a16:creationId xmlns:a16="http://schemas.microsoft.com/office/drawing/2014/main" id="{5F1DD93D-BCA8-4CE0-B679-8D9B356172AE}"/>
              </a:ext>
            </a:extLst>
          </p:cNvPr>
          <p:cNvSpPr>
            <a:spLocks noGrp="1"/>
          </p:cNvSpPr>
          <p:nvPr>
            <p:ph type="body" sz="quarter" idx="11"/>
          </p:nvPr>
        </p:nvSpPr>
        <p:spPr>
          <a:xfrm>
            <a:off x="1540387" y="2198783"/>
            <a:ext cx="21233951" cy="1107996"/>
          </a:xfrm>
        </p:spPr>
        <p:txBody>
          <a:bodyPr/>
          <a:lstStyle/>
          <a:p>
            <a:pPr algn="just"/>
            <a:r>
              <a:rPr lang="en-US" sz="3500" dirty="0">
                <a:solidFill>
                  <a:srgbClr val="009CDB"/>
                </a:solidFill>
              </a:rPr>
              <a:t>Indicator 5.1.1: Whether or not legal frameworks are in place to promote, enforce and monitor equality and non-discrimination on the basis of sex </a:t>
            </a:r>
          </a:p>
        </p:txBody>
      </p:sp>
      <p:sp>
        <p:nvSpPr>
          <p:cNvPr id="5" name="TextBox 4">
            <a:extLst>
              <a:ext uri="{FF2B5EF4-FFF2-40B4-BE49-F238E27FC236}">
                <a16:creationId xmlns:a16="http://schemas.microsoft.com/office/drawing/2014/main" id="{6D4015D3-D68E-4759-877A-65A708D75B43}"/>
              </a:ext>
            </a:extLst>
          </p:cNvPr>
          <p:cNvSpPr txBox="1"/>
          <p:nvPr/>
        </p:nvSpPr>
        <p:spPr>
          <a:xfrm>
            <a:off x="1523453" y="3419021"/>
            <a:ext cx="22631945" cy="3862596"/>
          </a:xfrm>
          <a:prstGeom prst="rect">
            <a:avLst/>
          </a:prstGeom>
          <a:noFill/>
        </p:spPr>
        <p:txBody>
          <a:bodyPr wrap="square" rtlCol="0">
            <a:spAutoFit/>
          </a:bodyPr>
          <a:lstStyle/>
          <a:p>
            <a:r>
              <a:rPr lang="en-US" sz="3500" dirty="0">
                <a:solidFill>
                  <a:srgbClr val="6D6E70"/>
                </a:solidFill>
                <a:latin typeface="Arial" panose="020B0604020202020204" pitchFamily="34" charset="0"/>
                <a:cs typeface="Arial" panose="020B0604020202020204" pitchFamily="34" charset="0"/>
              </a:rPr>
              <a:t>Computation method</a:t>
            </a:r>
          </a:p>
          <a:p>
            <a:endParaRPr lang="en-US" sz="3500" dirty="0">
              <a:solidFill>
                <a:srgbClr val="6D6E70"/>
              </a:solidFill>
              <a:latin typeface="Arial" panose="020B0604020202020204" pitchFamily="34" charset="0"/>
              <a:cs typeface="Arial" panose="020B0604020202020204" pitchFamily="34" charset="0"/>
            </a:endParaRPr>
          </a:p>
          <a:p>
            <a:pPr marL="457200" indent="-457200">
              <a:buFontTx/>
              <a:buChar char="-"/>
            </a:pPr>
            <a:r>
              <a:rPr lang="en-US" sz="3500" dirty="0">
                <a:solidFill>
                  <a:srgbClr val="6D6E70"/>
                </a:solidFill>
                <a:latin typeface="Arial" panose="020B0604020202020204" pitchFamily="34" charset="0"/>
                <a:cs typeface="Arial" panose="020B0604020202020204" pitchFamily="34" charset="0"/>
              </a:rPr>
              <a:t>NSOs and National Women’s Machineries carry out the assessment of country’s laws, mechanisms and policies/plans </a:t>
            </a:r>
          </a:p>
          <a:p>
            <a:pPr marL="457200" indent="-457200">
              <a:buFontTx/>
              <a:buChar char="-"/>
            </a:pPr>
            <a:endParaRPr lang="en-US" sz="3500" dirty="0">
              <a:solidFill>
                <a:srgbClr val="6D6E70"/>
              </a:solidFill>
              <a:latin typeface="Arial" panose="020B0604020202020204" pitchFamily="34" charset="0"/>
              <a:cs typeface="Arial" panose="020B0604020202020204" pitchFamily="34" charset="0"/>
            </a:endParaRPr>
          </a:p>
          <a:p>
            <a:endParaRPr lang="en-US" sz="3500" dirty="0">
              <a:solidFill>
                <a:srgbClr val="6D6E70"/>
              </a:solidFill>
              <a:latin typeface="Arial" panose="020B0604020202020204" pitchFamily="34" charset="0"/>
              <a:cs typeface="Arial" panose="020B0604020202020204" pitchFamily="34" charset="0"/>
            </a:endParaRPr>
          </a:p>
          <a:p>
            <a:endParaRPr lang="en-US" sz="3500" dirty="0">
              <a:solidFill>
                <a:srgbClr val="6D6E70"/>
              </a:solidFill>
              <a:latin typeface="Arial" panose="020B0604020202020204" pitchFamily="34" charset="0"/>
              <a:cs typeface="Arial" panose="020B0604020202020204" pitchFamily="34" charset="0"/>
            </a:endParaRPr>
          </a:p>
        </p:txBody>
      </p:sp>
      <p:graphicFrame>
        <p:nvGraphicFramePr>
          <p:cNvPr id="10" name="Table 9">
            <a:extLst>
              <a:ext uri="{FF2B5EF4-FFF2-40B4-BE49-F238E27FC236}">
                <a16:creationId xmlns:a16="http://schemas.microsoft.com/office/drawing/2014/main" id="{90CD68ED-705D-4B1B-8264-CA85EA4A4304}"/>
              </a:ext>
            </a:extLst>
          </p:cNvPr>
          <p:cNvGraphicFramePr>
            <a:graphicFrameLocks noGrp="1"/>
          </p:cNvGraphicFramePr>
          <p:nvPr>
            <p:extLst>
              <p:ext uri="{D42A27DB-BD31-4B8C-83A1-F6EECF244321}">
                <p14:modId xmlns:p14="http://schemas.microsoft.com/office/powerpoint/2010/main" val="2113166678"/>
              </p:ext>
            </p:extLst>
          </p:nvPr>
        </p:nvGraphicFramePr>
        <p:xfrm>
          <a:off x="13258136" y="8458200"/>
          <a:ext cx="10897263" cy="2638110"/>
        </p:xfrm>
        <a:graphic>
          <a:graphicData uri="http://schemas.openxmlformats.org/drawingml/2006/table">
            <a:tbl>
              <a:tblPr firstRow="1" firstCol="1" bandRow="1">
                <a:tableStyleId>{9D7B26C5-4107-4FEC-AEDC-1716B250A1EF}</a:tableStyleId>
              </a:tblPr>
              <a:tblGrid>
                <a:gridCol w="1462680">
                  <a:extLst>
                    <a:ext uri="{9D8B030D-6E8A-4147-A177-3AD203B41FA5}">
                      <a16:colId xmlns:a16="http://schemas.microsoft.com/office/drawing/2014/main" val="3148815941"/>
                    </a:ext>
                  </a:extLst>
                </a:gridCol>
                <a:gridCol w="6713180">
                  <a:extLst>
                    <a:ext uri="{9D8B030D-6E8A-4147-A177-3AD203B41FA5}">
                      <a16:colId xmlns:a16="http://schemas.microsoft.com/office/drawing/2014/main" val="3293782866"/>
                    </a:ext>
                  </a:extLst>
                </a:gridCol>
                <a:gridCol w="2721403">
                  <a:extLst>
                    <a:ext uri="{9D8B030D-6E8A-4147-A177-3AD203B41FA5}">
                      <a16:colId xmlns:a16="http://schemas.microsoft.com/office/drawing/2014/main" val="1932655929"/>
                    </a:ext>
                  </a:extLst>
                </a:gridCol>
              </a:tblGrid>
              <a:tr h="850909">
                <a:tc>
                  <a:txBody>
                    <a:bodyPr/>
                    <a:lstStyle/>
                    <a:p>
                      <a:pPr marL="0" marR="0" algn="just">
                        <a:lnSpc>
                          <a:spcPct val="107000"/>
                        </a:lnSpc>
                        <a:spcBef>
                          <a:spcPts val="0"/>
                        </a:spcBef>
                        <a:spcAft>
                          <a:spcPts val="0"/>
                        </a:spcAft>
                      </a:pPr>
                      <a:r>
                        <a:rPr lang="en-US" sz="2800" b="0" dirty="0">
                          <a:effectLst/>
                        </a:rPr>
                        <a:t>Area</a:t>
                      </a:r>
                      <a:endParaRPr lang="en-US" sz="28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0" marB="0"/>
                </a:tc>
                <a:tc>
                  <a:txBody>
                    <a:bodyPr/>
                    <a:lstStyle/>
                    <a:p>
                      <a:pPr marL="0" marR="0" algn="just">
                        <a:lnSpc>
                          <a:spcPct val="107000"/>
                        </a:lnSpc>
                        <a:spcBef>
                          <a:spcPts val="0"/>
                        </a:spcBef>
                        <a:spcAft>
                          <a:spcPts val="0"/>
                        </a:spcAft>
                      </a:pPr>
                      <a:r>
                        <a:rPr lang="en-US" sz="2800" b="0" dirty="0">
                          <a:effectLst/>
                        </a:rPr>
                        <a:t>Focus</a:t>
                      </a:r>
                      <a:endParaRPr lang="en-US" sz="28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0" marB="0"/>
                </a:tc>
                <a:tc>
                  <a:txBody>
                    <a:bodyPr/>
                    <a:lstStyle/>
                    <a:p>
                      <a:pPr marL="0" marR="0" algn="just">
                        <a:lnSpc>
                          <a:spcPct val="107000"/>
                        </a:lnSpc>
                        <a:spcBef>
                          <a:spcPts val="0"/>
                        </a:spcBef>
                        <a:spcAft>
                          <a:spcPts val="0"/>
                        </a:spcAft>
                      </a:pPr>
                      <a:r>
                        <a:rPr lang="en-US" sz="2800" b="0" dirty="0">
                          <a:effectLst/>
                        </a:rPr>
                        <a:t>Number of questions</a:t>
                      </a:r>
                      <a:endParaRPr lang="en-US" sz="28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0" marB="0"/>
                </a:tc>
                <a:extLst>
                  <a:ext uri="{0D108BD9-81ED-4DB2-BD59-A6C34878D82A}">
                    <a16:rowId xmlns:a16="http://schemas.microsoft.com/office/drawing/2014/main" val="1305079169"/>
                  </a:ext>
                </a:extLst>
              </a:tr>
              <a:tr h="415923">
                <a:tc>
                  <a:txBody>
                    <a:bodyPr/>
                    <a:lstStyle/>
                    <a:p>
                      <a:pPr marL="0" marR="0" algn="just">
                        <a:lnSpc>
                          <a:spcPct val="107000"/>
                        </a:lnSpc>
                        <a:spcBef>
                          <a:spcPts val="0"/>
                        </a:spcBef>
                        <a:spcAft>
                          <a:spcPts val="0"/>
                        </a:spcAft>
                      </a:pPr>
                      <a:r>
                        <a:rPr lang="en-US" sz="2800">
                          <a:effectLst/>
                        </a:rPr>
                        <a:t>1</a:t>
                      </a:r>
                      <a:endParaRPr lang="en-US" sz="2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0" marB="0"/>
                </a:tc>
                <a:tc>
                  <a:txBody>
                    <a:bodyPr/>
                    <a:lstStyle/>
                    <a:p>
                      <a:pPr marL="0" marR="0" algn="just">
                        <a:lnSpc>
                          <a:spcPct val="107000"/>
                        </a:lnSpc>
                        <a:spcBef>
                          <a:spcPts val="0"/>
                        </a:spcBef>
                        <a:spcAft>
                          <a:spcPts val="0"/>
                        </a:spcAft>
                      </a:pPr>
                      <a:r>
                        <a:rPr lang="en-US" sz="2800">
                          <a:effectLst/>
                        </a:rPr>
                        <a:t>Overarching legal frameworks and public life</a:t>
                      </a:r>
                      <a:endParaRPr lang="en-US" sz="2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0" marB="0"/>
                </a:tc>
                <a:tc>
                  <a:txBody>
                    <a:bodyPr/>
                    <a:lstStyle/>
                    <a:p>
                      <a:pPr marL="0" marR="0" algn="just">
                        <a:lnSpc>
                          <a:spcPct val="107000"/>
                        </a:lnSpc>
                        <a:spcBef>
                          <a:spcPts val="0"/>
                        </a:spcBef>
                        <a:spcAft>
                          <a:spcPts val="0"/>
                        </a:spcAft>
                      </a:pPr>
                      <a:r>
                        <a:rPr lang="en-US" sz="2800">
                          <a:effectLst/>
                        </a:rPr>
                        <a:t>12</a:t>
                      </a:r>
                      <a:endParaRPr lang="en-US" sz="2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0" marB="0"/>
                </a:tc>
                <a:extLst>
                  <a:ext uri="{0D108BD9-81ED-4DB2-BD59-A6C34878D82A}">
                    <a16:rowId xmlns:a16="http://schemas.microsoft.com/office/drawing/2014/main" val="1899685575"/>
                  </a:ext>
                </a:extLst>
              </a:tr>
              <a:tr h="415923">
                <a:tc>
                  <a:txBody>
                    <a:bodyPr/>
                    <a:lstStyle/>
                    <a:p>
                      <a:pPr marL="0" marR="0" algn="just">
                        <a:lnSpc>
                          <a:spcPct val="107000"/>
                        </a:lnSpc>
                        <a:spcBef>
                          <a:spcPts val="0"/>
                        </a:spcBef>
                        <a:spcAft>
                          <a:spcPts val="0"/>
                        </a:spcAft>
                      </a:pPr>
                      <a:r>
                        <a:rPr lang="en-US" sz="2800">
                          <a:effectLst/>
                        </a:rPr>
                        <a:t>2</a:t>
                      </a:r>
                      <a:endParaRPr lang="en-US" sz="2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0" marB="0"/>
                </a:tc>
                <a:tc>
                  <a:txBody>
                    <a:bodyPr/>
                    <a:lstStyle/>
                    <a:p>
                      <a:pPr marL="0" marR="0" algn="just">
                        <a:lnSpc>
                          <a:spcPct val="107000"/>
                        </a:lnSpc>
                        <a:spcBef>
                          <a:spcPts val="0"/>
                        </a:spcBef>
                        <a:spcAft>
                          <a:spcPts val="0"/>
                        </a:spcAft>
                      </a:pPr>
                      <a:r>
                        <a:rPr lang="en-US" sz="2800">
                          <a:effectLst/>
                        </a:rPr>
                        <a:t>Violence against women</a:t>
                      </a:r>
                      <a:endParaRPr lang="en-US" sz="2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0" marB="0"/>
                </a:tc>
                <a:tc>
                  <a:txBody>
                    <a:bodyPr/>
                    <a:lstStyle/>
                    <a:p>
                      <a:pPr marL="0" marR="0" algn="just">
                        <a:lnSpc>
                          <a:spcPct val="107000"/>
                        </a:lnSpc>
                        <a:spcBef>
                          <a:spcPts val="0"/>
                        </a:spcBef>
                        <a:spcAft>
                          <a:spcPts val="0"/>
                        </a:spcAft>
                      </a:pPr>
                      <a:r>
                        <a:rPr lang="en-US" sz="2800">
                          <a:effectLst/>
                        </a:rPr>
                        <a:t>12</a:t>
                      </a:r>
                      <a:endParaRPr lang="en-US" sz="2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0" marB="0"/>
                </a:tc>
                <a:extLst>
                  <a:ext uri="{0D108BD9-81ED-4DB2-BD59-A6C34878D82A}">
                    <a16:rowId xmlns:a16="http://schemas.microsoft.com/office/drawing/2014/main" val="1413238325"/>
                  </a:ext>
                </a:extLst>
              </a:tr>
              <a:tr h="415923">
                <a:tc>
                  <a:txBody>
                    <a:bodyPr/>
                    <a:lstStyle/>
                    <a:p>
                      <a:pPr marL="0" marR="0" algn="just">
                        <a:lnSpc>
                          <a:spcPct val="107000"/>
                        </a:lnSpc>
                        <a:spcBef>
                          <a:spcPts val="0"/>
                        </a:spcBef>
                        <a:spcAft>
                          <a:spcPts val="0"/>
                        </a:spcAft>
                      </a:pPr>
                      <a:r>
                        <a:rPr lang="en-US" sz="2800">
                          <a:effectLst/>
                        </a:rPr>
                        <a:t>3</a:t>
                      </a:r>
                      <a:endParaRPr lang="en-US" sz="2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0" marB="0"/>
                </a:tc>
                <a:tc>
                  <a:txBody>
                    <a:bodyPr/>
                    <a:lstStyle/>
                    <a:p>
                      <a:pPr marL="0" marR="0" algn="just">
                        <a:lnSpc>
                          <a:spcPct val="107000"/>
                        </a:lnSpc>
                        <a:spcBef>
                          <a:spcPts val="0"/>
                        </a:spcBef>
                        <a:spcAft>
                          <a:spcPts val="0"/>
                        </a:spcAft>
                      </a:pPr>
                      <a:r>
                        <a:rPr lang="en-US" sz="2800">
                          <a:effectLst/>
                        </a:rPr>
                        <a:t>Employment and economic benefits</a:t>
                      </a:r>
                      <a:endParaRPr lang="en-US" sz="2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0" marB="0"/>
                </a:tc>
                <a:tc>
                  <a:txBody>
                    <a:bodyPr/>
                    <a:lstStyle/>
                    <a:p>
                      <a:pPr marL="0" marR="0" algn="just">
                        <a:lnSpc>
                          <a:spcPct val="107000"/>
                        </a:lnSpc>
                        <a:spcBef>
                          <a:spcPts val="0"/>
                        </a:spcBef>
                        <a:spcAft>
                          <a:spcPts val="0"/>
                        </a:spcAft>
                      </a:pPr>
                      <a:r>
                        <a:rPr lang="en-US" sz="2800">
                          <a:effectLst/>
                        </a:rPr>
                        <a:t>10</a:t>
                      </a:r>
                      <a:endParaRPr lang="en-US" sz="2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0" marB="0"/>
                </a:tc>
                <a:extLst>
                  <a:ext uri="{0D108BD9-81ED-4DB2-BD59-A6C34878D82A}">
                    <a16:rowId xmlns:a16="http://schemas.microsoft.com/office/drawing/2014/main" val="551050983"/>
                  </a:ext>
                </a:extLst>
              </a:tr>
              <a:tr h="415923">
                <a:tc>
                  <a:txBody>
                    <a:bodyPr/>
                    <a:lstStyle/>
                    <a:p>
                      <a:pPr marL="0" marR="0" algn="just">
                        <a:lnSpc>
                          <a:spcPct val="107000"/>
                        </a:lnSpc>
                        <a:spcBef>
                          <a:spcPts val="0"/>
                        </a:spcBef>
                        <a:spcAft>
                          <a:spcPts val="0"/>
                        </a:spcAft>
                      </a:pPr>
                      <a:r>
                        <a:rPr lang="en-US" sz="2800">
                          <a:effectLst/>
                        </a:rPr>
                        <a:t>4</a:t>
                      </a:r>
                      <a:endParaRPr lang="en-US" sz="28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0" marB="0"/>
                </a:tc>
                <a:tc>
                  <a:txBody>
                    <a:bodyPr/>
                    <a:lstStyle/>
                    <a:p>
                      <a:pPr marL="0" marR="0" algn="just">
                        <a:lnSpc>
                          <a:spcPct val="107000"/>
                        </a:lnSpc>
                        <a:spcBef>
                          <a:spcPts val="0"/>
                        </a:spcBef>
                        <a:spcAft>
                          <a:spcPts val="0"/>
                        </a:spcAft>
                      </a:pPr>
                      <a:r>
                        <a:rPr lang="en-US" sz="2800" dirty="0">
                          <a:effectLst/>
                        </a:rPr>
                        <a:t>Marriage and family</a:t>
                      </a:r>
                      <a:endParaRPr lang="en-US" sz="28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0" marB="0"/>
                </a:tc>
                <a:tc>
                  <a:txBody>
                    <a:bodyPr/>
                    <a:lstStyle/>
                    <a:p>
                      <a:pPr marL="0" marR="0" algn="just">
                        <a:lnSpc>
                          <a:spcPct val="107000"/>
                        </a:lnSpc>
                        <a:spcBef>
                          <a:spcPts val="0"/>
                        </a:spcBef>
                        <a:spcAft>
                          <a:spcPts val="0"/>
                        </a:spcAft>
                      </a:pPr>
                      <a:r>
                        <a:rPr lang="en-US" sz="2800" dirty="0">
                          <a:effectLst/>
                        </a:rPr>
                        <a:t>11</a:t>
                      </a:r>
                      <a:endParaRPr lang="en-US" sz="28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0" marB="0"/>
                </a:tc>
                <a:extLst>
                  <a:ext uri="{0D108BD9-81ED-4DB2-BD59-A6C34878D82A}">
                    <a16:rowId xmlns:a16="http://schemas.microsoft.com/office/drawing/2014/main" val="1397967418"/>
                  </a:ext>
                </a:extLst>
              </a:tr>
            </a:tbl>
          </a:graphicData>
        </a:graphic>
      </p:graphicFrame>
      <p:graphicFrame>
        <p:nvGraphicFramePr>
          <p:cNvPr id="13" name="Diagram 12">
            <a:extLst>
              <a:ext uri="{FF2B5EF4-FFF2-40B4-BE49-F238E27FC236}">
                <a16:creationId xmlns:a16="http://schemas.microsoft.com/office/drawing/2014/main" id="{34EBBAD4-C626-4E59-94A3-167E63579085}"/>
              </a:ext>
            </a:extLst>
          </p:cNvPr>
          <p:cNvGraphicFramePr/>
          <p:nvPr>
            <p:extLst>
              <p:ext uri="{D42A27DB-BD31-4B8C-83A1-F6EECF244321}">
                <p14:modId xmlns:p14="http://schemas.microsoft.com/office/powerpoint/2010/main" val="3413277228"/>
              </p:ext>
            </p:extLst>
          </p:nvPr>
        </p:nvGraphicFramePr>
        <p:xfrm>
          <a:off x="1523454" y="5715000"/>
          <a:ext cx="10897263" cy="58022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Rounded Corners 8">
            <a:extLst>
              <a:ext uri="{FF2B5EF4-FFF2-40B4-BE49-F238E27FC236}">
                <a16:creationId xmlns:a16="http://schemas.microsoft.com/office/drawing/2014/main" id="{56A18C6F-9DA1-4B0A-8FC5-5F34B1DDA413}"/>
              </a:ext>
            </a:extLst>
          </p:cNvPr>
          <p:cNvSpPr/>
          <p:nvPr/>
        </p:nvSpPr>
        <p:spPr>
          <a:xfrm>
            <a:off x="15011400" y="5715000"/>
            <a:ext cx="6705600" cy="2133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45 yes/no questions under 4 areas of law</a:t>
            </a:r>
          </a:p>
          <a:p>
            <a:pPr algn="ctr"/>
            <a:endParaRPr lang="en-US" sz="3000" dirty="0"/>
          </a:p>
        </p:txBody>
      </p:sp>
    </p:spTree>
    <p:extLst>
      <p:ext uri="{BB962C8B-B14F-4D97-AF65-F5344CB8AC3E}">
        <p14:creationId xmlns:p14="http://schemas.microsoft.com/office/powerpoint/2010/main" val="17243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FFD5E-45E4-4143-B571-C250F3D93AF4}"/>
              </a:ext>
            </a:extLst>
          </p:cNvPr>
          <p:cNvSpPr>
            <a:spLocks noGrp="1"/>
          </p:cNvSpPr>
          <p:nvPr>
            <p:ph type="body" sz="quarter" idx="10"/>
          </p:nvPr>
        </p:nvSpPr>
        <p:spPr>
          <a:xfrm>
            <a:off x="1588889" y="1047570"/>
            <a:ext cx="21233951" cy="1151213"/>
          </a:xfrm>
        </p:spPr>
        <p:txBody>
          <a:bodyPr/>
          <a:lstStyle/>
          <a:p>
            <a:r>
              <a:rPr lang="en-US" sz="3600" dirty="0"/>
              <a:t>Indicator methodology</a:t>
            </a:r>
          </a:p>
          <a:p>
            <a:endParaRPr lang="en-US" dirty="0"/>
          </a:p>
        </p:txBody>
      </p:sp>
      <p:sp>
        <p:nvSpPr>
          <p:cNvPr id="3" name="Text Placeholder 2">
            <a:extLst>
              <a:ext uri="{FF2B5EF4-FFF2-40B4-BE49-F238E27FC236}">
                <a16:creationId xmlns:a16="http://schemas.microsoft.com/office/drawing/2014/main" id="{5F1DD93D-BCA8-4CE0-B679-8D9B356172AE}"/>
              </a:ext>
            </a:extLst>
          </p:cNvPr>
          <p:cNvSpPr>
            <a:spLocks noGrp="1"/>
          </p:cNvSpPr>
          <p:nvPr>
            <p:ph type="body" sz="quarter" idx="11"/>
          </p:nvPr>
        </p:nvSpPr>
        <p:spPr>
          <a:xfrm>
            <a:off x="1540387" y="2198783"/>
            <a:ext cx="21233951" cy="1107996"/>
          </a:xfrm>
        </p:spPr>
        <p:txBody>
          <a:bodyPr/>
          <a:lstStyle/>
          <a:p>
            <a:pPr algn="just"/>
            <a:r>
              <a:rPr lang="en-US" sz="3500" dirty="0">
                <a:solidFill>
                  <a:srgbClr val="009CDB"/>
                </a:solidFill>
              </a:rPr>
              <a:t>Indicator 5.1.1. Whether or not legal frameworks are in place to promote, enforce and monitor equality and non-discrimination on the basis of sex </a:t>
            </a:r>
          </a:p>
        </p:txBody>
      </p:sp>
      <p:sp>
        <p:nvSpPr>
          <p:cNvPr id="5" name="TextBox 4">
            <a:extLst>
              <a:ext uri="{FF2B5EF4-FFF2-40B4-BE49-F238E27FC236}">
                <a16:creationId xmlns:a16="http://schemas.microsoft.com/office/drawing/2014/main" id="{6D4015D3-D68E-4759-877A-65A708D75B43}"/>
              </a:ext>
            </a:extLst>
          </p:cNvPr>
          <p:cNvSpPr txBox="1"/>
          <p:nvPr/>
        </p:nvSpPr>
        <p:spPr>
          <a:xfrm>
            <a:off x="1219201" y="3862431"/>
            <a:ext cx="7162800" cy="5601533"/>
          </a:xfrm>
          <a:prstGeom prst="rect">
            <a:avLst/>
          </a:prstGeom>
          <a:noFill/>
        </p:spPr>
        <p:txBody>
          <a:bodyPr wrap="square" rtlCol="0">
            <a:spAutoFit/>
          </a:bodyPr>
          <a:lstStyle/>
          <a:p>
            <a:r>
              <a:rPr lang="en-US" sz="3500" dirty="0">
                <a:solidFill>
                  <a:srgbClr val="6D6E70"/>
                </a:solidFill>
                <a:latin typeface="Arial" panose="020B0604020202020204" pitchFamily="34" charset="0"/>
                <a:cs typeface="Arial" panose="020B0604020202020204" pitchFamily="34" charset="0"/>
              </a:rPr>
              <a:t>Computation method </a:t>
            </a:r>
          </a:p>
          <a:p>
            <a:endParaRPr lang="en-US" sz="3500" dirty="0">
              <a:solidFill>
                <a:srgbClr val="6D6E70"/>
              </a:solidFill>
              <a:latin typeface="Arial" panose="020B0604020202020204" pitchFamily="34" charset="0"/>
              <a:cs typeface="Arial" panose="020B0604020202020204" pitchFamily="34" charset="0"/>
            </a:endParaRPr>
          </a:p>
          <a:p>
            <a:pPr marL="457200" indent="-457200">
              <a:buFontTx/>
              <a:buChar char="-"/>
            </a:pPr>
            <a:r>
              <a:rPr lang="en-US" sz="3200" dirty="0">
                <a:solidFill>
                  <a:srgbClr val="6D6E70"/>
                </a:solidFill>
                <a:latin typeface="Arial" panose="020B0604020202020204" pitchFamily="34" charset="0"/>
                <a:cs typeface="Arial" panose="020B0604020202020204" pitchFamily="34" charset="0"/>
              </a:rPr>
              <a:t>For each area of law, questions assess whether the legal framework:</a:t>
            </a:r>
          </a:p>
          <a:p>
            <a:endParaRPr lang="en-US" sz="3200" dirty="0">
              <a:solidFill>
                <a:srgbClr val="6D6E70"/>
              </a:solidFill>
              <a:latin typeface="Arial" panose="020B0604020202020204" pitchFamily="34" charset="0"/>
              <a:cs typeface="Arial" panose="020B0604020202020204" pitchFamily="34" charset="0"/>
            </a:endParaRPr>
          </a:p>
          <a:p>
            <a:pPr marL="1011692" lvl="1" indent="-457200">
              <a:buFont typeface="Courier New" panose="02070309020205020404" pitchFamily="49" charset="0"/>
              <a:buChar char="o"/>
            </a:pPr>
            <a:r>
              <a:rPr lang="en-US" sz="3200" dirty="0">
                <a:solidFill>
                  <a:srgbClr val="6D6E70"/>
                </a:solidFill>
                <a:latin typeface="Arial" panose="020B0604020202020204" pitchFamily="34" charset="0"/>
                <a:cs typeface="Arial" panose="020B0604020202020204" pitchFamily="34" charset="0"/>
              </a:rPr>
              <a:t>Promotes gender equality </a:t>
            </a:r>
          </a:p>
          <a:p>
            <a:pPr marL="1011692" lvl="1" indent="-457200">
              <a:buFont typeface="Courier New" panose="02070309020205020404" pitchFamily="49" charset="0"/>
              <a:buChar char="o"/>
            </a:pPr>
            <a:r>
              <a:rPr lang="en-US" sz="3200" dirty="0">
                <a:solidFill>
                  <a:srgbClr val="6D6E70"/>
                </a:solidFill>
                <a:latin typeface="Arial" panose="020B0604020202020204" pitchFamily="34" charset="0"/>
                <a:cs typeface="Arial" panose="020B0604020202020204" pitchFamily="34" charset="0"/>
              </a:rPr>
              <a:t>Enforces/monitors gender equality</a:t>
            </a:r>
          </a:p>
          <a:p>
            <a:pPr lvl="1"/>
            <a:endParaRPr lang="en-US" sz="3200" dirty="0">
              <a:solidFill>
                <a:srgbClr val="6D6E70"/>
              </a:solidFill>
              <a:latin typeface="Arial" panose="020B0604020202020204" pitchFamily="34" charset="0"/>
              <a:cs typeface="Arial" panose="020B0604020202020204" pitchFamily="34" charset="0"/>
            </a:endParaRPr>
          </a:p>
          <a:p>
            <a:pPr lvl="1"/>
            <a:endParaRPr lang="en-US" sz="3200" dirty="0">
              <a:solidFill>
                <a:srgbClr val="6D6E70"/>
              </a:solidFill>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06EF6F6A-8482-4380-8C6F-0307A35CFAA4}"/>
              </a:ext>
            </a:extLst>
          </p:cNvPr>
          <p:cNvGrpSpPr/>
          <p:nvPr/>
        </p:nvGrpSpPr>
        <p:grpSpPr>
          <a:xfrm>
            <a:off x="8534400" y="3306780"/>
            <a:ext cx="15392399" cy="8428021"/>
            <a:chOff x="-1028789" y="-522412"/>
            <a:chExt cx="8417596" cy="4096557"/>
          </a:xfrm>
        </p:grpSpPr>
        <p:graphicFrame>
          <p:nvGraphicFramePr>
            <p:cNvPr id="7" name="Diagram 6">
              <a:extLst>
                <a:ext uri="{FF2B5EF4-FFF2-40B4-BE49-F238E27FC236}">
                  <a16:creationId xmlns:a16="http://schemas.microsoft.com/office/drawing/2014/main" id="{18184231-9A5F-4B4C-89C0-00D1EDF4BBDA}"/>
                </a:ext>
              </a:extLst>
            </p:cNvPr>
            <p:cNvGraphicFramePr/>
            <p:nvPr>
              <p:extLst>
                <p:ext uri="{D42A27DB-BD31-4B8C-83A1-F6EECF244321}">
                  <p14:modId xmlns:p14="http://schemas.microsoft.com/office/powerpoint/2010/main" val="1238972765"/>
                </p:ext>
              </p:extLst>
            </p:nvPr>
          </p:nvGraphicFramePr>
          <p:xfrm>
            <a:off x="-1028789" y="-129663"/>
            <a:ext cx="8417595" cy="37038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 Box 321">
              <a:extLst>
                <a:ext uri="{FF2B5EF4-FFF2-40B4-BE49-F238E27FC236}">
                  <a16:creationId xmlns:a16="http://schemas.microsoft.com/office/drawing/2014/main" id="{9CBD2B70-8EAC-4043-AD90-DA37A30AB75A}"/>
                </a:ext>
              </a:extLst>
            </p:cNvPr>
            <p:cNvSpPr txBox="1"/>
            <p:nvPr/>
          </p:nvSpPr>
          <p:spPr>
            <a:xfrm>
              <a:off x="434635" y="-522412"/>
              <a:ext cx="6954172" cy="233372"/>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a:spcBef>
                  <a:spcPts val="0"/>
                </a:spcBef>
                <a:spcAft>
                  <a:spcPts val="1000"/>
                </a:spcAft>
              </a:pPr>
              <a:r>
                <a:rPr lang="en-US" sz="2500" i="1" dirty="0">
                  <a:solidFill>
                    <a:srgbClr val="009DDC"/>
                  </a:solidFill>
                  <a:effectLst/>
                  <a:latin typeface="Calibri" panose="020F0502020204030204" pitchFamily="34" charset="0"/>
                  <a:ea typeface="Calibri" panose="020F0502020204030204" pitchFamily="34" charset="0"/>
                  <a:cs typeface="Times New Roman" panose="02020603050405020304" pitchFamily="18" charset="0"/>
                </a:rPr>
                <a:t>Examples of questions relating to promotion, </a:t>
              </a:r>
              <a:r>
                <a:rPr lang="en-US" sz="2500" i="1" dirty="0">
                  <a:solidFill>
                    <a:srgbClr val="009DDC"/>
                  </a:solidFill>
                  <a:latin typeface="Calibri" panose="020F0502020204030204" pitchFamily="34" charset="0"/>
                  <a:ea typeface="Calibri" panose="020F0502020204030204" pitchFamily="34" charset="0"/>
                  <a:cs typeface="Times New Roman" panose="02020603050405020304" pitchFamily="18" charset="0"/>
                </a:rPr>
                <a:t>e</a:t>
              </a:r>
              <a:r>
                <a:rPr lang="en-US" sz="2500" i="1" dirty="0">
                  <a:solidFill>
                    <a:srgbClr val="009DDC"/>
                  </a:solidFill>
                  <a:effectLst/>
                  <a:latin typeface="Calibri" panose="020F0502020204030204" pitchFamily="34" charset="0"/>
                  <a:ea typeface="Calibri" panose="020F0502020204030204" pitchFamily="34" charset="0"/>
                  <a:cs typeface="Times New Roman" panose="02020603050405020304" pitchFamily="18" charset="0"/>
                </a:rPr>
                <a:t>nforcement and monitoring</a:t>
              </a:r>
              <a:endParaRPr lang="en-US" sz="2500" i="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8567097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FFD5E-45E4-4143-B571-C250F3D93AF4}"/>
              </a:ext>
            </a:extLst>
          </p:cNvPr>
          <p:cNvSpPr>
            <a:spLocks noGrp="1"/>
          </p:cNvSpPr>
          <p:nvPr>
            <p:ph type="body" sz="quarter" idx="10"/>
          </p:nvPr>
        </p:nvSpPr>
        <p:spPr>
          <a:xfrm>
            <a:off x="1588889" y="1047570"/>
            <a:ext cx="21233951" cy="1151213"/>
          </a:xfrm>
        </p:spPr>
        <p:txBody>
          <a:bodyPr/>
          <a:lstStyle/>
          <a:p>
            <a:r>
              <a:rPr lang="en-US" sz="3600" dirty="0"/>
              <a:t>Indicator methodology</a:t>
            </a:r>
          </a:p>
          <a:p>
            <a:endParaRPr lang="en-US" dirty="0"/>
          </a:p>
        </p:txBody>
      </p:sp>
      <p:sp>
        <p:nvSpPr>
          <p:cNvPr id="3" name="Text Placeholder 2">
            <a:extLst>
              <a:ext uri="{FF2B5EF4-FFF2-40B4-BE49-F238E27FC236}">
                <a16:creationId xmlns:a16="http://schemas.microsoft.com/office/drawing/2014/main" id="{5F1DD93D-BCA8-4CE0-B679-8D9B356172AE}"/>
              </a:ext>
            </a:extLst>
          </p:cNvPr>
          <p:cNvSpPr>
            <a:spLocks noGrp="1"/>
          </p:cNvSpPr>
          <p:nvPr>
            <p:ph type="body" sz="quarter" idx="11"/>
          </p:nvPr>
        </p:nvSpPr>
        <p:spPr>
          <a:xfrm>
            <a:off x="1540387" y="2198783"/>
            <a:ext cx="21233951" cy="1107996"/>
          </a:xfrm>
        </p:spPr>
        <p:txBody>
          <a:bodyPr/>
          <a:lstStyle/>
          <a:p>
            <a:pPr algn="just"/>
            <a:r>
              <a:rPr lang="en-US" sz="3500" dirty="0">
                <a:solidFill>
                  <a:srgbClr val="009CDB"/>
                </a:solidFill>
              </a:rPr>
              <a:t>Indicator 5.1.1: Whether or not legal frameworks are in place to promote, enforce and monitor equality and non-discrimination on the basis of sex </a:t>
            </a:r>
          </a:p>
        </p:txBody>
      </p:sp>
      <p:sp>
        <p:nvSpPr>
          <p:cNvPr id="5" name="TextBox 4">
            <a:extLst>
              <a:ext uri="{FF2B5EF4-FFF2-40B4-BE49-F238E27FC236}">
                <a16:creationId xmlns:a16="http://schemas.microsoft.com/office/drawing/2014/main" id="{6D4015D3-D68E-4759-877A-65A708D75B43}"/>
              </a:ext>
            </a:extLst>
          </p:cNvPr>
          <p:cNvSpPr txBox="1"/>
          <p:nvPr/>
        </p:nvSpPr>
        <p:spPr>
          <a:xfrm>
            <a:off x="1219200" y="3862431"/>
            <a:ext cx="14249399" cy="3770263"/>
          </a:xfrm>
          <a:prstGeom prst="rect">
            <a:avLst/>
          </a:prstGeom>
          <a:noFill/>
        </p:spPr>
        <p:txBody>
          <a:bodyPr wrap="square" rtlCol="0">
            <a:spAutoFit/>
          </a:bodyPr>
          <a:lstStyle/>
          <a:p>
            <a:r>
              <a:rPr lang="en-US" sz="3500" dirty="0">
                <a:solidFill>
                  <a:srgbClr val="6D6E70"/>
                </a:solidFill>
                <a:latin typeface="Arial" panose="020B0604020202020204" pitchFamily="34" charset="0"/>
                <a:cs typeface="Arial" panose="020B0604020202020204" pitchFamily="34" charset="0"/>
              </a:rPr>
              <a:t>Computation method </a:t>
            </a:r>
          </a:p>
          <a:p>
            <a:endParaRPr lang="en-US" sz="3500" dirty="0">
              <a:solidFill>
                <a:srgbClr val="6D6E70"/>
              </a:solidFill>
              <a:latin typeface="Arial" panose="020B0604020202020204" pitchFamily="34" charset="0"/>
              <a:cs typeface="Arial" panose="020B0604020202020204" pitchFamily="34" charset="0"/>
            </a:endParaRPr>
          </a:p>
          <a:p>
            <a:r>
              <a:rPr lang="en-US" sz="3500" dirty="0">
                <a:solidFill>
                  <a:srgbClr val="6D6E70"/>
                </a:solidFill>
                <a:latin typeface="Arial" panose="020B0604020202020204" pitchFamily="34" charset="0"/>
                <a:cs typeface="Arial" panose="020B0604020202020204" pitchFamily="34" charset="0"/>
              </a:rPr>
              <a:t>- “Yes” answers are coded as 1; “No” answers are coded as 0.</a:t>
            </a:r>
          </a:p>
          <a:p>
            <a:r>
              <a:rPr lang="en-US" sz="3500" dirty="0">
                <a:solidFill>
                  <a:srgbClr val="6D6E70"/>
                </a:solidFill>
                <a:latin typeface="Arial" panose="020B0604020202020204" pitchFamily="34" charset="0"/>
                <a:cs typeface="Arial" panose="020B0604020202020204" pitchFamily="34" charset="0"/>
              </a:rPr>
              <a:t>- All questions must get an answer. </a:t>
            </a:r>
          </a:p>
          <a:p>
            <a:r>
              <a:rPr lang="en-US" sz="3500" dirty="0">
                <a:solidFill>
                  <a:srgbClr val="6D6E70"/>
                </a:solidFill>
                <a:latin typeface="Arial" panose="020B0604020202020204" pitchFamily="34" charset="0"/>
                <a:cs typeface="Arial" panose="020B0604020202020204" pitchFamily="34" charset="0"/>
              </a:rPr>
              <a:t>- The only two exceptions (which could get N/A) are: </a:t>
            </a:r>
          </a:p>
          <a:p>
            <a:endParaRPr lang="en-US" sz="3200" dirty="0">
              <a:solidFill>
                <a:srgbClr val="6D6E70"/>
              </a:solidFill>
              <a:latin typeface="Arial" panose="020B0604020202020204" pitchFamily="34" charset="0"/>
              <a:cs typeface="Arial" panose="020B0604020202020204" pitchFamily="34" charset="0"/>
            </a:endParaRPr>
          </a:p>
          <a:p>
            <a:pPr lvl="1"/>
            <a:endParaRPr lang="en-US" sz="3200" dirty="0">
              <a:solidFill>
                <a:srgbClr val="6D6E70"/>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714993B2-8DBC-4E00-9C60-994DE750B4C7}"/>
              </a:ext>
            </a:extLst>
          </p:cNvPr>
          <p:cNvSpPr/>
          <p:nvPr/>
        </p:nvSpPr>
        <p:spPr>
          <a:xfrm>
            <a:off x="1521337" y="6705600"/>
            <a:ext cx="12575663" cy="2246769"/>
          </a:xfrm>
          <a:prstGeom prst="rect">
            <a:avLst/>
          </a:prstGeom>
        </p:spPr>
        <p:txBody>
          <a:bodyPr wrap="square">
            <a:spAutoFit/>
          </a:bodyPr>
          <a:lstStyle/>
          <a:p>
            <a:r>
              <a:rPr lang="en-US" sz="2800" dirty="0"/>
              <a:t>1.	If customary law is a valid source of law under the Constitution, is it invalid if it violates constitutional provisions on equality or non-discrimination? </a:t>
            </a:r>
          </a:p>
          <a:p>
            <a:endParaRPr lang="en-US" sz="2800" dirty="0"/>
          </a:p>
          <a:p>
            <a:r>
              <a:rPr lang="en-US" sz="2800" dirty="0"/>
              <a:t>2.	If personal law is a valid source of law under the Constitution, is it invalid if it violates constitutional provisions on equality or non-discrimination? </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DA669489-A2A0-4EFB-B84D-BE4AADAF7867}"/>
                  </a:ext>
                </a:extLst>
              </p:cNvPr>
              <p:cNvSpPr/>
              <p:nvPr/>
            </p:nvSpPr>
            <p:spPr>
              <a:xfrm>
                <a:off x="2971800" y="10084505"/>
                <a:ext cx="8324523" cy="97731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𝑆𝑐𝑜𝑟𝑒</m:t>
                      </m:r>
                      <m:r>
                        <a:rPr lang="en-US" sz="2800" i="0">
                          <a:latin typeface="Cambria Math" panose="02040503050406030204" pitchFamily="18" charset="0"/>
                        </a:rPr>
                        <m:t> </m:t>
                      </m:r>
                      <m:r>
                        <a:rPr lang="en-US" sz="2800" i="1">
                          <a:latin typeface="Cambria Math" panose="02040503050406030204" pitchFamily="18" charset="0"/>
                        </a:rPr>
                        <m:t>𝐴𝑟𝑒𝑎</m:t>
                      </m:r>
                      <m:r>
                        <a:rPr lang="en-US" sz="2800" i="0">
                          <a:latin typeface="Cambria Math" panose="02040503050406030204" pitchFamily="18" charset="0"/>
                        </a:rPr>
                        <m:t> 1=</m:t>
                      </m:r>
                      <m:f>
                        <m:fPr>
                          <m:ctrlPr>
                            <a:rPr lang="en-US" sz="2800" i="1">
                              <a:latin typeface="Cambria Math" panose="02040503050406030204" pitchFamily="18" charset="0"/>
                            </a:rPr>
                          </m:ctrlPr>
                        </m:fPr>
                        <m:num>
                          <m:r>
                            <a:rPr lang="en-US" sz="2800" i="1">
                              <a:latin typeface="Cambria Math" panose="02040503050406030204" pitchFamily="18" charset="0"/>
                            </a:rPr>
                            <m:t>𝑠𝑐𝑜𝑟𝑒</m:t>
                          </m:r>
                          <m:r>
                            <a:rPr lang="en-US" sz="2800" i="0">
                              <a:latin typeface="Cambria Math" panose="02040503050406030204" pitchFamily="18" charset="0"/>
                            </a:rPr>
                            <m:t> </m:t>
                          </m:r>
                          <m:r>
                            <a:rPr lang="en-US" sz="2800" i="1">
                              <a:latin typeface="Cambria Math" panose="02040503050406030204" pitchFamily="18" charset="0"/>
                            </a:rPr>
                            <m:t>𝑞</m:t>
                          </m:r>
                          <m:r>
                            <a:rPr lang="en-US" sz="2800" i="0">
                              <a:latin typeface="Cambria Math" panose="02040503050406030204" pitchFamily="18" charset="0"/>
                            </a:rPr>
                            <m:t>1+</m:t>
                          </m:r>
                          <m:r>
                            <a:rPr lang="en-US" sz="2800" i="1">
                              <a:latin typeface="Cambria Math" panose="02040503050406030204" pitchFamily="18" charset="0"/>
                            </a:rPr>
                            <m:t>𝑠𝑐𝑜𝑟𝑒</m:t>
                          </m:r>
                          <m:r>
                            <a:rPr lang="en-US" sz="2800" i="0">
                              <a:latin typeface="Cambria Math" panose="02040503050406030204" pitchFamily="18" charset="0"/>
                            </a:rPr>
                            <m:t> </m:t>
                          </m:r>
                          <m:r>
                            <a:rPr lang="en-US" sz="2800" i="1">
                              <a:latin typeface="Cambria Math" panose="02040503050406030204" pitchFamily="18" charset="0"/>
                            </a:rPr>
                            <m:t>𝑞</m:t>
                          </m:r>
                          <m:r>
                            <a:rPr lang="en-US" sz="2800" i="0">
                              <a:latin typeface="Cambria Math" panose="02040503050406030204" pitchFamily="18" charset="0"/>
                            </a:rPr>
                            <m:t>2+…+</m:t>
                          </m:r>
                          <m:r>
                            <a:rPr lang="en-US" sz="2800" i="1">
                              <a:latin typeface="Cambria Math" panose="02040503050406030204" pitchFamily="18" charset="0"/>
                            </a:rPr>
                            <m:t>𝑠𝑐𝑜𝑟𝑒</m:t>
                          </m:r>
                          <m:r>
                            <a:rPr lang="en-US" sz="2800" i="0">
                              <a:latin typeface="Cambria Math" panose="02040503050406030204" pitchFamily="18" charset="0"/>
                            </a:rPr>
                            <m:t> </m:t>
                          </m:r>
                          <m:r>
                            <a:rPr lang="en-US" sz="2800" i="1">
                              <a:latin typeface="Cambria Math" panose="02040503050406030204" pitchFamily="18" charset="0"/>
                            </a:rPr>
                            <m:t>𝑞𝑖</m:t>
                          </m:r>
                        </m:num>
                        <m:den>
                          <m:r>
                            <a:rPr lang="en-US" sz="2800" i="1">
                              <a:latin typeface="Cambria Math" panose="02040503050406030204" pitchFamily="18" charset="0"/>
                            </a:rPr>
                            <m:t>𝑡𝑜𝑡𝑎𝑙</m:t>
                          </m:r>
                          <m:r>
                            <a:rPr lang="en-US" sz="2800" i="0">
                              <a:latin typeface="Cambria Math" panose="02040503050406030204" pitchFamily="18" charset="0"/>
                            </a:rPr>
                            <m:t> </m:t>
                          </m:r>
                          <m:r>
                            <a:rPr lang="en-US" sz="2800" i="1">
                              <a:latin typeface="Cambria Math" panose="02040503050406030204" pitchFamily="18" charset="0"/>
                            </a:rPr>
                            <m:t>𝑛𝑢𝑚𝑏𝑒𝑟</m:t>
                          </m:r>
                          <m:r>
                            <a:rPr lang="en-US" sz="2800" i="0">
                              <a:latin typeface="Cambria Math" panose="02040503050406030204" pitchFamily="18" charset="0"/>
                            </a:rPr>
                            <m:t> </m:t>
                          </m:r>
                          <m:r>
                            <a:rPr lang="en-US" sz="2800" i="1">
                              <a:latin typeface="Cambria Math" panose="02040503050406030204" pitchFamily="18" charset="0"/>
                            </a:rPr>
                            <m:t>𝑜𝑓</m:t>
                          </m:r>
                          <m:r>
                            <a:rPr lang="en-US" sz="2800" i="0">
                              <a:latin typeface="Cambria Math" panose="02040503050406030204" pitchFamily="18" charset="0"/>
                            </a:rPr>
                            <m:t> </m:t>
                          </m:r>
                          <m:r>
                            <a:rPr lang="en-US" sz="2800" i="1">
                              <a:latin typeface="Cambria Math" panose="02040503050406030204" pitchFamily="18" charset="0"/>
                            </a:rPr>
                            <m:t>𝑞𝑢𝑒𝑠𝑡𝑖𝑜𝑛𝑠</m:t>
                          </m:r>
                          <m:r>
                            <a:rPr lang="en-US" sz="2800" i="0">
                              <a:latin typeface="Cambria Math" panose="02040503050406030204" pitchFamily="18" charset="0"/>
                            </a:rPr>
                            <m:t> </m:t>
                          </m:r>
                          <m:r>
                            <a:rPr lang="en-US" sz="2800" i="1">
                              <a:latin typeface="Cambria Math" panose="02040503050406030204" pitchFamily="18" charset="0"/>
                            </a:rPr>
                            <m:t>𝑎𝑠𝑘𝑒𝑑</m:t>
                          </m:r>
                        </m:den>
                      </m:f>
                    </m:oMath>
                  </m:oMathPara>
                </a14:m>
                <a:endParaRPr lang="en-US" sz="2800" dirty="0"/>
              </a:p>
            </p:txBody>
          </p:sp>
        </mc:Choice>
        <mc:Fallback xmlns="">
          <p:sp>
            <p:nvSpPr>
              <p:cNvPr id="4" name="Rectangle 3">
                <a:extLst>
                  <a:ext uri="{FF2B5EF4-FFF2-40B4-BE49-F238E27FC236}">
                    <a16:creationId xmlns:a16="http://schemas.microsoft.com/office/drawing/2014/main" id="{DA669489-A2A0-4EFB-B84D-BE4AADAF7867}"/>
                  </a:ext>
                </a:extLst>
              </p:cNvPr>
              <p:cNvSpPr>
                <a:spLocks noRot="1" noChangeAspect="1" noMove="1" noResize="1" noEditPoints="1" noAdjustHandles="1" noChangeArrowheads="1" noChangeShapeType="1" noTextEdit="1"/>
              </p:cNvSpPr>
              <p:nvPr/>
            </p:nvSpPr>
            <p:spPr>
              <a:xfrm>
                <a:off x="2971800" y="10084505"/>
                <a:ext cx="8324523" cy="977319"/>
              </a:xfrm>
              <a:prstGeom prst="rect">
                <a:avLst/>
              </a:prstGeom>
              <a:blipFill>
                <a:blip r:embed="rId3"/>
                <a:stretch>
                  <a:fillRect/>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1EDCFD31-2B0A-4AF1-91DF-95997C397288}"/>
              </a:ext>
            </a:extLst>
          </p:cNvPr>
          <p:cNvSpPr txBox="1"/>
          <p:nvPr/>
        </p:nvSpPr>
        <p:spPr>
          <a:xfrm>
            <a:off x="1502287" y="9068427"/>
            <a:ext cx="12026485" cy="630942"/>
          </a:xfrm>
          <a:prstGeom prst="rect">
            <a:avLst/>
          </a:prstGeom>
          <a:noFill/>
        </p:spPr>
        <p:txBody>
          <a:bodyPr wrap="square" rtlCol="0">
            <a:spAutoFit/>
          </a:bodyPr>
          <a:lstStyle/>
          <a:p>
            <a:r>
              <a:rPr lang="en-US" sz="3500" dirty="0">
                <a:solidFill>
                  <a:srgbClr val="6D6E70"/>
                </a:solidFill>
              </a:rPr>
              <a:t>- Scoring of response: </a:t>
            </a:r>
          </a:p>
        </p:txBody>
      </p:sp>
      <p:graphicFrame>
        <p:nvGraphicFramePr>
          <p:cNvPr id="13" name="Table 12">
            <a:extLst>
              <a:ext uri="{FF2B5EF4-FFF2-40B4-BE49-F238E27FC236}">
                <a16:creationId xmlns:a16="http://schemas.microsoft.com/office/drawing/2014/main" id="{DC682D36-8651-4BC5-B1C7-BD824FBAC897}"/>
              </a:ext>
            </a:extLst>
          </p:cNvPr>
          <p:cNvGraphicFramePr>
            <a:graphicFrameLocks noGrp="1"/>
          </p:cNvGraphicFramePr>
          <p:nvPr>
            <p:extLst>
              <p:ext uri="{D42A27DB-BD31-4B8C-83A1-F6EECF244321}">
                <p14:modId xmlns:p14="http://schemas.microsoft.com/office/powerpoint/2010/main" val="3217560282"/>
              </p:ext>
            </p:extLst>
          </p:nvPr>
        </p:nvGraphicFramePr>
        <p:xfrm>
          <a:off x="14249400" y="4724400"/>
          <a:ext cx="9753601" cy="6573442"/>
        </p:xfrm>
        <a:graphic>
          <a:graphicData uri="http://schemas.openxmlformats.org/drawingml/2006/table">
            <a:tbl>
              <a:tblPr firstRow="1" firstCol="1" bandRow="1"/>
              <a:tblGrid>
                <a:gridCol w="2597482">
                  <a:extLst>
                    <a:ext uri="{9D8B030D-6E8A-4147-A177-3AD203B41FA5}">
                      <a16:colId xmlns:a16="http://schemas.microsoft.com/office/drawing/2014/main" val="755068803"/>
                    </a:ext>
                  </a:extLst>
                </a:gridCol>
                <a:gridCol w="2511942">
                  <a:extLst>
                    <a:ext uri="{9D8B030D-6E8A-4147-A177-3AD203B41FA5}">
                      <a16:colId xmlns:a16="http://schemas.microsoft.com/office/drawing/2014/main" val="1247167676"/>
                    </a:ext>
                  </a:extLst>
                </a:gridCol>
                <a:gridCol w="2409716">
                  <a:extLst>
                    <a:ext uri="{9D8B030D-6E8A-4147-A177-3AD203B41FA5}">
                      <a16:colId xmlns:a16="http://schemas.microsoft.com/office/drawing/2014/main" val="441727664"/>
                    </a:ext>
                  </a:extLst>
                </a:gridCol>
                <a:gridCol w="2234461">
                  <a:extLst>
                    <a:ext uri="{9D8B030D-6E8A-4147-A177-3AD203B41FA5}">
                      <a16:colId xmlns:a16="http://schemas.microsoft.com/office/drawing/2014/main" val="228745361"/>
                    </a:ext>
                  </a:extLst>
                </a:gridCol>
              </a:tblGrid>
              <a:tr h="2851741">
                <a:tc>
                  <a:txBody>
                    <a:bodyPr/>
                    <a:lstStyle/>
                    <a:p>
                      <a:pPr marL="0" marR="0" algn="l">
                        <a:lnSpc>
                          <a:spcPct val="107000"/>
                        </a:lnSpc>
                        <a:spcBef>
                          <a:spcPts val="0"/>
                        </a:spcBef>
                        <a:spcAft>
                          <a:spcPts val="0"/>
                        </a:spcAft>
                      </a:pPr>
                      <a:r>
                        <a:rPr lang="en-US" sz="2400">
                          <a:solidFill>
                            <a:srgbClr val="6D6E70"/>
                          </a:solidFill>
                          <a:effectLst/>
                          <a:latin typeface="Calibri" panose="020F0502020204030204" pitchFamily="34" charset="0"/>
                          <a:ea typeface="Calibri" panose="020F0502020204030204" pitchFamily="34" charset="0"/>
                          <a:cs typeface="Calibri" panose="020F0502020204030204" pitchFamily="34" charset="0"/>
                        </a:rPr>
                        <a:t>Area of law</a:t>
                      </a:r>
                      <a:endParaRPr lang="en-US" sz="24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7772" marR="7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400">
                          <a:solidFill>
                            <a:srgbClr val="6D6E70"/>
                          </a:solidFill>
                          <a:effectLst/>
                          <a:latin typeface="Calibri" panose="020F0502020204030204" pitchFamily="34" charset="0"/>
                          <a:ea typeface="Calibri" panose="020F0502020204030204" pitchFamily="34" charset="0"/>
                          <a:cs typeface="Calibri" panose="020F0502020204030204" pitchFamily="34" charset="0"/>
                        </a:rPr>
                        <a:t>No. of questions</a:t>
                      </a:r>
                      <a:endParaRPr lang="en-US" sz="24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7772" marR="7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400">
                          <a:solidFill>
                            <a:srgbClr val="6D6E70"/>
                          </a:solidFill>
                          <a:effectLst/>
                          <a:latin typeface="Calibri" panose="020F0502020204030204" pitchFamily="34" charset="0"/>
                          <a:ea typeface="Calibri" panose="020F0502020204030204" pitchFamily="34" charset="0"/>
                          <a:cs typeface="Calibri" panose="020F0502020204030204" pitchFamily="34" charset="0"/>
                        </a:rPr>
                        <a:t>No. of questions coded as 1 (Yes)</a:t>
                      </a:r>
                      <a:endParaRPr lang="en-US" sz="24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7772" marR="7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400">
                          <a:solidFill>
                            <a:srgbClr val="6D6E70"/>
                          </a:solidFill>
                          <a:effectLst/>
                          <a:latin typeface="Calibri" panose="020F0502020204030204" pitchFamily="34" charset="0"/>
                          <a:ea typeface="Calibri" panose="020F0502020204030204" pitchFamily="34" charset="0"/>
                          <a:cs typeface="Calibri" panose="020F0502020204030204" pitchFamily="34" charset="0"/>
                        </a:rPr>
                        <a:t>Final percentage score</a:t>
                      </a:r>
                      <a:endParaRPr lang="en-US" sz="24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2400">
                          <a:solidFill>
                            <a:srgbClr val="6D6E70"/>
                          </a:solidFill>
                          <a:effectLst/>
                          <a:latin typeface="Calibri" panose="020F0502020204030204" pitchFamily="34" charset="0"/>
                          <a:ea typeface="Calibri" panose="020F0502020204030204" pitchFamily="34" charset="0"/>
                          <a:cs typeface="Calibri" panose="020F0502020204030204" pitchFamily="34" charset="0"/>
                        </a:rPr>
                        <a:t>(No. of questions coded 1/ Total number of questions)*100</a:t>
                      </a:r>
                      <a:endParaRPr lang="en-US" sz="24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7772" marR="7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5528754"/>
                  </a:ext>
                </a:extLst>
              </a:tr>
              <a:tr h="1059457">
                <a:tc>
                  <a:txBody>
                    <a:bodyPr/>
                    <a:lstStyle/>
                    <a:p>
                      <a:pPr marL="0" marR="0" algn="l">
                        <a:lnSpc>
                          <a:spcPct val="107000"/>
                        </a:lnSpc>
                        <a:spcBef>
                          <a:spcPts val="0"/>
                        </a:spcBef>
                        <a:spcAft>
                          <a:spcPts val="0"/>
                        </a:spcAft>
                      </a:pPr>
                      <a:r>
                        <a:rPr lang="en-US" sz="24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Overarching legal frameworks and public life</a:t>
                      </a:r>
                    </a:p>
                  </a:txBody>
                  <a:tcPr marL="7772" marR="7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400">
                          <a:solidFill>
                            <a:srgbClr val="6D6E70"/>
                          </a:solidFill>
                          <a:effectLst/>
                          <a:latin typeface="Calibri" panose="020F0502020204030204" pitchFamily="34" charset="0"/>
                          <a:ea typeface="Calibri" panose="020F0502020204030204" pitchFamily="34" charset="0"/>
                          <a:cs typeface="Calibri" panose="020F0502020204030204" pitchFamily="34" charset="0"/>
                        </a:rPr>
                        <a:t>12</a:t>
                      </a:r>
                      <a:endParaRPr lang="en-US" sz="24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7772" marR="7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400">
                          <a:solidFill>
                            <a:srgbClr val="6D6E70"/>
                          </a:solidFill>
                          <a:effectLst/>
                          <a:latin typeface="Calibri" panose="020F0502020204030204" pitchFamily="34" charset="0"/>
                          <a:ea typeface="Calibri" panose="020F0502020204030204" pitchFamily="34" charset="0"/>
                          <a:cs typeface="Calibri" panose="020F0502020204030204" pitchFamily="34" charset="0"/>
                        </a:rPr>
                        <a:t>8</a:t>
                      </a:r>
                      <a:endParaRPr lang="en-US" sz="24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7772" marR="7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400">
                          <a:solidFill>
                            <a:srgbClr val="6D6E70"/>
                          </a:solidFill>
                          <a:effectLst/>
                          <a:latin typeface="Calibri" panose="020F0502020204030204" pitchFamily="34" charset="0"/>
                          <a:ea typeface="Calibri" panose="020F0502020204030204" pitchFamily="34" charset="0"/>
                          <a:cs typeface="Calibri" panose="020F0502020204030204" pitchFamily="34" charset="0"/>
                        </a:rPr>
                        <a:t>(8/12)*100</a:t>
                      </a:r>
                      <a:endParaRPr lang="en-US" sz="24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7772" marR="7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0498160"/>
                  </a:ext>
                </a:extLst>
              </a:tr>
              <a:tr h="701001">
                <a:tc>
                  <a:txBody>
                    <a:bodyPr/>
                    <a:lstStyle/>
                    <a:p>
                      <a:pPr marL="0" marR="0" algn="l">
                        <a:lnSpc>
                          <a:spcPct val="107000"/>
                        </a:lnSpc>
                        <a:spcBef>
                          <a:spcPts val="0"/>
                        </a:spcBef>
                        <a:spcAft>
                          <a:spcPts val="0"/>
                        </a:spcAft>
                      </a:pPr>
                      <a:r>
                        <a:rPr lang="en-US" sz="2400">
                          <a:solidFill>
                            <a:srgbClr val="6D6E70"/>
                          </a:solidFill>
                          <a:effectLst/>
                          <a:latin typeface="Calibri" panose="020F0502020204030204" pitchFamily="34" charset="0"/>
                          <a:ea typeface="Calibri" panose="020F0502020204030204" pitchFamily="34" charset="0"/>
                          <a:cs typeface="Times New Roman" panose="02020603050405020304" pitchFamily="18" charset="0"/>
                        </a:rPr>
                        <a:t>Violence against women </a:t>
                      </a:r>
                    </a:p>
                  </a:txBody>
                  <a:tcPr marL="7772" marR="7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400">
                          <a:solidFill>
                            <a:srgbClr val="6D6E70"/>
                          </a:solidFill>
                          <a:effectLst/>
                          <a:latin typeface="Calibri" panose="020F0502020204030204" pitchFamily="34" charset="0"/>
                          <a:ea typeface="Calibri" panose="020F0502020204030204" pitchFamily="34" charset="0"/>
                          <a:cs typeface="Calibri" panose="020F0502020204030204" pitchFamily="34" charset="0"/>
                        </a:rPr>
                        <a:t>12</a:t>
                      </a:r>
                      <a:endParaRPr lang="en-US" sz="24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7772" marR="7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400">
                          <a:solidFill>
                            <a:srgbClr val="6D6E70"/>
                          </a:solidFill>
                          <a:effectLst/>
                          <a:latin typeface="Calibri" panose="020F0502020204030204" pitchFamily="34" charset="0"/>
                          <a:ea typeface="Calibri" panose="020F0502020204030204" pitchFamily="34" charset="0"/>
                          <a:cs typeface="Calibri" panose="020F0502020204030204" pitchFamily="34" charset="0"/>
                        </a:rPr>
                        <a:t>6</a:t>
                      </a:r>
                      <a:endParaRPr lang="en-US" sz="24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7772" marR="7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400">
                          <a:solidFill>
                            <a:srgbClr val="6D6E70"/>
                          </a:solidFill>
                          <a:effectLst/>
                          <a:latin typeface="Calibri" panose="020F0502020204030204" pitchFamily="34" charset="0"/>
                          <a:ea typeface="Calibri" panose="020F0502020204030204" pitchFamily="34" charset="0"/>
                          <a:cs typeface="Calibri" panose="020F0502020204030204" pitchFamily="34" charset="0"/>
                        </a:rPr>
                        <a:t>(6/12)*100</a:t>
                      </a:r>
                      <a:endParaRPr lang="en-US" sz="24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7772" marR="7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5865224"/>
                  </a:ext>
                </a:extLst>
              </a:tr>
              <a:tr h="1098618">
                <a:tc>
                  <a:txBody>
                    <a:bodyPr/>
                    <a:lstStyle/>
                    <a:p>
                      <a:pPr marL="0" marR="0" algn="l">
                        <a:lnSpc>
                          <a:spcPct val="107000"/>
                        </a:lnSpc>
                        <a:spcBef>
                          <a:spcPts val="0"/>
                        </a:spcBef>
                        <a:spcAft>
                          <a:spcPts val="0"/>
                        </a:spcAft>
                      </a:pPr>
                      <a:r>
                        <a:rPr lang="en-US" sz="2400">
                          <a:solidFill>
                            <a:srgbClr val="6D6E70"/>
                          </a:solidFill>
                          <a:effectLst/>
                          <a:latin typeface="Calibri" panose="020F0502020204030204" pitchFamily="34" charset="0"/>
                          <a:ea typeface="Calibri" panose="020F0502020204030204" pitchFamily="34" charset="0"/>
                          <a:cs typeface="Calibri" panose="020F0502020204030204" pitchFamily="34" charset="0"/>
                        </a:rPr>
                        <a:t>Employment and economic benefits</a:t>
                      </a:r>
                      <a:endParaRPr lang="en-US" sz="24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7772" marR="7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400">
                          <a:solidFill>
                            <a:srgbClr val="6D6E70"/>
                          </a:solidFill>
                          <a:effectLst/>
                          <a:latin typeface="Calibri" panose="020F0502020204030204" pitchFamily="34" charset="0"/>
                          <a:ea typeface="Calibri" panose="020F0502020204030204" pitchFamily="34" charset="0"/>
                          <a:cs typeface="Calibri" panose="020F0502020204030204" pitchFamily="34" charset="0"/>
                        </a:rPr>
                        <a:t>10</a:t>
                      </a:r>
                      <a:endParaRPr lang="en-US" sz="24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7772" marR="7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400">
                          <a:solidFill>
                            <a:srgbClr val="6D6E70"/>
                          </a:solidFill>
                          <a:effectLst/>
                          <a:latin typeface="Calibri" panose="020F0502020204030204" pitchFamily="34" charset="0"/>
                          <a:ea typeface="Calibri" panose="020F0502020204030204" pitchFamily="34" charset="0"/>
                          <a:cs typeface="Calibri" panose="020F0502020204030204" pitchFamily="34" charset="0"/>
                        </a:rPr>
                        <a:t>8</a:t>
                      </a:r>
                      <a:endParaRPr lang="en-US" sz="24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7772" marR="7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400">
                          <a:solidFill>
                            <a:srgbClr val="6D6E70"/>
                          </a:solidFill>
                          <a:effectLst/>
                          <a:latin typeface="Calibri" panose="020F0502020204030204" pitchFamily="34" charset="0"/>
                          <a:ea typeface="Calibri" panose="020F0502020204030204" pitchFamily="34" charset="0"/>
                          <a:cs typeface="Calibri" panose="020F0502020204030204" pitchFamily="34" charset="0"/>
                        </a:rPr>
                        <a:t>(8/12)*100</a:t>
                      </a:r>
                      <a:endParaRPr lang="en-US" sz="24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7772" marR="7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1128766"/>
                  </a:ext>
                </a:extLst>
              </a:tr>
              <a:tr h="701001">
                <a:tc>
                  <a:txBody>
                    <a:bodyPr/>
                    <a:lstStyle/>
                    <a:p>
                      <a:pPr marL="0" marR="0" algn="l">
                        <a:lnSpc>
                          <a:spcPct val="107000"/>
                        </a:lnSpc>
                        <a:spcBef>
                          <a:spcPts val="0"/>
                        </a:spcBef>
                        <a:spcAft>
                          <a:spcPts val="0"/>
                        </a:spcAft>
                      </a:pPr>
                      <a:r>
                        <a:rPr lang="en-US" sz="2400" dirty="0">
                          <a:solidFill>
                            <a:srgbClr val="6D6E70"/>
                          </a:solidFill>
                          <a:effectLst/>
                          <a:latin typeface="Calibri" panose="020F0502020204030204" pitchFamily="34" charset="0"/>
                          <a:ea typeface="Calibri" panose="020F0502020204030204" pitchFamily="34" charset="0"/>
                          <a:cs typeface="Calibri" panose="020F0502020204030204" pitchFamily="34" charset="0"/>
                        </a:rPr>
                        <a:t>Marriage and family </a:t>
                      </a:r>
                      <a:endParaRPr lang="en-US" sz="24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7772" marR="7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400">
                          <a:solidFill>
                            <a:srgbClr val="6D6E70"/>
                          </a:solidFill>
                          <a:effectLst/>
                          <a:latin typeface="Calibri" panose="020F0502020204030204" pitchFamily="34" charset="0"/>
                          <a:ea typeface="Calibri" panose="020F0502020204030204" pitchFamily="34" charset="0"/>
                          <a:cs typeface="Calibri" panose="020F0502020204030204" pitchFamily="34" charset="0"/>
                        </a:rPr>
                        <a:t>11</a:t>
                      </a:r>
                      <a:endParaRPr lang="en-US" sz="24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7772" marR="7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400">
                          <a:solidFill>
                            <a:srgbClr val="6D6E70"/>
                          </a:solidFill>
                          <a:effectLst/>
                          <a:latin typeface="Calibri" panose="020F0502020204030204" pitchFamily="34" charset="0"/>
                          <a:ea typeface="Calibri" panose="020F0502020204030204" pitchFamily="34" charset="0"/>
                          <a:cs typeface="Calibri" panose="020F0502020204030204" pitchFamily="34" charset="0"/>
                        </a:rPr>
                        <a:t>7</a:t>
                      </a:r>
                      <a:endParaRPr lang="en-US" sz="240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7772" marR="7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400" dirty="0">
                          <a:solidFill>
                            <a:srgbClr val="6D6E70"/>
                          </a:solidFill>
                          <a:effectLst/>
                          <a:latin typeface="Calibri" panose="020F0502020204030204" pitchFamily="34" charset="0"/>
                          <a:ea typeface="Calibri" panose="020F0502020204030204" pitchFamily="34" charset="0"/>
                          <a:cs typeface="Calibri" panose="020F0502020204030204" pitchFamily="34" charset="0"/>
                        </a:rPr>
                        <a:t>(7/11)*100</a:t>
                      </a:r>
                      <a:endParaRPr lang="en-US" sz="24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txBody>
                  <a:tcPr marL="7772" marR="7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6899093"/>
                  </a:ext>
                </a:extLst>
              </a:tr>
            </a:tbl>
          </a:graphicData>
        </a:graphic>
      </p:graphicFrame>
      <p:sp>
        <p:nvSpPr>
          <p:cNvPr id="14" name="Rectangle 13">
            <a:extLst>
              <a:ext uri="{FF2B5EF4-FFF2-40B4-BE49-F238E27FC236}">
                <a16:creationId xmlns:a16="http://schemas.microsoft.com/office/drawing/2014/main" id="{F85214C6-9ACB-4F06-B367-0219AFE00235}"/>
              </a:ext>
            </a:extLst>
          </p:cNvPr>
          <p:cNvSpPr/>
          <p:nvPr/>
        </p:nvSpPr>
        <p:spPr>
          <a:xfrm>
            <a:off x="17221200" y="3770196"/>
            <a:ext cx="4267200" cy="523220"/>
          </a:xfrm>
          <a:prstGeom prst="rect">
            <a:avLst/>
          </a:prstGeom>
        </p:spPr>
        <p:txBody>
          <a:bodyPr wrap="square">
            <a:spAutoFit/>
          </a:bodyPr>
          <a:lstStyle/>
          <a:p>
            <a:r>
              <a:rPr lang="en-US" sz="2800" dirty="0">
                <a:solidFill>
                  <a:srgbClr val="009DDC"/>
                </a:solidFill>
                <a:latin typeface="Calibri" panose="020F0502020204030204" pitchFamily="34" charset="0"/>
                <a:ea typeface="Calibri" panose="020F0502020204030204" pitchFamily="34" charset="0"/>
                <a:cs typeface="Times New Roman" panose="02020603050405020304" pitchFamily="18" charset="0"/>
              </a:rPr>
              <a:t>Example of scoring </a:t>
            </a:r>
            <a:endParaRPr lang="en-US" sz="2400" dirty="0"/>
          </a:p>
        </p:txBody>
      </p:sp>
    </p:spTree>
    <p:extLst>
      <p:ext uri="{BB962C8B-B14F-4D97-AF65-F5344CB8AC3E}">
        <p14:creationId xmlns:p14="http://schemas.microsoft.com/office/powerpoint/2010/main" val="3751977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P spid="10" grpId="0"/>
      <p:bldP spid="1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FFD5E-45E4-4143-B571-C250F3D93AF4}"/>
              </a:ext>
            </a:extLst>
          </p:cNvPr>
          <p:cNvSpPr>
            <a:spLocks noGrp="1"/>
          </p:cNvSpPr>
          <p:nvPr>
            <p:ph type="body" sz="quarter" idx="10"/>
          </p:nvPr>
        </p:nvSpPr>
        <p:spPr>
          <a:xfrm>
            <a:off x="1588889" y="1047570"/>
            <a:ext cx="21233951" cy="1151213"/>
          </a:xfrm>
        </p:spPr>
        <p:txBody>
          <a:bodyPr/>
          <a:lstStyle/>
          <a:p>
            <a:r>
              <a:rPr lang="en-US" sz="3600" dirty="0"/>
              <a:t>Indicator methodology</a:t>
            </a:r>
          </a:p>
          <a:p>
            <a:endParaRPr lang="en-US" dirty="0"/>
          </a:p>
        </p:txBody>
      </p:sp>
      <p:sp>
        <p:nvSpPr>
          <p:cNvPr id="3" name="Text Placeholder 2">
            <a:extLst>
              <a:ext uri="{FF2B5EF4-FFF2-40B4-BE49-F238E27FC236}">
                <a16:creationId xmlns:a16="http://schemas.microsoft.com/office/drawing/2014/main" id="{5F1DD93D-BCA8-4CE0-B679-8D9B356172AE}"/>
              </a:ext>
            </a:extLst>
          </p:cNvPr>
          <p:cNvSpPr>
            <a:spLocks noGrp="1"/>
          </p:cNvSpPr>
          <p:nvPr>
            <p:ph type="body" sz="quarter" idx="11"/>
          </p:nvPr>
        </p:nvSpPr>
        <p:spPr>
          <a:xfrm>
            <a:off x="1540387" y="2198783"/>
            <a:ext cx="21233951" cy="1031051"/>
          </a:xfrm>
        </p:spPr>
        <p:txBody>
          <a:bodyPr/>
          <a:lstStyle/>
          <a:p>
            <a:pPr algn="just"/>
            <a:r>
              <a:rPr lang="en-US" sz="3200" dirty="0">
                <a:solidFill>
                  <a:srgbClr val="009CDB"/>
                </a:solidFill>
              </a:rPr>
              <a:t>Indicator 5.5.1 (b): Proportion of seats held by women in local governments </a:t>
            </a:r>
          </a:p>
          <a:p>
            <a:pPr algn="just"/>
            <a:endParaRPr lang="en-US" sz="3500" dirty="0">
              <a:solidFill>
                <a:srgbClr val="009CDB"/>
              </a:solidFill>
            </a:endParaRPr>
          </a:p>
        </p:txBody>
      </p:sp>
      <p:sp>
        <p:nvSpPr>
          <p:cNvPr id="5" name="TextBox 4">
            <a:extLst>
              <a:ext uri="{FF2B5EF4-FFF2-40B4-BE49-F238E27FC236}">
                <a16:creationId xmlns:a16="http://schemas.microsoft.com/office/drawing/2014/main" id="{6D4015D3-D68E-4759-877A-65A708D75B43}"/>
              </a:ext>
            </a:extLst>
          </p:cNvPr>
          <p:cNvSpPr txBox="1"/>
          <p:nvPr/>
        </p:nvSpPr>
        <p:spPr>
          <a:xfrm>
            <a:off x="1540386" y="3248884"/>
            <a:ext cx="20710014" cy="3862596"/>
          </a:xfrm>
          <a:prstGeom prst="rect">
            <a:avLst/>
          </a:prstGeom>
          <a:noFill/>
        </p:spPr>
        <p:txBody>
          <a:bodyPr wrap="square" rtlCol="0">
            <a:spAutoFit/>
          </a:bodyPr>
          <a:lstStyle/>
          <a:p>
            <a:r>
              <a:rPr lang="en-US" sz="3500" dirty="0">
                <a:solidFill>
                  <a:srgbClr val="6D6E70"/>
                </a:solidFill>
                <a:latin typeface="Arial" panose="020B0604020202020204" pitchFamily="34" charset="0"/>
                <a:cs typeface="Arial" panose="020B0604020202020204" pitchFamily="34" charset="0"/>
              </a:rPr>
              <a:t>Definition </a:t>
            </a:r>
          </a:p>
          <a:p>
            <a:endParaRPr lang="en-US" sz="3500" dirty="0">
              <a:solidFill>
                <a:srgbClr val="6D6E70"/>
              </a:solidFill>
              <a:latin typeface="Arial" panose="020B0604020202020204" pitchFamily="34" charset="0"/>
              <a:cs typeface="Arial" panose="020B0604020202020204" pitchFamily="34" charset="0"/>
            </a:endParaRPr>
          </a:p>
          <a:p>
            <a:pPr marL="342900" indent="-342900">
              <a:buFontTx/>
              <a:buChar char="-"/>
            </a:pPr>
            <a:r>
              <a:rPr lang="en-US" sz="3500" dirty="0">
                <a:solidFill>
                  <a:srgbClr val="6D6E70"/>
                </a:solidFill>
                <a:latin typeface="Arial" panose="020B0604020202020204" pitchFamily="34" charset="0"/>
                <a:cs typeface="Arial" panose="020B0604020202020204" pitchFamily="34" charset="0"/>
              </a:rPr>
              <a:t>Proportion of positions held by women in local government </a:t>
            </a:r>
          </a:p>
          <a:p>
            <a:pPr marL="342900" indent="-342900">
              <a:buFontTx/>
              <a:buChar char="-"/>
            </a:pPr>
            <a:endParaRPr lang="en-US" sz="3500" dirty="0">
              <a:solidFill>
                <a:srgbClr val="6D6E70"/>
              </a:solidFill>
              <a:latin typeface="Arial" panose="020B0604020202020204" pitchFamily="34" charset="0"/>
              <a:cs typeface="Arial" panose="020B0604020202020204" pitchFamily="34" charset="0"/>
            </a:endParaRPr>
          </a:p>
          <a:p>
            <a:r>
              <a:rPr lang="en-US" sz="3500" dirty="0">
                <a:solidFill>
                  <a:srgbClr val="6D6E70"/>
                </a:solidFill>
                <a:latin typeface="Arial" panose="020B0604020202020204" pitchFamily="34" charset="0"/>
                <a:cs typeface="Arial" panose="020B0604020202020204" pitchFamily="34" charset="0"/>
              </a:rPr>
              <a:t>- Measured as the number of </a:t>
            </a:r>
            <a:r>
              <a:rPr lang="en-US" sz="3500" dirty="0">
                <a:solidFill>
                  <a:srgbClr val="009CDB"/>
                </a:solidFill>
                <a:latin typeface="Arial" panose="020B0604020202020204" pitchFamily="34" charset="0"/>
                <a:cs typeface="Arial" panose="020B0604020202020204" pitchFamily="34" charset="0"/>
              </a:rPr>
              <a:t>elected seats </a:t>
            </a:r>
            <a:r>
              <a:rPr lang="en-US" sz="3500" dirty="0">
                <a:solidFill>
                  <a:srgbClr val="6D6E70"/>
                </a:solidFill>
                <a:latin typeface="Arial" panose="020B0604020202020204" pitchFamily="34" charset="0"/>
                <a:cs typeface="Arial" panose="020B0604020202020204" pitchFamily="34" charset="0"/>
              </a:rPr>
              <a:t>held by women in </a:t>
            </a:r>
            <a:r>
              <a:rPr lang="en-US" sz="3500" dirty="0">
                <a:solidFill>
                  <a:srgbClr val="009CDB"/>
                </a:solidFill>
                <a:latin typeface="Arial" panose="020B0604020202020204" pitchFamily="34" charset="0"/>
                <a:cs typeface="Arial" panose="020B0604020202020204" pitchFamily="34" charset="0"/>
              </a:rPr>
              <a:t>deliberative bodies </a:t>
            </a:r>
            <a:r>
              <a:rPr lang="en-US" sz="3500" dirty="0">
                <a:solidFill>
                  <a:srgbClr val="6D6E70"/>
                </a:solidFill>
                <a:latin typeface="Arial" panose="020B0604020202020204" pitchFamily="34" charset="0"/>
                <a:cs typeface="Arial" panose="020B0604020202020204" pitchFamily="34" charset="0"/>
              </a:rPr>
              <a:t>of local government over the total elected seats in deliberative bodies in </a:t>
            </a:r>
            <a:r>
              <a:rPr lang="en-US" sz="3500" dirty="0">
                <a:solidFill>
                  <a:srgbClr val="009CDB"/>
                </a:solidFill>
                <a:latin typeface="Arial" panose="020B0604020202020204" pitchFamily="34" charset="0"/>
                <a:cs typeface="Arial" panose="020B0604020202020204" pitchFamily="34" charset="0"/>
              </a:rPr>
              <a:t>local government </a:t>
            </a:r>
            <a:r>
              <a:rPr lang="en-US" sz="3500" dirty="0">
                <a:solidFill>
                  <a:srgbClr val="6D6E70"/>
                </a:solidFill>
                <a:latin typeface="Arial" panose="020B0604020202020204" pitchFamily="34" charset="0"/>
                <a:cs typeface="Arial" panose="020B0604020202020204" pitchFamily="34" charset="0"/>
              </a:rPr>
              <a:t>and presented as a percentage</a:t>
            </a:r>
          </a:p>
          <a:p>
            <a:endParaRPr lang="en-US" sz="3500" dirty="0">
              <a:solidFill>
                <a:srgbClr val="6D6E7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6081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F5544BC-C3A2-4348-9A2D-D7CAF7BE4AC8}"/>
              </a:ext>
            </a:extLst>
          </p:cNvPr>
          <p:cNvSpPr>
            <a:spLocks noGrp="1"/>
          </p:cNvSpPr>
          <p:nvPr>
            <p:ph type="body" sz="quarter" idx="10"/>
          </p:nvPr>
        </p:nvSpPr>
        <p:spPr>
          <a:xfrm>
            <a:off x="1586578" y="1128240"/>
            <a:ext cx="21233951" cy="615553"/>
          </a:xfrm>
        </p:spPr>
        <p:txBody>
          <a:bodyPr/>
          <a:lstStyle/>
          <a:p>
            <a:r>
              <a:rPr lang="en-US" sz="4000" dirty="0"/>
              <a:t> Uneven coverage of gender in the SDG framework </a:t>
            </a:r>
          </a:p>
        </p:txBody>
      </p:sp>
      <p:grpSp>
        <p:nvGrpSpPr>
          <p:cNvPr id="3" name="Group 2">
            <a:extLst>
              <a:ext uri="{FF2B5EF4-FFF2-40B4-BE49-F238E27FC236}">
                <a16:creationId xmlns:a16="http://schemas.microsoft.com/office/drawing/2014/main" id="{4B324FD2-DC5C-4EBB-B7EB-FE57A3957EBE}"/>
              </a:ext>
            </a:extLst>
          </p:cNvPr>
          <p:cNvGrpSpPr/>
          <p:nvPr/>
        </p:nvGrpSpPr>
        <p:grpSpPr>
          <a:xfrm>
            <a:off x="14325600" y="4417909"/>
            <a:ext cx="9712221" cy="6496976"/>
            <a:chOff x="0" y="4527"/>
            <a:chExt cx="6281816" cy="4012566"/>
          </a:xfrm>
        </p:grpSpPr>
        <p:grpSp>
          <p:nvGrpSpPr>
            <p:cNvPr id="4" name="Group 3">
              <a:extLst>
                <a:ext uri="{FF2B5EF4-FFF2-40B4-BE49-F238E27FC236}">
                  <a16:creationId xmlns:a16="http://schemas.microsoft.com/office/drawing/2014/main" id="{B2D65730-0AFE-4A53-89DF-D80AA3C5CD01}"/>
                </a:ext>
              </a:extLst>
            </p:cNvPr>
            <p:cNvGrpSpPr/>
            <p:nvPr/>
          </p:nvGrpSpPr>
          <p:grpSpPr>
            <a:xfrm>
              <a:off x="0" y="461727"/>
              <a:ext cx="6281816" cy="3555366"/>
              <a:chOff x="0" y="0"/>
              <a:chExt cx="6281816" cy="3555366"/>
            </a:xfrm>
          </p:grpSpPr>
          <p:grpSp>
            <p:nvGrpSpPr>
              <p:cNvPr id="7" name="Group 6">
                <a:extLst>
                  <a:ext uri="{FF2B5EF4-FFF2-40B4-BE49-F238E27FC236}">
                    <a16:creationId xmlns:a16="http://schemas.microsoft.com/office/drawing/2014/main" id="{79D3A7D4-25FB-4BDA-A49A-5F5D89BB4E1C}"/>
                  </a:ext>
                </a:extLst>
              </p:cNvPr>
              <p:cNvGrpSpPr/>
              <p:nvPr/>
            </p:nvGrpSpPr>
            <p:grpSpPr>
              <a:xfrm>
                <a:off x="0" y="0"/>
                <a:ext cx="5528310" cy="3555366"/>
                <a:chOff x="0" y="0"/>
                <a:chExt cx="5528310" cy="3555688"/>
              </a:xfrm>
            </p:grpSpPr>
            <p:graphicFrame>
              <p:nvGraphicFramePr>
                <p:cNvPr id="19" name="Diagram 18">
                  <a:extLst>
                    <a:ext uri="{FF2B5EF4-FFF2-40B4-BE49-F238E27FC236}">
                      <a16:creationId xmlns:a16="http://schemas.microsoft.com/office/drawing/2014/main" id="{A9BB9397-6808-CF45-AE82-CC97949083D8}"/>
                    </a:ext>
                  </a:extLst>
                </p:cNvPr>
                <p:cNvGraphicFramePr/>
                <p:nvPr>
                  <p:extLst>
                    <p:ext uri="{D42A27DB-BD31-4B8C-83A1-F6EECF244321}">
                      <p14:modId xmlns:p14="http://schemas.microsoft.com/office/powerpoint/2010/main" val="3433986813"/>
                    </p:ext>
                  </p:extLst>
                </p:nvPr>
              </p:nvGraphicFramePr>
              <p:xfrm>
                <a:off x="457200" y="0"/>
                <a:ext cx="5071110" cy="16903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0" name="Group 19">
                  <a:extLst>
                    <a:ext uri="{FF2B5EF4-FFF2-40B4-BE49-F238E27FC236}">
                      <a16:creationId xmlns:a16="http://schemas.microsoft.com/office/drawing/2014/main" id="{CE5DA194-510F-4E98-B781-09C46E1F9CA9}"/>
                    </a:ext>
                  </a:extLst>
                </p:cNvPr>
                <p:cNvGrpSpPr/>
                <p:nvPr/>
              </p:nvGrpSpPr>
              <p:grpSpPr>
                <a:xfrm>
                  <a:off x="0" y="1286539"/>
                  <a:ext cx="2478812" cy="2269149"/>
                  <a:chOff x="28137" y="0"/>
                  <a:chExt cx="3026995" cy="2442795"/>
                </a:xfrm>
              </p:grpSpPr>
              <p:pic>
                <p:nvPicPr>
                  <p:cNvPr id="27" name="Picture 26">
                    <a:extLst>
                      <a:ext uri="{FF2B5EF4-FFF2-40B4-BE49-F238E27FC236}">
                        <a16:creationId xmlns:a16="http://schemas.microsoft.com/office/drawing/2014/main" id="{C36778F8-2E44-4FA4-94E3-04717630852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2082" t="-52604" r="-52082" b="-52604"/>
                  <a:stretch/>
                </p:blipFill>
                <p:spPr>
                  <a:xfrm>
                    <a:off x="281354" y="351692"/>
                    <a:ext cx="1148080" cy="1153795"/>
                  </a:xfrm>
                  <a:prstGeom prst="rect">
                    <a:avLst/>
                  </a:prstGeom>
                </p:spPr>
              </p:pic>
              <p:grpSp>
                <p:nvGrpSpPr>
                  <p:cNvPr id="28" name="Group 27">
                    <a:extLst>
                      <a:ext uri="{FF2B5EF4-FFF2-40B4-BE49-F238E27FC236}">
                        <a16:creationId xmlns:a16="http://schemas.microsoft.com/office/drawing/2014/main" id="{9E2E7479-5FAD-4AD8-B5C5-F59BD09C07E0}"/>
                      </a:ext>
                    </a:extLst>
                  </p:cNvPr>
                  <p:cNvGrpSpPr/>
                  <p:nvPr/>
                </p:nvGrpSpPr>
                <p:grpSpPr>
                  <a:xfrm>
                    <a:off x="28137" y="0"/>
                    <a:ext cx="3026995" cy="2442795"/>
                    <a:chOff x="7036" y="7034"/>
                    <a:chExt cx="3027336" cy="2443087"/>
                  </a:xfrm>
                </p:grpSpPr>
                <p:pic>
                  <p:nvPicPr>
                    <p:cNvPr id="29" name="Picture 28">
                      <a:extLst>
                        <a:ext uri="{FF2B5EF4-FFF2-40B4-BE49-F238E27FC236}">
                          <a16:creationId xmlns:a16="http://schemas.microsoft.com/office/drawing/2014/main" id="{94C68215-EA2F-4DF1-AE60-619512164B4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15492" t="-114652" r="-115492" b="-114652"/>
                    <a:stretch/>
                  </p:blipFill>
                  <p:spPr>
                    <a:xfrm>
                      <a:off x="562707" y="7034"/>
                      <a:ext cx="1876425" cy="1866900"/>
                    </a:xfrm>
                    <a:prstGeom prst="rect">
                      <a:avLst/>
                    </a:prstGeom>
                  </p:spPr>
                </p:pic>
                <p:pic>
                  <p:nvPicPr>
                    <p:cNvPr id="30" name="Picture 29">
                      <a:extLst>
                        <a:ext uri="{FF2B5EF4-FFF2-40B4-BE49-F238E27FC236}">
                          <a16:creationId xmlns:a16="http://schemas.microsoft.com/office/drawing/2014/main" id="{3564357A-8244-4555-9AC1-10F6A6BC647D}"/>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97850" t="-97850" r="-97850" b="-97850"/>
                    <a:stretch/>
                  </p:blipFill>
                  <p:spPr>
                    <a:xfrm>
                      <a:off x="1322363" y="91440"/>
                      <a:ext cx="1676400" cy="1676400"/>
                    </a:xfrm>
                    <a:prstGeom prst="rect">
                      <a:avLst/>
                    </a:prstGeom>
                  </p:spPr>
                </p:pic>
                <p:pic>
                  <p:nvPicPr>
                    <p:cNvPr id="31" name="Picture 30">
                      <a:extLst>
                        <a:ext uri="{FF2B5EF4-FFF2-40B4-BE49-F238E27FC236}">
                          <a16:creationId xmlns:a16="http://schemas.microsoft.com/office/drawing/2014/main" id="{F8E88AF7-9425-4C8D-86ED-CABD967F3CD1}"/>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98690" t="-97850" r="-98690" b="-97850"/>
                    <a:stretch/>
                  </p:blipFill>
                  <p:spPr>
                    <a:xfrm>
                      <a:off x="7036" y="773721"/>
                      <a:ext cx="1685925" cy="1676400"/>
                    </a:xfrm>
                    <a:prstGeom prst="rect">
                      <a:avLst/>
                    </a:prstGeom>
                  </p:spPr>
                </p:pic>
                <p:pic>
                  <p:nvPicPr>
                    <p:cNvPr id="32" name="Picture 31">
                      <a:extLst>
                        <a:ext uri="{FF2B5EF4-FFF2-40B4-BE49-F238E27FC236}">
                          <a16:creationId xmlns:a16="http://schemas.microsoft.com/office/drawing/2014/main" id="{1A70EE55-DF09-48EA-8715-0B6E79FA4EB6}"/>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98690" t="-97850" r="-98690" b="-97850"/>
                    <a:stretch/>
                  </p:blipFill>
                  <p:spPr>
                    <a:xfrm>
                      <a:off x="682283" y="759656"/>
                      <a:ext cx="1685925" cy="1676400"/>
                    </a:xfrm>
                    <a:prstGeom prst="rect">
                      <a:avLst/>
                    </a:prstGeom>
                  </p:spPr>
                </p:pic>
                <p:pic>
                  <p:nvPicPr>
                    <p:cNvPr id="33" name="Picture 32">
                      <a:extLst>
                        <a:ext uri="{FF2B5EF4-FFF2-40B4-BE49-F238E27FC236}">
                          <a16:creationId xmlns:a16="http://schemas.microsoft.com/office/drawing/2014/main" id="{1AD2BBB0-EC71-4161-936A-3DDD056B06C7}"/>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100371" t="-99530" r="-100371" b="-99530"/>
                    <a:stretch/>
                  </p:blipFill>
                  <p:spPr>
                    <a:xfrm>
                      <a:off x="1329397" y="738554"/>
                      <a:ext cx="1704975" cy="1695450"/>
                    </a:xfrm>
                    <a:prstGeom prst="rect">
                      <a:avLst/>
                    </a:prstGeom>
                  </p:spPr>
                </p:pic>
              </p:grpSp>
            </p:grpSp>
            <p:grpSp>
              <p:nvGrpSpPr>
                <p:cNvPr id="21" name="Group 20">
                  <a:extLst>
                    <a:ext uri="{FF2B5EF4-FFF2-40B4-BE49-F238E27FC236}">
                      <a16:creationId xmlns:a16="http://schemas.microsoft.com/office/drawing/2014/main" id="{876A932B-9112-4EC8-9E95-7C917B651092}"/>
                    </a:ext>
                  </a:extLst>
                </p:cNvPr>
                <p:cNvGrpSpPr/>
                <p:nvPr/>
              </p:nvGrpSpPr>
              <p:grpSpPr>
                <a:xfrm>
                  <a:off x="1775637" y="1233377"/>
                  <a:ext cx="2665143" cy="2303192"/>
                  <a:chOff x="0" y="0"/>
                  <a:chExt cx="3215347" cy="2471664"/>
                </a:xfrm>
              </p:grpSpPr>
              <p:pic>
                <p:nvPicPr>
                  <p:cNvPr id="22" name="Picture 21">
                    <a:extLst>
                      <a:ext uri="{FF2B5EF4-FFF2-40B4-BE49-F238E27FC236}">
                        <a16:creationId xmlns:a16="http://schemas.microsoft.com/office/drawing/2014/main" id="{4F9B6963-1A8B-4528-8D67-41EAF415189B}"/>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113811" t="-112132" r="-113811" b="-112132"/>
                  <a:stretch/>
                </p:blipFill>
                <p:spPr>
                  <a:xfrm>
                    <a:off x="0" y="35169"/>
                    <a:ext cx="1857375" cy="1838325"/>
                  </a:xfrm>
                  <a:prstGeom prst="rect">
                    <a:avLst/>
                  </a:prstGeom>
                </p:spPr>
              </p:pic>
              <p:pic>
                <p:nvPicPr>
                  <p:cNvPr id="23" name="Picture 22">
                    <a:extLst>
                      <a:ext uri="{FF2B5EF4-FFF2-40B4-BE49-F238E27FC236}">
                        <a16:creationId xmlns:a16="http://schemas.microsoft.com/office/drawing/2014/main" id="{ADC351EF-7D46-457F-B0E0-9D0C5396F939}"/>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97850" t="-99530" r="-97850" b="-99530"/>
                  <a:stretch/>
                </p:blipFill>
                <p:spPr>
                  <a:xfrm>
                    <a:off x="759656" y="98473"/>
                    <a:ext cx="1676400" cy="1695450"/>
                  </a:xfrm>
                  <a:prstGeom prst="rect">
                    <a:avLst/>
                  </a:prstGeom>
                </p:spPr>
              </p:pic>
              <p:pic>
                <p:nvPicPr>
                  <p:cNvPr id="24" name="Picture 23">
                    <a:extLst>
                      <a:ext uri="{FF2B5EF4-FFF2-40B4-BE49-F238E27FC236}">
                        <a16:creationId xmlns:a16="http://schemas.microsoft.com/office/drawing/2014/main" id="{B95B7698-DC39-4ADB-AC4A-8119BDAC4092}"/>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116329" t="-116329" r="-116329" b="-116329"/>
                  <a:stretch/>
                </p:blipFill>
                <p:spPr>
                  <a:xfrm>
                    <a:off x="1329397" y="0"/>
                    <a:ext cx="1885950" cy="1885950"/>
                  </a:xfrm>
                  <a:prstGeom prst="rect">
                    <a:avLst/>
                  </a:prstGeom>
                </p:spPr>
              </p:pic>
              <p:pic>
                <p:nvPicPr>
                  <p:cNvPr id="25" name="Picture 24">
                    <a:extLst>
                      <a:ext uri="{FF2B5EF4-FFF2-40B4-BE49-F238E27FC236}">
                        <a16:creationId xmlns:a16="http://schemas.microsoft.com/office/drawing/2014/main" id="{C9D7E00E-9379-444C-B4CE-70655A9C17DB}"/>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97850" t="-100371" r="-97850" b="-100371"/>
                  <a:stretch/>
                </p:blipFill>
                <p:spPr>
                  <a:xfrm>
                    <a:off x="393896" y="766689"/>
                    <a:ext cx="1676400" cy="1704975"/>
                  </a:xfrm>
                  <a:prstGeom prst="rect">
                    <a:avLst/>
                  </a:prstGeom>
                </p:spPr>
              </p:pic>
              <p:pic>
                <p:nvPicPr>
                  <p:cNvPr id="26" name="Picture 25">
                    <a:extLst>
                      <a:ext uri="{FF2B5EF4-FFF2-40B4-BE49-F238E27FC236}">
                        <a16:creationId xmlns:a16="http://schemas.microsoft.com/office/drawing/2014/main" id="{CD9A6F05-606E-438E-B331-CD3B76650916}"/>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l="-96169" t="-95328" r="-96169" b="-95328"/>
                  <a:stretch/>
                </p:blipFill>
                <p:spPr>
                  <a:xfrm>
                    <a:off x="1083213" y="787790"/>
                    <a:ext cx="1657350" cy="1647825"/>
                  </a:xfrm>
                  <a:prstGeom prst="rect">
                    <a:avLst/>
                  </a:prstGeom>
                </p:spPr>
              </p:pic>
            </p:grpSp>
          </p:grpSp>
          <p:grpSp>
            <p:nvGrpSpPr>
              <p:cNvPr id="8" name="Group 7">
                <a:extLst>
                  <a:ext uri="{FF2B5EF4-FFF2-40B4-BE49-F238E27FC236}">
                    <a16:creationId xmlns:a16="http://schemas.microsoft.com/office/drawing/2014/main" id="{62F083A7-3E66-46ED-9E20-7B3EC5768F3A}"/>
                  </a:ext>
                </a:extLst>
              </p:cNvPr>
              <p:cNvGrpSpPr/>
              <p:nvPr/>
            </p:nvGrpSpPr>
            <p:grpSpPr>
              <a:xfrm>
                <a:off x="3503691" y="1231271"/>
                <a:ext cx="2778125" cy="2271395"/>
                <a:chOff x="0" y="0"/>
                <a:chExt cx="3259602" cy="2568233"/>
              </a:xfrm>
            </p:grpSpPr>
            <p:grpSp>
              <p:nvGrpSpPr>
                <p:cNvPr id="9" name="Group 8">
                  <a:extLst>
                    <a:ext uri="{FF2B5EF4-FFF2-40B4-BE49-F238E27FC236}">
                      <a16:creationId xmlns:a16="http://schemas.microsoft.com/office/drawing/2014/main" id="{510C7DC4-A24D-4714-B3A7-BCF5416B46D0}"/>
                    </a:ext>
                  </a:extLst>
                </p:cNvPr>
                <p:cNvGrpSpPr/>
                <p:nvPr/>
              </p:nvGrpSpPr>
              <p:grpSpPr>
                <a:xfrm>
                  <a:off x="0" y="0"/>
                  <a:ext cx="3245534" cy="2568233"/>
                  <a:chOff x="0" y="0"/>
                  <a:chExt cx="3245534" cy="2568233"/>
                </a:xfrm>
              </p:grpSpPr>
              <p:grpSp>
                <p:nvGrpSpPr>
                  <p:cNvPr id="11" name="Group 10">
                    <a:extLst>
                      <a:ext uri="{FF2B5EF4-FFF2-40B4-BE49-F238E27FC236}">
                        <a16:creationId xmlns:a16="http://schemas.microsoft.com/office/drawing/2014/main" id="{C9E43815-FDE2-4B3C-B189-7A4208AFB8C1}"/>
                      </a:ext>
                    </a:extLst>
                  </p:cNvPr>
                  <p:cNvGrpSpPr/>
                  <p:nvPr/>
                </p:nvGrpSpPr>
                <p:grpSpPr>
                  <a:xfrm>
                    <a:off x="0" y="0"/>
                    <a:ext cx="3245534" cy="2549183"/>
                    <a:chOff x="0" y="0"/>
                    <a:chExt cx="3245534" cy="2549183"/>
                  </a:xfrm>
                </p:grpSpPr>
                <p:grpSp>
                  <p:nvGrpSpPr>
                    <p:cNvPr id="13" name="Group 12">
                      <a:extLst>
                        <a:ext uri="{FF2B5EF4-FFF2-40B4-BE49-F238E27FC236}">
                          <a16:creationId xmlns:a16="http://schemas.microsoft.com/office/drawing/2014/main" id="{A0753EC1-88D9-427F-8CF0-3A09D868A036}"/>
                        </a:ext>
                      </a:extLst>
                    </p:cNvPr>
                    <p:cNvGrpSpPr/>
                    <p:nvPr/>
                  </p:nvGrpSpPr>
                  <p:grpSpPr>
                    <a:xfrm>
                      <a:off x="0" y="0"/>
                      <a:ext cx="3245534" cy="1905000"/>
                      <a:chOff x="0" y="0"/>
                      <a:chExt cx="3245534" cy="1905000"/>
                    </a:xfrm>
                  </p:grpSpPr>
                  <p:grpSp>
                    <p:nvGrpSpPr>
                      <p:cNvPr id="15" name="Group 14">
                        <a:extLst>
                          <a:ext uri="{FF2B5EF4-FFF2-40B4-BE49-F238E27FC236}">
                            <a16:creationId xmlns:a16="http://schemas.microsoft.com/office/drawing/2014/main" id="{1D13DFBA-3A49-488C-A21C-0F1DEA52B0E5}"/>
                          </a:ext>
                        </a:extLst>
                      </p:cNvPr>
                      <p:cNvGrpSpPr/>
                      <p:nvPr/>
                    </p:nvGrpSpPr>
                    <p:grpSpPr>
                      <a:xfrm>
                        <a:off x="0" y="0"/>
                        <a:ext cx="2553726" cy="1905000"/>
                        <a:chOff x="0" y="0"/>
                        <a:chExt cx="2553726" cy="1905000"/>
                      </a:xfrm>
                    </p:grpSpPr>
                    <p:pic>
                      <p:nvPicPr>
                        <p:cNvPr id="17" name="Picture 16">
                          <a:extLst>
                            <a:ext uri="{FF2B5EF4-FFF2-40B4-BE49-F238E27FC236}">
                              <a16:creationId xmlns:a16="http://schemas.microsoft.com/office/drawing/2014/main" id="{8C409F2A-0932-48DC-A06A-5DA5DF47C4A6}"/>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l="-112973" t="-118011" r="-112973" b="-118011"/>
                        <a:stretch/>
                      </p:blipFill>
                      <p:spPr>
                        <a:xfrm>
                          <a:off x="0" y="0"/>
                          <a:ext cx="1847850" cy="1905000"/>
                        </a:xfrm>
                        <a:prstGeom prst="rect">
                          <a:avLst/>
                        </a:prstGeom>
                      </p:spPr>
                    </p:pic>
                    <p:pic>
                      <p:nvPicPr>
                        <p:cNvPr id="18" name="Picture 17">
                          <a:extLst>
                            <a:ext uri="{FF2B5EF4-FFF2-40B4-BE49-F238E27FC236}">
                              <a16:creationId xmlns:a16="http://schemas.microsoft.com/office/drawing/2014/main" id="{62A5AE0D-383C-4654-9F34-9CD9F5CB863B}"/>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l="-113811" t="-117168" r="-113811" b="-117168"/>
                        <a:stretch/>
                      </p:blipFill>
                      <p:spPr>
                        <a:xfrm>
                          <a:off x="696351" y="7033"/>
                          <a:ext cx="1857375" cy="1895475"/>
                        </a:xfrm>
                        <a:prstGeom prst="rect">
                          <a:avLst/>
                        </a:prstGeom>
                      </p:spPr>
                    </p:pic>
                  </p:grpSp>
                  <p:pic>
                    <p:nvPicPr>
                      <p:cNvPr id="16" name="Picture 15">
                        <a:extLst>
                          <a:ext uri="{FF2B5EF4-FFF2-40B4-BE49-F238E27FC236}">
                            <a16:creationId xmlns:a16="http://schemas.microsoft.com/office/drawing/2014/main" id="{C61EDCDC-D877-4C9D-BD25-099F6D7A21D2}"/>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l="-114652" t="-116329" r="-114652" b="-116329"/>
                      <a:stretch/>
                    </p:blipFill>
                    <p:spPr>
                      <a:xfrm>
                        <a:off x="1378634" y="0"/>
                        <a:ext cx="1866900" cy="1885950"/>
                      </a:xfrm>
                      <a:prstGeom prst="rect">
                        <a:avLst/>
                      </a:prstGeom>
                    </p:spPr>
                  </p:pic>
                </p:grpSp>
                <p:pic>
                  <p:nvPicPr>
                    <p:cNvPr id="14" name="Picture 13">
                      <a:extLst>
                        <a:ext uri="{FF2B5EF4-FFF2-40B4-BE49-F238E27FC236}">
                          <a16:creationId xmlns:a16="http://schemas.microsoft.com/office/drawing/2014/main" id="{5D1410F8-F6F5-4775-8124-EF025B6A0298}"/>
                        </a:ext>
                      </a:extLst>
                    </p:cNvPr>
                    <p:cNvPicPr>
                      <a:picLocks noChangeAspect="1"/>
                    </p:cNvPicPr>
                    <p:nvPr/>
                  </p:nvPicPr>
                  <p:blipFill rotWithShape="1">
                    <a:blip r:embed="rId22" cstate="print">
                      <a:extLst>
                        <a:ext uri="{28A0092B-C50C-407E-A947-70E740481C1C}">
                          <a14:useLocalDpi xmlns:a14="http://schemas.microsoft.com/office/drawing/2010/main" val="0"/>
                        </a:ext>
                      </a:extLst>
                    </a:blip>
                    <a:srcRect l="-112132" t="-114652" r="-112132" b="-114652"/>
                    <a:stretch/>
                  </p:blipFill>
                  <p:spPr>
                    <a:xfrm>
                      <a:off x="21102" y="682283"/>
                      <a:ext cx="1838325" cy="1866900"/>
                    </a:xfrm>
                    <a:prstGeom prst="rect">
                      <a:avLst/>
                    </a:prstGeom>
                  </p:spPr>
                </p:pic>
              </p:grpSp>
              <p:pic>
                <p:nvPicPr>
                  <p:cNvPr id="12" name="Picture 11">
                    <a:extLst>
                      <a:ext uri="{FF2B5EF4-FFF2-40B4-BE49-F238E27FC236}">
                        <a16:creationId xmlns:a16="http://schemas.microsoft.com/office/drawing/2014/main" id="{BC87ABA0-5708-4C79-AFAF-ED80BFC1B035}"/>
                      </a:ext>
                    </a:extLst>
                  </p:cNvPr>
                  <p:cNvPicPr>
                    <a:picLocks noChangeAspect="1"/>
                  </p:cNvPicPr>
                  <p:nvPr/>
                </p:nvPicPr>
                <p:blipFill rotWithShape="1">
                  <a:blip r:embed="rId23" cstate="print">
                    <a:extLst>
                      <a:ext uri="{28A0092B-C50C-407E-A947-70E740481C1C}">
                        <a14:useLocalDpi xmlns:a14="http://schemas.microsoft.com/office/drawing/2010/main" val="0"/>
                      </a:ext>
                    </a:extLst>
                  </a:blip>
                  <a:srcRect l="-116329" t="-116329" r="-116329" b="-116329"/>
                  <a:stretch/>
                </p:blipFill>
                <p:spPr>
                  <a:xfrm>
                    <a:off x="703385" y="682283"/>
                    <a:ext cx="1885950" cy="1885950"/>
                  </a:xfrm>
                  <a:prstGeom prst="rect">
                    <a:avLst/>
                  </a:prstGeom>
                </p:spPr>
              </p:pic>
            </p:grpSp>
            <p:pic>
              <p:nvPicPr>
                <p:cNvPr id="10" name="Picture 9">
                  <a:extLst>
                    <a:ext uri="{FF2B5EF4-FFF2-40B4-BE49-F238E27FC236}">
                      <a16:creationId xmlns:a16="http://schemas.microsoft.com/office/drawing/2014/main" id="{32C86E46-4D79-45F4-8E1E-F9ED86DE3B96}"/>
                    </a:ext>
                  </a:extLst>
                </p:cNvPr>
                <p:cNvPicPr>
                  <a:picLocks noChangeAspect="1"/>
                </p:cNvPicPr>
                <p:nvPr/>
              </p:nvPicPr>
              <p:blipFill rotWithShape="1">
                <a:blip r:embed="rId24" cstate="print">
                  <a:extLst>
                    <a:ext uri="{28A0092B-C50C-407E-A947-70E740481C1C}">
                      <a14:useLocalDpi xmlns:a14="http://schemas.microsoft.com/office/drawing/2010/main" val="0"/>
                    </a:ext>
                  </a:extLst>
                </a:blip>
                <a:srcRect l="-114652" t="-116329" r="-114652" b="-116329"/>
                <a:stretch/>
              </p:blipFill>
              <p:spPr>
                <a:xfrm>
                  <a:off x="1392702" y="682283"/>
                  <a:ext cx="1866900" cy="1885950"/>
                </a:xfrm>
                <a:prstGeom prst="rect">
                  <a:avLst/>
                </a:prstGeom>
              </p:spPr>
            </p:pic>
          </p:grpSp>
        </p:grpSp>
        <p:sp>
          <p:nvSpPr>
            <p:cNvPr id="6" name="Text Box 215">
              <a:extLst>
                <a:ext uri="{FF2B5EF4-FFF2-40B4-BE49-F238E27FC236}">
                  <a16:creationId xmlns:a16="http://schemas.microsoft.com/office/drawing/2014/main" id="{76CD2F76-6A46-4786-A430-F3B5C222C6C1}"/>
                </a:ext>
              </a:extLst>
            </p:cNvPr>
            <p:cNvSpPr txBox="1"/>
            <p:nvPr/>
          </p:nvSpPr>
          <p:spPr>
            <a:xfrm>
              <a:off x="396" y="4527"/>
              <a:ext cx="6281420" cy="457200"/>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just">
                <a:lnSpc>
                  <a:spcPct val="107000"/>
                </a:lnSpc>
                <a:spcBef>
                  <a:spcPts val="0"/>
                </a:spcBef>
                <a:spcAft>
                  <a:spcPts val="800"/>
                </a:spcAft>
              </a:pPr>
              <a:r>
                <a:rPr lang="en-US" sz="2400" i="1" dirty="0">
                  <a:solidFill>
                    <a:srgbClr val="009DDC"/>
                  </a:solidFill>
                  <a:effectLst/>
                  <a:latin typeface="Calibri" panose="020F0502020204030204" pitchFamily="34" charset="0"/>
                  <a:ea typeface="Calibri" panose="020F0502020204030204" pitchFamily="34" charset="0"/>
                  <a:cs typeface="Calibri" panose="020F0502020204030204" pitchFamily="34" charset="0"/>
                </a:rPr>
                <a:t>Uneven distribution of gender across SDG Global Indicator Framework</a:t>
              </a:r>
              <a:endParaRPr lang="en-US" sz="2400" i="1" dirty="0">
                <a:solidFill>
                  <a:srgbClr val="009DDC"/>
                </a:solidFill>
                <a:effectLst/>
                <a:latin typeface="Cambria Math" panose="02040503050406030204" pitchFamily="18" charset="0"/>
                <a:ea typeface="Calibri" panose="020F0502020204030204" pitchFamily="34" charset="0"/>
                <a:cs typeface="Calibri" panose="020F0502020204030204" pitchFamily="34" charset="0"/>
              </a:endParaRPr>
            </a:p>
          </p:txBody>
        </p:sp>
      </p:grpSp>
      <p:sp>
        <p:nvSpPr>
          <p:cNvPr id="2" name="TextBox 1">
            <a:extLst>
              <a:ext uri="{FF2B5EF4-FFF2-40B4-BE49-F238E27FC236}">
                <a16:creationId xmlns:a16="http://schemas.microsoft.com/office/drawing/2014/main" id="{3E719257-8229-4225-BE54-A841A918A488}"/>
              </a:ext>
            </a:extLst>
          </p:cNvPr>
          <p:cNvSpPr txBox="1"/>
          <p:nvPr/>
        </p:nvSpPr>
        <p:spPr>
          <a:xfrm>
            <a:off x="1530237" y="2204808"/>
            <a:ext cx="21710850" cy="9248686"/>
          </a:xfrm>
          <a:prstGeom prst="rect">
            <a:avLst/>
          </a:prstGeom>
          <a:noFill/>
        </p:spPr>
        <p:txBody>
          <a:bodyPr wrap="square" rtlCol="0">
            <a:spAutoFit/>
          </a:bodyPr>
          <a:lstStyle/>
          <a:p>
            <a:r>
              <a:rPr lang="en-US" sz="3500" dirty="0">
                <a:solidFill>
                  <a:srgbClr val="6D6E70"/>
                </a:solidFill>
                <a:latin typeface="Arial" panose="020B0604020202020204" pitchFamily="34" charset="0"/>
                <a:cs typeface="Arial" panose="020B0604020202020204" pitchFamily="34" charset="0"/>
              </a:rPr>
              <a:t>Across the 17 SDGs, </a:t>
            </a:r>
            <a:r>
              <a:rPr lang="en-US" sz="3500" dirty="0">
                <a:latin typeface="Arial" panose="020B0604020202020204" pitchFamily="34" charset="0"/>
                <a:cs typeface="Arial" panose="020B0604020202020204" pitchFamily="34" charset="0"/>
              </a:rPr>
              <a:t>GENDER</a:t>
            </a:r>
            <a:r>
              <a:rPr lang="en-US" sz="3500" dirty="0">
                <a:solidFill>
                  <a:srgbClr val="6D6E70"/>
                </a:solidFill>
                <a:latin typeface="Arial" panose="020B0604020202020204" pitchFamily="34" charset="0"/>
                <a:cs typeface="Arial" panose="020B0604020202020204" pitchFamily="34" charset="0"/>
              </a:rPr>
              <a:t> has been mainstreamed, BUT unevenly</a:t>
            </a:r>
          </a:p>
          <a:p>
            <a:r>
              <a:rPr lang="en-US" sz="3500" dirty="0">
                <a:solidFill>
                  <a:srgbClr val="6D6E70"/>
                </a:solidFill>
                <a:latin typeface="Arial" panose="020B0604020202020204" pitchFamily="34" charset="0"/>
                <a:cs typeface="Arial" panose="020B0604020202020204" pitchFamily="34" charset="0"/>
              </a:rPr>
              <a:t>According to the initial indicator set (prior to the 2020 revision):</a:t>
            </a:r>
          </a:p>
          <a:p>
            <a:r>
              <a:rPr lang="en-US" sz="3500" dirty="0">
                <a:solidFill>
                  <a:srgbClr val="6D6E70"/>
                </a:solidFill>
                <a:latin typeface="Arial" panose="020B0604020202020204" pitchFamily="34" charset="0"/>
                <a:cs typeface="Arial" panose="020B0604020202020204" pitchFamily="34" charset="0"/>
              </a:rPr>
              <a:t> </a:t>
            </a:r>
          </a:p>
          <a:p>
            <a:pPr marL="457200" indent="-457200">
              <a:buFontTx/>
              <a:buChar char="-"/>
            </a:pPr>
            <a:r>
              <a:rPr lang="en-US" sz="3500" dirty="0">
                <a:solidFill>
                  <a:srgbClr val="6D6E70"/>
                </a:solidFill>
                <a:latin typeface="Arial" panose="020B0604020202020204" pitchFamily="34" charset="0"/>
                <a:cs typeface="Arial" panose="020B0604020202020204" pitchFamily="34" charset="0"/>
              </a:rPr>
              <a:t>Gender-specific: Directly address gender-related issues </a:t>
            </a:r>
          </a:p>
          <a:p>
            <a:pPr marL="1011692" lvl="1" indent="-457200">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53 out of 232 indicators are gender-specific </a:t>
            </a:r>
          </a:p>
          <a:p>
            <a:pPr marL="1011692" lvl="1" indent="-457200">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53 clustered around 6 out of 17 SDGs</a:t>
            </a:r>
          </a:p>
          <a:p>
            <a:pPr marL="1011692" lvl="1" indent="-457200">
              <a:buFontTx/>
              <a:buChar char="-"/>
            </a:pPr>
            <a:endParaRPr lang="en-US" sz="3500" dirty="0">
              <a:solidFill>
                <a:srgbClr val="6D6E70"/>
              </a:solidFill>
              <a:latin typeface="Arial" panose="020B0604020202020204" pitchFamily="34" charset="0"/>
              <a:cs typeface="Arial" panose="020B0604020202020204" pitchFamily="34" charset="0"/>
            </a:endParaRPr>
          </a:p>
          <a:p>
            <a:pPr marL="457200" indent="-457200">
              <a:buFontTx/>
              <a:buChar char="-"/>
            </a:pPr>
            <a:r>
              <a:rPr lang="en-US" sz="3500" dirty="0">
                <a:solidFill>
                  <a:srgbClr val="6D6E70"/>
                </a:solidFill>
                <a:latin typeface="Arial" panose="020B0604020202020204" pitchFamily="34" charset="0"/>
                <a:cs typeface="Arial" panose="020B0604020202020204" pitchFamily="34" charset="0"/>
              </a:rPr>
              <a:t>Gender-sparse: Direct mention of sex-disaggregation in very few indicators</a:t>
            </a:r>
          </a:p>
          <a:p>
            <a:pPr marL="1011692" lvl="1" indent="-457200">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5 out of remaining 11 SDGs</a:t>
            </a:r>
          </a:p>
          <a:p>
            <a:pPr lvl="6"/>
            <a:endParaRPr lang="en-US" sz="3500" dirty="0">
              <a:solidFill>
                <a:srgbClr val="6D6E70"/>
              </a:solidFill>
              <a:latin typeface="Arial" panose="020B0604020202020204" pitchFamily="34" charset="0"/>
              <a:cs typeface="Arial" panose="020B0604020202020204" pitchFamily="34" charset="0"/>
            </a:endParaRPr>
          </a:p>
          <a:p>
            <a:pPr marL="457200" indent="-457200">
              <a:buFontTx/>
              <a:buChar char="-"/>
            </a:pPr>
            <a:r>
              <a:rPr lang="en-US" sz="3500" dirty="0">
                <a:solidFill>
                  <a:srgbClr val="6D6E70"/>
                </a:solidFill>
                <a:latin typeface="Arial" panose="020B0604020202020204" pitchFamily="34" charset="0"/>
                <a:cs typeface="Arial" panose="020B0604020202020204" pitchFamily="34" charset="0"/>
              </a:rPr>
              <a:t>Gender-blind: No gender angle in any of the indicators </a:t>
            </a:r>
          </a:p>
          <a:p>
            <a:pPr marL="1011692" lvl="1" indent="-457200">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6 of the remaining SDGs</a:t>
            </a:r>
          </a:p>
          <a:p>
            <a:pPr marL="457200" indent="-457200">
              <a:buFontTx/>
              <a:buChar char="-"/>
            </a:pPr>
            <a:endParaRPr lang="en-US" sz="3500" dirty="0">
              <a:solidFill>
                <a:srgbClr val="6D6E70"/>
              </a:solidFill>
              <a:latin typeface="Arial" panose="020B0604020202020204" pitchFamily="34" charset="0"/>
              <a:cs typeface="Arial" panose="020B0604020202020204" pitchFamily="34" charset="0"/>
            </a:endParaRPr>
          </a:p>
          <a:p>
            <a:endParaRPr lang="en-US" sz="3500" dirty="0">
              <a:solidFill>
                <a:srgbClr val="6D6E7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3500" dirty="0">
              <a:solidFill>
                <a:srgbClr val="6D6E7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3500" dirty="0">
              <a:solidFill>
                <a:srgbClr val="6D6E70"/>
              </a:solidFill>
              <a:latin typeface="Arial" panose="020B0604020202020204" pitchFamily="34" charset="0"/>
              <a:cs typeface="Arial" panose="020B0604020202020204" pitchFamily="34" charset="0"/>
            </a:endParaRPr>
          </a:p>
          <a:p>
            <a:r>
              <a:rPr lang="en-US" sz="3500" dirty="0">
                <a:solidFill>
                  <a:srgbClr val="6D6E7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3188345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FFD5E-45E4-4143-B571-C250F3D93AF4}"/>
              </a:ext>
            </a:extLst>
          </p:cNvPr>
          <p:cNvSpPr>
            <a:spLocks noGrp="1"/>
          </p:cNvSpPr>
          <p:nvPr>
            <p:ph type="body" sz="quarter" idx="10"/>
          </p:nvPr>
        </p:nvSpPr>
        <p:spPr>
          <a:xfrm>
            <a:off x="1588889" y="1047570"/>
            <a:ext cx="21233951" cy="1151213"/>
          </a:xfrm>
        </p:spPr>
        <p:txBody>
          <a:bodyPr/>
          <a:lstStyle/>
          <a:p>
            <a:r>
              <a:rPr lang="en-US" sz="3600" dirty="0"/>
              <a:t>Indicator methodology</a:t>
            </a:r>
          </a:p>
          <a:p>
            <a:endParaRPr lang="en-US" dirty="0"/>
          </a:p>
        </p:txBody>
      </p:sp>
      <p:sp>
        <p:nvSpPr>
          <p:cNvPr id="3" name="Text Placeholder 2">
            <a:extLst>
              <a:ext uri="{FF2B5EF4-FFF2-40B4-BE49-F238E27FC236}">
                <a16:creationId xmlns:a16="http://schemas.microsoft.com/office/drawing/2014/main" id="{5F1DD93D-BCA8-4CE0-B679-8D9B356172AE}"/>
              </a:ext>
            </a:extLst>
          </p:cNvPr>
          <p:cNvSpPr>
            <a:spLocks noGrp="1"/>
          </p:cNvSpPr>
          <p:nvPr>
            <p:ph type="body" sz="quarter" idx="11"/>
          </p:nvPr>
        </p:nvSpPr>
        <p:spPr>
          <a:xfrm>
            <a:off x="1540387" y="2198783"/>
            <a:ext cx="21233951" cy="1031051"/>
          </a:xfrm>
        </p:spPr>
        <p:txBody>
          <a:bodyPr/>
          <a:lstStyle/>
          <a:p>
            <a:pPr algn="just"/>
            <a:r>
              <a:rPr lang="en-US" sz="3200" dirty="0">
                <a:solidFill>
                  <a:srgbClr val="009CDB"/>
                </a:solidFill>
              </a:rPr>
              <a:t>Indicator 5.5.1 (b): Proportion of seats held by women in local governments </a:t>
            </a:r>
          </a:p>
          <a:p>
            <a:pPr algn="just"/>
            <a:endParaRPr lang="en-US" sz="3500" dirty="0">
              <a:solidFill>
                <a:srgbClr val="009CDB"/>
              </a:solidFill>
            </a:endParaRPr>
          </a:p>
        </p:txBody>
      </p:sp>
      <p:sp>
        <p:nvSpPr>
          <p:cNvPr id="5" name="TextBox 4">
            <a:extLst>
              <a:ext uri="{FF2B5EF4-FFF2-40B4-BE49-F238E27FC236}">
                <a16:creationId xmlns:a16="http://schemas.microsoft.com/office/drawing/2014/main" id="{6D4015D3-D68E-4759-877A-65A708D75B43}"/>
              </a:ext>
            </a:extLst>
          </p:cNvPr>
          <p:cNvSpPr txBox="1"/>
          <p:nvPr/>
        </p:nvSpPr>
        <p:spPr>
          <a:xfrm>
            <a:off x="1360278" y="3349996"/>
            <a:ext cx="22337922" cy="9048631"/>
          </a:xfrm>
          <a:prstGeom prst="rect">
            <a:avLst/>
          </a:prstGeom>
          <a:noFill/>
        </p:spPr>
        <p:txBody>
          <a:bodyPr wrap="square" rtlCol="0">
            <a:spAutoFit/>
          </a:bodyPr>
          <a:lstStyle/>
          <a:p>
            <a:r>
              <a:rPr lang="en-US" sz="3500" dirty="0">
                <a:solidFill>
                  <a:srgbClr val="6D6E70"/>
                </a:solidFill>
                <a:latin typeface="Arial" panose="020B0604020202020204" pitchFamily="34" charset="0"/>
                <a:cs typeface="Arial" panose="020B0604020202020204" pitchFamily="34" charset="0"/>
              </a:rPr>
              <a:t>Key concepts </a:t>
            </a:r>
          </a:p>
          <a:p>
            <a:endParaRPr lang="en-US" sz="3200" dirty="0">
              <a:solidFill>
                <a:srgbClr val="6D6E70"/>
              </a:solidFill>
              <a:latin typeface="Arial" panose="020B0604020202020204" pitchFamily="34" charset="0"/>
              <a:cs typeface="Arial" panose="020B0604020202020204" pitchFamily="34" charset="0"/>
            </a:endParaRPr>
          </a:p>
          <a:p>
            <a:pPr marL="457200" indent="-457200">
              <a:buFontTx/>
              <a:buChar char="-"/>
            </a:pPr>
            <a:r>
              <a:rPr lang="en-US" sz="3200" dirty="0">
                <a:solidFill>
                  <a:srgbClr val="009CDB"/>
                </a:solidFill>
                <a:latin typeface="Arial" panose="020B0604020202020204" pitchFamily="34" charset="0"/>
                <a:cs typeface="Arial" panose="020B0604020202020204" pitchFamily="34" charset="0"/>
              </a:rPr>
              <a:t>Local government</a:t>
            </a:r>
            <a:r>
              <a:rPr lang="en-US" sz="3200" dirty="0">
                <a:solidFill>
                  <a:srgbClr val="6D6E70"/>
                </a:solidFill>
                <a:latin typeface="Arial" panose="020B0604020202020204" pitchFamily="34" charset="0"/>
                <a:cs typeface="Arial" panose="020B0604020202020204" pitchFamily="34" charset="0"/>
              </a:rPr>
              <a:t>: </a:t>
            </a:r>
            <a:r>
              <a:rPr lang="en-US" sz="3200" dirty="0">
                <a:solidFill>
                  <a:srgbClr val="6D6E70"/>
                </a:solidFill>
                <a:latin typeface="Arial" panose="020B0604020202020204" pitchFamily="34" charset="0"/>
                <a:ea typeface="+mj-ea"/>
                <a:cs typeface="Arial" panose="020B0604020202020204" pitchFamily="34" charset="0"/>
              </a:rPr>
              <a:t>(According to 2008 SNA, Para 4.129, 4.145) Comprises institutional units whose fiscal, legislative and executive authority extends over the smallest geographical areas distinguished for administrative and political purposes </a:t>
            </a:r>
          </a:p>
          <a:p>
            <a:pPr marL="1011692" lvl="1" indent="-457200">
              <a:buFont typeface="Courier New" panose="02070309020205020404" pitchFamily="49" charset="0"/>
              <a:buChar char="o"/>
            </a:pPr>
            <a:r>
              <a:rPr lang="en-US" sz="3200" dirty="0">
                <a:solidFill>
                  <a:srgbClr val="6D6E70"/>
                </a:solidFill>
                <a:latin typeface="Arial" panose="020B0604020202020204" pitchFamily="34" charset="0"/>
                <a:ea typeface="+mj-ea"/>
                <a:cs typeface="Arial" panose="020B0604020202020204" pitchFamily="34" charset="0"/>
              </a:rPr>
              <a:t>Usually a result of decentralization, transferring political, fiscal or administrative powers from the central government to subnational units</a:t>
            </a:r>
          </a:p>
          <a:p>
            <a:pPr marL="1011692" lvl="1" indent="-457200">
              <a:buFont typeface="Courier New" panose="02070309020205020404" pitchFamily="49" charset="0"/>
              <a:buChar char="o"/>
            </a:pPr>
            <a:r>
              <a:rPr lang="en-US" sz="3200" dirty="0">
                <a:solidFill>
                  <a:srgbClr val="6D6E70"/>
                </a:solidFill>
                <a:latin typeface="Arial" panose="020B0604020202020204" pitchFamily="34" charset="0"/>
                <a:ea typeface="+mj-ea"/>
                <a:cs typeface="Arial" panose="020B0604020202020204" pitchFamily="34" charset="0"/>
              </a:rPr>
              <a:t>What constitutes local government is defined by a country’s national and legal framework</a:t>
            </a:r>
            <a:r>
              <a:rPr lang="en-US" sz="3200" dirty="0">
                <a:solidFill>
                  <a:srgbClr val="6D6E70"/>
                </a:solidFill>
                <a:latin typeface="Arial" panose="020B0604020202020204" pitchFamily="34" charset="0"/>
                <a:cs typeface="Arial" panose="020B0604020202020204" pitchFamily="34" charset="0"/>
              </a:rPr>
              <a:t>  </a:t>
            </a:r>
          </a:p>
          <a:p>
            <a:pPr marL="1011692" lvl="1" indent="-457200">
              <a:buFont typeface="Courier New" panose="02070309020205020404" pitchFamily="49" charset="0"/>
              <a:buChar char="o"/>
            </a:pPr>
            <a:r>
              <a:rPr lang="en-US" sz="3200" dirty="0">
                <a:solidFill>
                  <a:srgbClr val="6D6E70"/>
                </a:solidFill>
                <a:latin typeface="Arial" panose="020B0604020202020204" pitchFamily="34" charset="0"/>
                <a:cs typeface="Arial" panose="020B0604020202020204" pitchFamily="34" charset="0"/>
              </a:rPr>
              <a:t>Central government powers enable local governments to regulate and/or run certain government functions on their own and are the key criteria for differentiating between what constitutes local government and what constitutes simple state or public administration implementing state policies or delivering services at local level. </a:t>
            </a:r>
          </a:p>
          <a:p>
            <a:pPr marL="457200" indent="-457200">
              <a:buFontTx/>
              <a:buChar char="-"/>
            </a:pPr>
            <a:endParaRPr lang="en-US" sz="3200" dirty="0">
              <a:solidFill>
                <a:srgbClr val="6D6E70"/>
              </a:solidFill>
              <a:latin typeface="Arial" panose="020B0604020202020204" pitchFamily="34" charset="0"/>
              <a:cs typeface="Arial" panose="020B0604020202020204" pitchFamily="34" charset="0"/>
            </a:endParaRPr>
          </a:p>
          <a:p>
            <a:pPr marL="457200" indent="-457200">
              <a:buFontTx/>
              <a:buChar char="-"/>
            </a:pPr>
            <a:r>
              <a:rPr lang="en-US" sz="3200" dirty="0">
                <a:solidFill>
                  <a:srgbClr val="009CDB"/>
                </a:solidFill>
                <a:latin typeface="Arial" panose="020B0604020202020204" pitchFamily="34" charset="0"/>
                <a:cs typeface="Arial" panose="020B0604020202020204" pitchFamily="34" charset="0"/>
              </a:rPr>
              <a:t>Deliberative bodies</a:t>
            </a:r>
            <a:r>
              <a:rPr lang="en-US" sz="3200" dirty="0">
                <a:solidFill>
                  <a:srgbClr val="6D6E70"/>
                </a:solidFill>
                <a:latin typeface="Arial" panose="020B0604020202020204" pitchFamily="34" charset="0"/>
                <a:cs typeface="Arial" panose="020B0604020202020204" pitchFamily="34" charset="0"/>
              </a:rPr>
              <a:t>: Formal entities with decision-making power, including the ability to issue by-laws, on a range of local aspects of public affairs. </a:t>
            </a:r>
          </a:p>
          <a:p>
            <a:pPr marL="457200" indent="-457200">
              <a:buFontTx/>
              <a:buChar char="-"/>
            </a:pPr>
            <a:endParaRPr lang="en-US" sz="3200" dirty="0">
              <a:solidFill>
                <a:srgbClr val="6D6E70"/>
              </a:solidFill>
              <a:latin typeface="Arial" panose="020B0604020202020204" pitchFamily="34" charset="0"/>
              <a:cs typeface="Arial" panose="020B0604020202020204" pitchFamily="34" charset="0"/>
            </a:endParaRPr>
          </a:p>
          <a:p>
            <a:pPr marL="457200" indent="-457200">
              <a:buFontTx/>
              <a:buChar char="-"/>
            </a:pPr>
            <a:r>
              <a:rPr lang="en-US" sz="3200" dirty="0">
                <a:solidFill>
                  <a:srgbClr val="009CDB"/>
                </a:solidFill>
                <a:latin typeface="Arial" panose="020B0604020202020204" pitchFamily="34" charset="0"/>
                <a:cs typeface="Arial" panose="020B0604020202020204" pitchFamily="34" charset="0"/>
              </a:rPr>
              <a:t>Elected positions</a:t>
            </a:r>
            <a:r>
              <a:rPr lang="en-US" sz="3200" dirty="0">
                <a:solidFill>
                  <a:srgbClr val="6D6E70"/>
                </a:solidFill>
                <a:latin typeface="Arial" panose="020B0604020202020204" pitchFamily="34" charset="0"/>
                <a:cs typeface="Arial" panose="020B0604020202020204" pitchFamily="34" charset="0"/>
              </a:rPr>
              <a:t>: (as opposed to appointed positions) selected in local elections, voters cast ballots for</a:t>
            </a:r>
            <a:br>
              <a:rPr lang="en-US" sz="3200" dirty="0">
                <a:solidFill>
                  <a:srgbClr val="6D6E70"/>
                </a:solidFill>
                <a:latin typeface="Arial" panose="020B0604020202020204" pitchFamily="34" charset="0"/>
                <a:cs typeface="Arial" panose="020B0604020202020204" pitchFamily="34" charset="0"/>
              </a:rPr>
            </a:br>
            <a:r>
              <a:rPr lang="en-US" sz="3200" dirty="0">
                <a:solidFill>
                  <a:srgbClr val="6D6E70"/>
                </a:solidFill>
                <a:latin typeface="Arial" panose="020B0604020202020204" pitchFamily="34" charset="0"/>
                <a:cs typeface="Arial" panose="020B0604020202020204" pitchFamily="34" charset="0"/>
              </a:rPr>
              <a:t>the person, persons or political party. Includes both elected persons who competed on openly contested seats and on reserved seats or through a candidate quota.</a:t>
            </a:r>
          </a:p>
          <a:p>
            <a:endParaRPr lang="en-US" sz="3500" dirty="0">
              <a:solidFill>
                <a:srgbClr val="6D6E7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73162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FFD5E-45E4-4143-B571-C250F3D93AF4}"/>
              </a:ext>
            </a:extLst>
          </p:cNvPr>
          <p:cNvSpPr>
            <a:spLocks noGrp="1"/>
          </p:cNvSpPr>
          <p:nvPr>
            <p:ph type="body" sz="quarter" idx="10"/>
          </p:nvPr>
        </p:nvSpPr>
        <p:spPr>
          <a:xfrm>
            <a:off x="1588889" y="1047570"/>
            <a:ext cx="21233951" cy="1151213"/>
          </a:xfrm>
        </p:spPr>
        <p:txBody>
          <a:bodyPr/>
          <a:lstStyle/>
          <a:p>
            <a:r>
              <a:rPr lang="en-US" sz="3600" dirty="0"/>
              <a:t>Indicator methodology</a:t>
            </a:r>
          </a:p>
          <a:p>
            <a:endParaRPr lang="en-US" dirty="0"/>
          </a:p>
        </p:txBody>
      </p:sp>
      <p:sp>
        <p:nvSpPr>
          <p:cNvPr id="3" name="Text Placeholder 2">
            <a:extLst>
              <a:ext uri="{FF2B5EF4-FFF2-40B4-BE49-F238E27FC236}">
                <a16:creationId xmlns:a16="http://schemas.microsoft.com/office/drawing/2014/main" id="{5F1DD93D-BCA8-4CE0-B679-8D9B356172AE}"/>
              </a:ext>
            </a:extLst>
          </p:cNvPr>
          <p:cNvSpPr>
            <a:spLocks noGrp="1"/>
          </p:cNvSpPr>
          <p:nvPr>
            <p:ph type="body" sz="quarter" idx="11"/>
          </p:nvPr>
        </p:nvSpPr>
        <p:spPr>
          <a:xfrm>
            <a:off x="1540387" y="2198783"/>
            <a:ext cx="21233951" cy="1031051"/>
          </a:xfrm>
        </p:spPr>
        <p:txBody>
          <a:bodyPr/>
          <a:lstStyle/>
          <a:p>
            <a:pPr algn="just"/>
            <a:r>
              <a:rPr lang="en-US" sz="3200" dirty="0">
                <a:solidFill>
                  <a:srgbClr val="009CDB"/>
                </a:solidFill>
              </a:rPr>
              <a:t>Indicator 5.5.1 (b): Proportion of seats held by women in local governments </a:t>
            </a:r>
          </a:p>
          <a:p>
            <a:pPr algn="just"/>
            <a:endParaRPr lang="en-US" sz="3500" dirty="0">
              <a:solidFill>
                <a:srgbClr val="009CDB"/>
              </a:solidFill>
            </a:endParaRPr>
          </a:p>
        </p:txBody>
      </p:sp>
      <p:sp>
        <p:nvSpPr>
          <p:cNvPr id="16" name="Text Box 322">
            <a:extLst>
              <a:ext uri="{FF2B5EF4-FFF2-40B4-BE49-F238E27FC236}">
                <a16:creationId xmlns:a16="http://schemas.microsoft.com/office/drawing/2014/main" id="{2BAC425E-0890-4270-B243-524422C0E750}"/>
              </a:ext>
            </a:extLst>
          </p:cNvPr>
          <p:cNvSpPr txBox="1"/>
          <p:nvPr/>
        </p:nvSpPr>
        <p:spPr>
          <a:xfrm>
            <a:off x="2590800" y="4190589"/>
            <a:ext cx="6369598" cy="503210"/>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a:spcBef>
                <a:spcPts val="0"/>
              </a:spcBef>
              <a:spcAft>
                <a:spcPts val="1000"/>
              </a:spcAft>
            </a:pPr>
            <a:r>
              <a:rPr lang="en-US" sz="2800" i="1" dirty="0">
                <a:solidFill>
                  <a:srgbClr val="009DDC"/>
                </a:solidFill>
                <a:effectLst/>
                <a:latin typeface="Calibri" panose="020F0502020204030204" pitchFamily="34" charset="0"/>
                <a:ea typeface="Calibri" panose="020F0502020204030204" pitchFamily="34" charset="0"/>
                <a:cs typeface="Times New Roman" panose="02020603050405020304" pitchFamily="18" charset="0"/>
              </a:rPr>
              <a:t> Structure of government, Mongolia</a:t>
            </a:r>
            <a:endParaRPr lang="en-US" sz="1800" i="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6">
            <a:extLst>
              <a:ext uri="{FF2B5EF4-FFF2-40B4-BE49-F238E27FC236}">
                <a16:creationId xmlns:a16="http://schemas.microsoft.com/office/drawing/2014/main" id="{08C39986-3AB8-4ED2-AF2A-57BA42DA1F4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581400" y="5410200"/>
            <a:ext cx="13563600" cy="5558695"/>
          </a:xfrm>
          <a:prstGeom prst="rect">
            <a:avLst/>
          </a:prstGeom>
          <a:noFill/>
        </p:spPr>
      </p:pic>
    </p:spTree>
    <p:extLst>
      <p:ext uri="{BB962C8B-B14F-4D97-AF65-F5344CB8AC3E}">
        <p14:creationId xmlns:p14="http://schemas.microsoft.com/office/powerpoint/2010/main" val="35600709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FFD5E-45E4-4143-B571-C250F3D93AF4}"/>
              </a:ext>
            </a:extLst>
          </p:cNvPr>
          <p:cNvSpPr>
            <a:spLocks noGrp="1"/>
          </p:cNvSpPr>
          <p:nvPr>
            <p:ph type="body" sz="quarter" idx="10"/>
          </p:nvPr>
        </p:nvSpPr>
        <p:spPr>
          <a:xfrm>
            <a:off x="1588889" y="1047570"/>
            <a:ext cx="21233951" cy="1151213"/>
          </a:xfrm>
        </p:spPr>
        <p:txBody>
          <a:bodyPr/>
          <a:lstStyle/>
          <a:p>
            <a:r>
              <a:rPr lang="en-US" sz="3600" dirty="0"/>
              <a:t>Indicator methodology</a:t>
            </a:r>
          </a:p>
          <a:p>
            <a:endParaRPr lang="en-US" dirty="0"/>
          </a:p>
        </p:txBody>
      </p:sp>
      <p:sp>
        <p:nvSpPr>
          <p:cNvPr id="3" name="Text Placeholder 2">
            <a:extLst>
              <a:ext uri="{FF2B5EF4-FFF2-40B4-BE49-F238E27FC236}">
                <a16:creationId xmlns:a16="http://schemas.microsoft.com/office/drawing/2014/main" id="{5F1DD93D-BCA8-4CE0-B679-8D9B356172AE}"/>
              </a:ext>
            </a:extLst>
          </p:cNvPr>
          <p:cNvSpPr>
            <a:spLocks noGrp="1"/>
          </p:cNvSpPr>
          <p:nvPr>
            <p:ph type="body" sz="quarter" idx="11"/>
          </p:nvPr>
        </p:nvSpPr>
        <p:spPr>
          <a:xfrm>
            <a:off x="1540387" y="2198783"/>
            <a:ext cx="21233951" cy="917587"/>
          </a:xfrm>
        </p:spPr>
        <p:txBody>
          <a:bodyPr/>
          <a:lstStyle/>
          <a:p>
            <a:pPr algn="just"/>
            <a:r>
              <a:rPr lang="en-US" sz="3200" dirty="0">
                <a:solidFill>
                  <a:srgbClr val="009CDB"/>
                </a:solidFill>
              </a:rPr>
              <a:t>Indicator 5.5.1 (b): Proportion of seats held by women in local governments </a:t>
            </a:r>
          </a:p>
          <a:p>
            <a:pPr algn="just"/>
            <a:endParaRPr lang="en-US" sz="3500" dirty="0">
              <a:solidFill>
                <a:srgbClr val="009CDB"/>
              </a:solidFill>
            </a:endParaRPr>
          </a:p>
        </p:txBody>
      </p:sp>
      <p:sp>
        <p:nvSpPr>
          <p:cNvPr id="5" name="TextBox 4">
            <a:extLst>
              <a:ext uri="{FF2B5EF4-FFF2-40B4-BE49-F238E27FC236}">
                <a16:creationId xmlns:a16="http://schemas.microsoft.com/office/drawing/2014/main" id="{6D4015D3-D68E-4759-877A-65A708D75B43}"/>
              </a:ext>
            </a:extLst>
          </p:cNvPr>
          <p:cNvSpPr txBox="1"/>
          <p:nvPr/>
        </p:nvSpPr>
        <p:spPr>
          <a:xfrm>
            <a:off x="1129935" y="2978299"/>
            <a:ext cx="8699865" cy="4939814"/>
          </a:xfrm>
          <a:prstGeom prst="rect">
            <a:avLst/>
          </a:prstGeom>
          <a:noFill/>
        </p:spPr>
        <p:txBody>
          <a:bodyPr wrap="square" rtlCol="0">
            <a:spAutoFit/>
          </a:bodyPr>
          <a:lstStyle/>
          <a:p>
            <a:r>
              <a:rPr lang="en-US" sz="3500" dirty="0">
                <a:solidFill>
                  <a:srgbClr val="6D6E70"/>
                </a:solidFill>
                <a:latin typeface="Arial" panose="020B0604020202020204" pitchFamily="34" charset="0"/>
                <a:cs typeface="Arial" panose="020B0604020202020204" pitchFamily="34" charset="0"/>
              </a:rPr>
              <a:t>Data source</a:t>
            </a:r>
          </a:p>
          <a:p>
            <a:endParaRPr lang="en-US" sz="3500" dirty="0">
              <a:solidFill>
                <a:srgbClr val="6D6E70"/>
              </a:solidFill>
              <a:latin typeface="Arial" panose="020B0604020202020204" pitchFamily="34" charset="0"/>
              <a:cs typeface="Arial" panose="020B0604020202020204" pitchFamily="34" charset="0"/>
            </a:endParaRPr>
          </a:p>
          <a:p>
            <a:pPr marL="457200" indent="-457200">
              <a:buFontTx/>
              <a:buChar char="-"/>
            </a:pPr>
            <a:r>
              <a:rPr lang="en-US" sz="3500" dirty="0">
                <a:solidFill>
                  <a:srgbClr val="6D6E70"/>
                </a:solidFill>
                <a:latin typeface="Arial" panose="020B0604020202020204" pitchFamily="34" charset="0"/>
                <a:cs typeface="Arial" panose="020B0604020202020204" pitchFamily="34" charset="0"/>
              </a:rPr>
              <a:t>Administrative data produced by Electoral Management Body (EMB) tasked with organizing elections at the local level </a:t>
            </a:r>
          </a:p>
          <a:p>
            <a:pPr marL="1011692" lvl="1" indent="-457200">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E.g. who won the elections</a:t>
            </a:r>
          </a:p>
          <a:p>
            <a:pPr marL="1011692" lvl="1" indent="-457200">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Sex of the winning candidate</a:t>
            </a:r>
          </a:p>
          <a:p>
            <a:pPr lvl="1"/>
            <a:endParaRPr lang="en-US" sz="3500" dirty="0">
              <a:solidFill>
                <a:srgbClr val="6D6E7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7AF3EAA0-6BBA-47C3-BCBA-F16CA1645F4E}"/>
              </a:ext>
            </a:extLst>
          </p:cNvPr>
          <p:cNvSpPr txBox="1"/>
          <p:nvPr/>
        </p:nvSpPr>
        <p:spPr>
          <a:xfrm>
            <a:off x="1129935" y="7918112"/>
            <a:ext cx="8090265" cy="1077218"/>
          </a:xfrm>
          <a:prstGeom prst="rect">
            <a:avLst/>
          </a:prstGeom>
          <a:noFill/>
        </p:spPr>
        <p:txBody>
          <a:bodyPr wrap="square" rtlCol="0">
            <a:spAutoFit/>
          </a:bodyPr>
          <a:lstStyle/>
          <a:p>
            <a:r>
              <a:rPr lang="en-US" sz="3200" dirty="0">
                <a:solidFill>
                  <a:srgbClr val="6D6E70"/>
                </a:solidFill>
                <a:latin typeface="Arial" panose="020B0604020202020204" pitchFamily="34" charset="0"/>
                <a:cs typeface="Arial" panose="020B0604020202020204" pitchFamily="34" charset="0"/>
              </a:rPr>
              <a:t>- UN Women and UN regional commissions send this request form to National EMB </a:t>
            </a:r>
          </a:p>
        </p:txBody>
      </p:sp>
      <p:grpSp>
        <p:nvGrpSpPr>
          <p:cNvPr id="11" name="Group 10">
            <a:extLst>
              <a:ext uri="{FF2B5EF4-FFF2-40B4-BE49-F238E27FC236}">
                <a16:creationId xmlns:a16="http://schemas.microsoft.com/office/drawing/2014/main" id="{236C053E-0E95-4315-8EE3-FD4F9AA83EDB}"/>
              </a:ext>
            </a:extLst>
          </p:cNvPr>
          <p:cNvGrpSpPr/>
          <p:nvPr/>
        </p:nvGrpSpPr>
        <p:grpSpPr>
          <a:xfrm>
            <a:off x="9829800" y="3326281"/>
            <a:ext cx="14325599" cy="8297127"/>
            <a:chOff x="32614" y="-151412"/>
            <a:chExt cx="6131454" cy="3416101"/>
          </a:xfrm>
        </p:grpSpPr>
        <p:pic>
          <p:nvPicPr>
            <p:cNvPr id="12" name="Picture 11">
              <a:extLst>
                <a:ext uri="{FF2B5EF4-FFF2-40B4-BE49-F238E27FC236}">
                  <a16:creationId xmlns:a16="http://schemas.microsoft.com/office/drawing/2014/main" id="{8BD4C431-BBDE-4828-B3C0-AB60AB2CF26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614" y="205253"/>
              <a:ext cx="6131454" cy="3059436"/>
            </a:xfrm>
            <a:prstGeom prst="rect">
              <a:avLst/>
            </a:prstGeom>
            <a:noFill/>
            <a:ln>
              <a:noFill/>
            </a:ln>
          </p:spPr>
        </p:pic>
        <p:sp>
          <p:nvSpPr>
            <p:cNvPr id="13" name="Text Box 337">
              <a:extLst>
                <a:ext uri="{FF2B5EF4-FFF2-40B4-BE49-F238E27FC236}">
                  <a16:creationId xmlns:a16="http://schemas.microsoft.com/office/drawing/2014/main" id="{7037326D-6DF1-46F9-8D31-DD1E1B4C1E4C}"/>
                </a:ext>
              </a:extLst>
            </p:cNvPr>
            <p:cNvSpPr txBox="1"/>
            <p:nvPr/>
          </p:nvSpPr>
          <p:spPr>
            <a:xfrm>
              <a:off x="1598092" y="-151412"/>
              <a:ext cx="4272449" cy="270240"/>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a:spcBef>
                  <a:spcPts val="0"/>
                </a:spcBef>
                <a:spcAft>
                  <a:spcPts val="1000"/>
                </a:spcAft>
              </a:pPr>
              <a:r>
                <a:rPr lang="en-US" sz="2500" i="1" dirty="0">
                  <a:solidFill>
                    <a:srgbClr val="009DDC"/>
                  </a:solidFill>
                  <a:effectLst/>
                  <a:latin typeface="Calibri" panose="020F0502020204030204" pitchFamily="34" charset="0"/>
                  <a:ea typeface="Calibri" panose="020F0502020204030204" pitchFamily="34" charset="0"/>
                  <a:cs typeface="Times New Roman" panose="02020603050405020304" pitchFamily="18" charset="0"/>
                </a:rPr>
                <a:t>Data table in the generic data request form</a:t>
              </a:r>
              <a:endParaRPr lang="en-US" sz="2500" i="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7965219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FFD5E-45E4-4143-B571-C250F3D93AF4}"/>
              </a:ext>
            </a:extLst>
          </p:cNvPr>
          <p:cNvSpPr>
            <a:spLocks noGrp="1"/>
          </p:cNvSpPr>
          <p:nvPr>
            <p:ph type="body" sz="quarter" idx="10"/>
          </p:nvPr>
        </p:nvSpPr>
        <p:spPr>
          <a:xfrm>
            <a:off x="1588889" y="1047570"/>
            <a:ext cx="21233951" cy="1151213"/>
          </a:xfrm>
        </p:spPr>
        <p:txBody>
          <a:bodyPr/>
          <a:lstStyle/>
          <a:p>
            <a:r>
              <a:rPr lang="en-US" sz="3600" dirty="0"/>
              <a:t>Indicator methodology</a:t>
            </a:r>
          </a:p>
          <a:p>
            <a:endParaRPr lang="en-US" dirty="0"/>
          </a:p>
        </p:txBody>
      </p:sp>
      <p:sp>
        <p:nvSpPr>
          <p:cNvPr id="3" name="Text Placeholder 2">
            <a:extLst>
              <a:ext uri="{FF2B5EF4-FFF2-40B4-BE49-F238E27FC236}">
                <a16:creationId xmlns:a16="http://schemas.microsoft.com/office/drawing/2014/main" id="{5F1DD93D-BCA8-4CE0-B679-8D9B356172AE}"/>
              </a:ext>
            </a:extLst>
          </p:cNvPr>
          <p:cNvSpPr>
            <a:spLocks noGrp="1"/>
          </p:cNvSpPr>
          <p:nvPr>
            <p:ph type="body" sz="quarter" idx="11"/>
          </p:nvPr>
        </p:nvSpPr>
        <p:spPr>
          <a:xfrm>
            <a:off x="1540387" y="2198783"/>
            <a:ext cx="21233951" cy="2446824"/>
          </a:xfrm>
        </p:spPr>
        <p:txBody>
          <a:bodyPr/>
          <a:lstStyle/>
          <a:p>
            <a:pPr algn="just"/>
            <a:r>
              <a:rPr lang="en-US" sz="3200" dirty="0">
                <a:solidFill>
                  <a:srgbClr val="009CDB"/>
                </a:solidFill>
              </a:rPr>
              <a:t>Indicator 5.5.1 (b): Proportion of seats held by women in local governments </a:t>
            </a:r>
          </a:p>
          <a:p>
            <a:pPr algn="just"/>
            <a:endParaRPr lang="en-US" sz="3200" dirty="0">
              <a:solidFill>
                <a:srgbClr val="009CDB"/>
              </a:solidFill>
            </a:endParaRPr>
          </a:p>
          <a:p>
            <a:pPr algn="just"/>
            <a:endParaRPr lang="en-US" sz="3200" dirty="0">
              <a:solidFill>
                <a:srgbClr val="009CDB"/>
              </a:solidFill>
            </a:endParaRPr>
          </a:p>
          <a:p>
            <a:pPr algn="just"/>
            <a:r>
              <a:rPr lang="en-US" i="1" dirty="0">
                <a:solidFill>
                  <a:srgbClr val="009CDB"/>
                </a:solidFill>
              </a:rPr>
              <a:t>Figure: Sources and flow of data</a:t>
            </a:r>
          </a:p>
          <a:p>
            <a:pPr algn="just"/>
            <a:endParaRPr lang="en-US" sz="3500" dirty="0">
              <a:solidFill>
                <a:srgbClr val="009CDB"/>
              </a:solidFill>
            </a:endParaRPr>
          </a:p>
        </p:txBody>
      </p:sp>
      <p:pic>
        <p:nvPicPr>
          <p:cNvPr id="7" name="Picture 6">
            <a:extLst>
              <a:ext uri="{FF2B5EF4-FFF2-40B4-BE49-F238E27FC236}">
                <a16:creationId xmlns:a16="http://schemas.microsoft.com/office/drawing/2014/main" id="{B627DEAD-4577-46C9-8CFC-DBAC320FCC3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600" y="3124200"/>
            <a:ext cx="13487400" cy="8809766"/>
          </a:xfrm>
          <a:prstGeom prst="rect">
            <a:avLst/>
          </a:prstGeom>
          <a:noFill/>
        </p:spPr>
      </p:pic>
    </p:spTree>
    <p:extLst>
      <p:ext uri="{BB962C8B-B14F-4D97-AF65-F5344CB8AC3E}">
        <p14:creationId xmlns:p14="http://schemas.microsoft.com/office/powerpoint/2010/main" val="33863561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FFD5E-45E4-4143-B571-C250F3D93AF4}"/>
              </a:ext>
            </a:extLst>
          </p:cNvPr>
          <p:cNvSpPr>
            <a:spLocks noGrp="1"/>
          </p:cNvSpPr>
          <p:nvPr>
            <p:ph type="body" sz="quarter" idx="10"/>
          </p:nvPr>
        </p:nvSpPr>
        <p:spPr>
          <a:xfrm>
            <a:off x="1588889" y="1047570"/>
            <a:ext cx="21233951" cy="1151213"/>
          </a:xfrm>
        </p:spPr>
        <p:txBody>
          <a:bodyPr/>
          <a:lstStyle/>
          <a:p>
            <a:r>
              <a:rPr lang="en-US" sz="3600" dirty="0"/>
              <a:t>Indicator methodology</a:t>
            </a:r>
          </a:p>
          <a:p>
            <a:endParaRPr lang="en-US" dirty="0"/>
          </a:p>
        </p:txBody>
      </p:sp>
      <p:sp>
        <p:nvSpPr>
          <p:cNvPr id="3" name="Text Placeholder 2">
            <a:extLst>
              <a:ext uri="{FF2B5EF4-FFF2-40B4-BE49-F238E27FC236}">
                <a16:creationId xmlns:a16="http://schemas.microsoft.com/office/drawing/2014/main" id="{5F1DD93D-BCA8-4CE0-B679-8D9B356172AE}"/>
              </a:ext>
            </a:extLst>
          </p:cNvPr>
          <p:cNvSpPr>
            <a:spLocks noGrp="1"/>
          </p:cNvSpPr>
          <p:nvPr>
            <p:ph type="body" sz="quarter" idx="11"/>
          </p:nvPr>
        </p:nvSpPr>
        <p:spPr>
          <a:xfrm>
            <a:off x="1540387" y="2198783"/>
            <a:ext cx="21233951" cy="1031051"/>
          </a:xfrm>
        </p:spPr>
        <p:txBody>
          <a:bodyPr/>
          <a:lstStyle/>
          <a:p>
            <a:pPr algn="just"/>
            <a:r>
              <a:rPr lang="en-US" sz="3200" dirty="0">
                <a:solidFill>
                  <a:srgbClr val="009CDB"/>
                </a:solidFill>
              </a:rPr>
              <a:t>Indicator 5.5.1 (b): Proportion of seats held by women in local governments </a:t>
            </a:r>
          </a:p>
          <a:p>
            <a:pPr algn="just"/>
            <a:endParaRPr lang="en-US" sz="3500" dirty="0">
              <a:solidFill>
                <a:srgbClr val="009CDB"/>
              </a:solidFill>
            </a:endParaRPr>
          </a:p>
        </p:txBody>
      </p:sp>
      <p:sp>
        <p:nvSpPr>
          <p:cNvPr id="4" name="TextBox 3">
            <a:extLst>
              <a:ext uri="{FF2B5EF4-FFF2-40B4-BE49-F238E27FC236}">
                <a16:creationId xmlns:a16="http://schemas.microsoft.com/office/drawing/2014/main" id="{40C7EB79-C25E-418D-956C-141524B939F4}"/>
              </a:ext>
            </a:extLst>
          </p:cNvPr>
          <p:cNvSpPr txBox="1"/>
          <p:nvPr/>
        </p:nvSpPr>
        <p:spPr>
          <a:xfrm>
            <a:off x="1540387" y="3369046"/>
            <a:ext cx="15784711" cy="6017032"/>
          </a:xfrm>
          <a:prstGeom prst="rect">
            <a:avLst/>
          </a:prstGeom>
          <a:noFill/>
        </p:spPr>
        <p:txBody>
          <a:bodyPr wrap="square" rtlCol="0">
            <a:spAutoFit/>
          </a:bodyPr>
          <a:lstStyle/>
          <a:p>
            <a:r>
              <a:rPr lang="en-US" sz="3500" dirty="0">
                <a:solidFill>
                  <a:srgbClr val="6D6E70"/>
                </a:solidFill>
                <a:latin typeface="Arial" panose="020B0604020202020204" pitchFamily="34" charset="0"/>
                <a:cs typeface="Arial" panose="020B0604020202020204" pitchFamily="34" charset="0"/>
              </a:rPr>
              <a:t>What if the country does not have an EMB?</a:t>
            </a:r>
          </a:p>
          <a:p>
            <a:endParaRPr lang="en-US" sz="3500" dirty="0">
              <a:solidFill>
                <a:srgbClr val="6D6E70"/>
              </a:solidFill>
              <a:latin typeface="Arial" panose="020B0604020202020204" pitchFamily="34" charset="0"/>
              <a:cs typeface="Arial" panose="020B0604020202020204" pitchFamily="34" charset="0"/>
            </a:endParaRPr>
          </a:p>
          <a:p>
            <a:pPr marL="457200" indent="-457200">
              <a:buFontTx/>
              <a:buChar char="-"/>
            </a:pPr>
            <a:r>
              <a:rPr lang="en-US" sz="3500" dirty="0">
                <a:solidFill>
                  <a:srgbClr val="6D6E70"/>
                </a:solidFill>
                <a:latin typeface="Arial" panose="020B0604020202020204" pitchFamily="34" charset="0"/>
                <a:cs typeface="Arial" panose="020B0604020202020204" pitchFamily="34" charset="0"/>
              </a:rPr>
              <a:t>Public administration data: </a:t>
            </a:r>
          </a:p>
          <a:p>
            <a:pPr marL="1011692" lvl="1" indent="-457200">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For instance, government payroll or other registries </a:t>
            </a:r>
          </a:p>
          <a:p>
            <a:pPr marL="1011692" lvl="1" indent="-457200">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Often broader than elected positions (additional processing needed)</a:t>
            </a:r>
          </a:p>
          <a:p>
            <a:pPr marL="457200" indent="-457200">
              <a:buFontTx/>
              <a:buChar char="-"/>
            </a:pPr>
            <a:endParaRPr lang="en-US" sz="3500" dirty="0">
              <a:solidFill>
                <a:srgbClr val="6D6E70"/>
              </a:solidFill>
              <a:latin typeface="Arial" panose="020B0604020202020204" pitchFamily="34" charset="0"/>
              <a:cs typeface="Arial" panose="020B0604020202020204" pitchFamily="34" charset="0"/>
            </a:endParaRPr>
          </a:p>
          <a:p>
            <a:pPr marL="457200" indent="-457200">
              <a:buFontTx/>
              <a:buChar char="-"/>
            </a:pPr>
            <a:r>
              <a:rPr lang="en-US" sz="3500" dirty="0">
                <a:solidFill>
                  <a:srgbClr val="6D6E70"/>
                </a:solidFill>
                <a:latin typeface="Arial" panose="020B0604020202020204" pitchFamily="34" charset="0"/>
                <a:cs typeface="Arial" panose="020B0604020202020204" pitchFamily="34" charset="0"/>
              </a:rPr>
              <a:t>Surveys/Censuses using local government units as units of observation: </a:t>
            </a:r>
          </a:p>
          <a:p>
            <a:pPr marL="1011692" lvl="1" indent="-457200">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Conducted by NSOs or line ministries</a:t>
            </a:r>
          </a:p>
          <a:p>
            <a:pPr marL="1011692" lvl="1" indent="-457200">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Include local government surveys, establishment surveys, municipality surveys</a:t>
            </a:r>
          </a:p>
          <a:p>
            <a:endParaRPr lang="en-US" sz="3500" dirty="0">
              <a:solidFill>
                <a:srgbClr val="6D6E7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46969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FFD5E-45E4-4143-B571-C250F3D93AF4}"/>
              </a:ext>
            </a:extLst>
          </p:cNvPr>
          <p:cNvSpPr>
            <a:spLocks noGrp="1"/>
          </p:cNvSpPr>
          <p:nvPr>
            <p:ph type="body" sz="quarter" idx="10"/>
          </p:nvPr>
        </p:nvSpPr>
        <p:spPr>
          <a:xfrm>
            <a:off x="1588889" y="1047570"/>
            <a:ext cx="21233951" cy="1151213"/>
          </a:xfrm>
        </p:spPr>
        <p:txBody>
          <a:bodyPr/>
          <a:lstStyle/>
          <a:p>
            <a:r>
              <a:rPr lang="en-US" sz="3600" dirty="0"/>
              <a:t>Indicator methodology</a:t>
            </a:r>
          </a:p>
          <a:p>
            <a:endParaRPr lang="en-US" dirty="0"/>
          </a:p>
        </p:txBody>
      </p:sp>
      <p:sp>
        <p:nvSpPr>
          <p:cNvPr id="3" name="Text Placeholder 2">
            <a:extLst>
              <a:ext uri="{FF2B5EF4-FFF2-40B4-BE49-F238E27FC236}">
                <a16:creationId xmlns:a16="http://schemas.microsoft.com/office/drawing/2014/main" id="{5F1DD93D-BCA8-4CE0-B679-8D9B356172AE}"/>
              </a:ext>
            </a:extLst>
          </p:cNvPr>
          <p:cNvSpPr>
            <a:spLocks noGrp="1"/>
          </p:cNvSpPr>
          <p:nvPr>
            <p:ph type="body" sz="quarter" idx="11"/>
          </p:nvPr>
        </p:nvSpPr>
        <p:spPr>
          <a:xfrm>
            <a:off x="1540387" y="2198783"/>
            <a:ext cx="21233951" cy="2185214"/>
          </a:xfrm>
        </p:spPr>
        <p:txBody>
          <a:bodyPr/>
          <a:lstStyle/>
          <a:p>
            <a:r>
              <a:rPr lang="en-US" sz="3600" dirty="0">
                <a:solidFill>
                  <a:srgbClr val="009CDB"/>
                </a:solidFill>
              </a:rPr>
              <a:t>Indicator 5.c.1: Proportion of countries with systems to track and make public allocations for gender equality and women’s empowerment </a:t>
            </a:r>
          </a:p>
          <a:p>
            <a:r>
              <a:rPr lang="en-US" sz="3500" dirty="0">
                <a:solidFill>
                  <a:srgbClr val="009CDB"/>
                </a:solidFill>
              </a:rPr>
              <a:t> </a:t>
            </a:r>
          </a:p>
          <a:p>
            <a:pPr algn="just"/>
            <a:endParaRPr lang="en-US" sz="3500" dirty="0">
              <a:solidFill>
                <a:srgbClr val="009CDB"/>
              </a:solidFill>
            </a:endParaRPr>
          </a:p>
        </p:txBody>
      </p:sp>
      <p:sp>
        <p:nvSpPr>
          <p:cNvPr id="5" name="TextBox 4">
            <a:extLst>
              <a:ext uri="{FF2B5EF4-FFF2-40B4-BE49-F238E27FC236}">
                <a16:creationId xmlns:a16="http://schemas.microsoft.com/office/drawing/2014/main" id="{6D4015D3-D68E-4759-877A-65A708D75B43}"/>
              </a:ext>
            </a:extLst>
          </p:cNvPr>
          <p:cNvSpPr txBox="1"/>
          <p:nvPr/>
        </p:nvSpPr>
        <p:spPr>
          <a:xfrm>
            <a:off x="1519593" y="3406807"/>
            <a:ext cx="21324019" cy="8710077"/>
          </a:xfrm>
          <a:prstGeom prst="rect">
            <a:avLst/>
          </a:prstGeom>
          <a:noFill/>
        </p:spPr>
        <p:txBody>
          <a:bodyPr wrap="square" rtlCol="0">
            <a:spAutoFit/>
          </a:bodyPr>
          <a:lstStyle/>
          <a:p>
            <a:r>
              <a:rPr lang="en-US" sz="3500" dirty="0">
                <a:solidFill>
                  <a:srgbClr val="6D6E70"/>
                </a:solidFill>
                <a:latin typeface="Arial" panose="020B0604020202020204" pitchFamily="34" charset="0"/>
                <a:cs typeface="Arial" panose="020B0604020202020204" pitchFamily="34" charset="0"/>
              </a:rPr>
              <a:t>Definition</a:t>
            </a:r>
          </a:p>
          <a:p>
            <a:endParaRPr lang="en-US" sz="3500" dirty="0">
              <a:solidFill>
                <a:srgbClr val="6D6E70"/>
              </a:solidFill>
              <a:latin typeface="Arial" panose="020B0604020202020204" pitchFamily="34" charset="0"/>
              <a:cs typeface="Arial" panose="020B0604020202020204" pitchFamily="34" charset="0"/>
            </a:endParaRPr>
          </a:p>
          <a:p>
            <a:r>
              <a:rPr lang="en-US" sz="3500" dirty="0">
                <a:solidFill>
                  <a:srgbClr val="6D6E70"/>
                </a:solidFill>
                <a:latin typeface="Arial" panose="020B0604020202020204" pitchFamily="34" charset="0"/>
                <a:cs typeface="Arial" panose="020B0604020202020204" pitchFamily="34" charset="0"/>
              </a:rPr>
              <a:t>- Whether or not government has systems in place to track and publish budget allocations for gender equality throughout the public finance management cycle. </a:t>
            </a:r>
          </a:p>
          <a:p>
            <a:endParaRPr lang="en-US" sz="3500" dirty="0">
              <a:solidFill>
                <a:srgbClr val="6D6E70"/>
              </a:solidFill>
              <a:latin typeface="Arial" panose="020B0604020202020204" pitchFamily="34" charset="0"/>
              <a:cs typeface="Arial" panose="020B0604020202020204" pitchFamily="34" charset="0"/>
            </a:endParaRPr>
          </a:p>
          <a:p>
            <a:pPr marL="1125992" lvl="1" indent="-571500">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This is an indicator of characteristics of the fiscal system</a:t>
            </a:r>
          </a:p>
          <a:p>
            <a:pPr marL="1125992" lvl="1" indent="-571500">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It is not an indicator of quantity or quality of finance allocated for gender equality </a:t>
            </a:r>
          </a:p>
          <a:p>
            <a:endParaRPr lang="en-US" sz="3500" dirty="0">
              <a:solidFill>
                <a:srgbClr val="6D6E70"/>
              </a:solidFill>
              <a:latin typeface="Arial" panose="020B0604020202020204" pitchFamily="34" charset="0"/>
              <a:cs typeface="Arial" panose="020B0604020202020204" pitchFamily="34" charset="0"/>
            </a:endParaRPr>
          </a:p>
          <a:p>
            <a:pPr marL="457200" indent="-457200">
              <a:buFontTx/>
              <a:buChar char="-"/>
            </a:pPr>
            <a:r>
              <a:rPr lang="en-US" sz="3500" dirty="0">
                <a:solidFill>
                  <a:srgbClr val="6D6E70"/>
                </a:solidFill>
                <a:latin typeface="Arial" panose="020B0604020202020204" pitchFamily="34" charset="0"/>
                <a:cs typeface="Arial" panose="020B0604020202020204" pitchFamily="34" charset="0"/>
              </a:rPr>
              <a:t>The indicator measures three criteria:</a:t>
            </a:r>
          </a:p>
          <a:p>
            <a:endParaRPr lang="en-US" sz="3500" dirty="0">
              <a:solidFill>
                <a:srgbClr val="6D6E70"/>
              </a:solidFill>
              <a:latin typeface="Arial" panose="020B0604020202020204" pitchFamily="34" charset="0"/>
              <a:cs typeface="Arial" panose="020B0604020202020204" pitchFamily="34" charset="0"/>
            </a:endParaRPr>
          </a:p>
          <a:p>
            <a:pPr marL="457200" indent="-457200">
              <a:buAutoNum type="arabicPeriod"/>
            </a:pPr>
            <a:r>
              <a:rPr lang="en-US" sz="3500" dirty="0">
                <a:solidFill>
                  <a:srgbClr val="6D6E70"/>
                </a:solidFill>
                <a:latin typeface="Arial" panose="020B0604020202020204" pitchFamily="34" charset="0"/>
                <a:cs typeface="Arial" panose="020B0604020202020204" pitchFamily="34" charset="0"/>
              </a:rPr>
              <a:t>The intent of a government to address gender equality and women’s empowerment by identifying if it has related </a:t>
            </a:r>
            <a:r>
              <a:rPr lang="en-US" sz="3500" dirty="0" err="1">
                <a:solidFill>
                  <a:srgbClr val="6D6E70"/>
                </a:solidFill>
                <a:latin typeface="Arial" panose="020B0604020202020204" pitchFamily="34" charset="0"/>
                <a:cs typeface="Arial" panose="020B0604020202020204" pitchFamily="34" charset="0"/>
              </a:rPr>
              <a:t>programmes</a:t>
            </a:r>
            <a:r>
              <a:rPr lang="en-US" sz="3500" dirty="0">
                <a:solidFill>
                  <a:srgbClr val="6D6E70"/>
                </a:solidFill>
                <a:latin typeface="Arial" panose="020B0604020202020204" pitchFamily="34" charset="0"/>
                <a:cs typeface="Arial" panose="020B0604020202020204" pitchFamily="34" charset="0"/>
              </a:rPr>
              <a:t>/policies and resource allocations. </a:t>
            </a:r>
          </a:p>
          <a:p>
            <a:pPr marL="457200" indent="-457200">
              <a:buAutoNum type="arabicPeriod"/>
            </a:pPr>
            <a:r>
              <a:rPr lang="en-US" sz="3500" dirty="0">
                <a:solidFill>
                  <a:srgbClr val="6D6E70"/>
                </a:solidFill>
                <a:latin typeface="Arial" panose="020B0604020202020204" pitchFamily="34" charset="0"/>
                <a:cs typeface="Arial" panose="020B0604020202020204" pitchFamily="34" charset="0"/>
              </a:rPr>
              <a:t>If a government has planning and budgeting tools to track resources for gender equality and women’s empowerment throughout the public financial management cycle. </a:t>
            </a:r>
          </a:p>
          <a:p>
            <a:pPr marL="457200" indent="-457200">
              <a:buAutoNum type="arabicPeriod"/>
            </a:pPr>
            <a:r>
              <a:rPr lang="en-US" sz="3500" dirty="0">
                <a:solidFill>
                  <a:srgbClr val="6D6E70"/>
                </a:solidFill>
                <a:latin typeface="Arial" panose="020B0604020202020204" pitchFamily="34" charset="0"/>
                <a:cs typeface="Arial" panose="020B0604020202020204" pitchFamily="34" charset="0"/>
              </a:rPr>
              <a:t>Transparency, by identifying if a government has provisions to make allocations for GEWE publicly available.</a:t>
            </a:r>
          </a:p>
        </p:txBody>
      </p:sp>
    </p:spTree>
    <p:extLst>
      <p:ext uri="{BB962C8B-B14F-4D97-AF65-F5344CB8AC3E}">
        <p14:creationId xmlns:p14="http://schemas.microsoft.com/office/powerpoint/2010/main" val="14705546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FFD5E-45E4-4143-B571-C250F3D93AF4}"/>
              </a:ext>
            </a:extLst>
          </p:cNvPr>
          <p:cNvSpPr>
            <a:spLocks noGrp="1"/>
          </p:cNvSpPr>
          <p:nvPr>
            <p:ph type="body" sz="quarter" idx="10"/>
          </p:nvPr>
        </p:nvSpPr>
        <p:spPr>
          <a:xfrm>
            <a:off x="1588889" y="1047570"/>
            <a:ext cx="21233951" cy="1151213"/>
          </a:xfrm>
        </p:spPr>
        <p:txBody>
          <a:bodyPr/>
          <a:lstStyle/>
          <a:p>
            <a:r>
              <a:rPr lang="en-US" sz="3600" dirty="0"/>
              <a:t>Indicator methodology</a:t>
            </a:r>
          </a:p>
          <a:p>
            <a:endParaRPr lang="en-US" dirty="0"/>
          </a:p>
        </p:txBody>
      </p:sp>
      <p:sp>
        <p:nvSpPr>
          <p:cNvPr id="3" name="Text Placeholder 2">
            <a:extLst>
              <a:ext uri="{FF2B5EF4-FFF2-40B4-BE49-F238E27FC236}">
                <a16:creationId xmlns:a16="http://schemas.microsoft.com/office/drawing/2014/main" id="{5F1DD93D-BCA8-4CE0-B679-8D9B356172AE}"/>
              </a:ext>
            </a:extLst>
          </p:cNvPr>
          <p:cNvSpPr>
            <a:spLocks noGrp="1"/>
          </p:cNvSpPr>
          <p:nvPr>
            <p:ph type="body" sz="quarter" idx="11"/>
          </p:nvPr>
        </p:nvSpPr>
        <p:spPr>
          <a:xfrm>
            <a:off x="1540387" y="2198783"/>
            <a:ext cx="21233951" cy="2185214"/>
          </a:xfrm>
        </p:spPr>
        <p:txBody>
          <a:bodyPr/>
          <a:lstStyle/>
          <a:p>
            <a:r>
              <a:rPr lang="en-US" sz="3600" dirty="0">
                <a:solidFill>
                  <a:srgbClr val="009CDB"/>
                </a:solidFill>
              </a:rPr>
              <a:t>Indicator 5.c.1: Proportion of countries with systems to track and make public allocations for gender equality and women’s empowerment </a:t>
            </a:r>
          </a:p>
          <a:p>
            <a:r>
              <a:rPr lang="en-US" sz="3500" dirty="0">
                <a:solidFill>
                  <a:srgbClr val="009CDB"/>
                </a:solidFill>
              </a:rPr>
              <a:t> </a:t>
            </a:r>
          </a:p>
          <a:p>
            <a:pPr algn="just"/>
            <a:endParaRPr lang="en-US" sz="3500" dirty="0">
              <a:solidFill>
                <a:srgbClr val="009CDB"/>
              </a:solidFill>
            </a:endParaRPr>
          </a:p>
        </p:txBody>
      </p:sp>
      <p:sp>
        <p:nvSpPr>
          <p:cNvPr id="5" name="TextBox 4">
            <a:extLst>
              <a:ext uri="{FF2B5EF4-FFF2-40B4-BE49-F238E27FC236}">
                <a16:creationId xmlns:a16="http://schemas.microsoft.com/office/drawing/2014/main" id="{6D4015D3-D68E-4759-877A-65A708D75B43}"/>
              </a:ext>
            </a:extLst>
          </p:cNvPr>
          <p:cNvSpPr txBox="1"/>
          <p:nvPr/>
        </p:nvSpPr>
        <p:spPr>
          <a:xfrm>
            <a:off x="1519594" y="4191000"/>
            <a:ext cx="21324019" cy="6017032"/>
          </a:xfrm>
          <a:prstGeom prst="rect">
            <a:avLst/>
          </a:prstGeom>
          <a:noFill/>
        </p:spPr>
        <p:txBody>
          <a:bodyPr wrap="square" rtlCol="0">
            <a:spAutoFit/>
          </a:bodyPr>
          <a:lstStyle/>
          <a:p>
            <a:r>
              <a:rPr lang="en-US" sz="3500" dirty="0">
                <a:solidFill>
                  <a:srgbClr val="6D6E70"/>
                </a:solidFill>
                <a:latin typeface="Arial" panose="020B0604020202020204" pitchFamily="34" charset="0"/>
                <a:cs typeface="Arial" panose="020B0604020202020204" pitchFamily="34" charset="0"/>
              </a:rPr>
              <a:t>Key concepts</a:t>
            </a:r>
          </a:p>
          <a:p>
            <a:endParaRPr lang="en-US" sz="3500" dirty="0">
              <a:solidFill>
                <a:srgbClr val="6D6E70"/>
              </a:solidFill>
              <a:latin typeface="Arial" panose="020B0604020202020204" pitchFamily="34" charset="0"/>
              <a:cs typeface="Arial" panose="020B0604020202020204" pitchFamily="34" charset="0"/>
            </a:endParaRPr>
          </a:p>
          <a:p>
            <a:pPr marL="457200" indent="-457200">
              <a:buFontTx/>
              <a:buChar char="-"/>
            </a:pPr>
            <a:r>
              <a:rPr lang="en-US" sz="3500" dirty="0">
                <a:solidFill>
                  <a:srgbClr val="6D6E70"/>
                </a:solidFill>
                <a:latin typeface="Arial" panose="020B0604020202020204" pitchFamily="34" charset="0"/>
                <a:cs typeface="Arial" panose="020B0604020202020204" pitchFamily="34" charset="0"/>
              </a:rPr>
              <a:t>Public financial management system: all aspects of a country’s budget process – both upstream (strategic planning, medium-term expenditure framework, annual budgeting) and downstream (revenue management, monitoring and evaluation, audits and oversight).</a:t>
            </a:r>
          </a:p>
          <a:p>
            <a:pPr marL="457200" indent="-457200">
              <a:buFontTx/>
              <a:buChar char="-"/>
            </a:pPr>
            <a:endParaRPr lang="en-US" sz="3500" dirty="0">
              <a:solidFill>
                <a:srgbClr val="6D6E70"/>
              </a:solidFill>
              <a:latin typeface="Arial" panose="020B0604020202020204" pitchFamily="34" charset="0"/>
              <a:cs typeface="Arial" panose="020B0604020202020204" pitchFamily="34" charset="0"/>
            </a:endParaRPr>
          </a:p>
          <a:p>
            <a:pPr marL="457200" indent="-457200">
              <a:buFontTx/>
              <a:buChar char="-"/>
            </a:pPr>
            <a:r>
              <a:rPr lang="en-US" sz="3500" dirty="0">
                <a:solidFill>
                  <a:srgbClr val="6D6E70"/>
                </a:solidFill>
                <a:latin typeface="Arial" panose="020B0604020202020204" pitchFamily="34" charset="0"/>
                <a:cs typeface="Arial" panose="020B0604020202020204" pitchFamily="34" charset="0"/>
              </a:rPr>
              <a:t>Systems to track: processes and procedures to plan, approve, allocate and monitor public expenditures at the national and sectoral level. The system in place is overseen by a governmental body, in most cases the Ministry of Finance.</a:t>
            </a:r>
          </a:p>
          <a:p>
            <a:pPr marL="457200" indent="-457200">
              <a:buFontTx/>
              <a:buChar char="-"/>
            </a:pPr>
            <a:endParaRPr lang="en-US" sz="3500" dirty="0">
              <a:solidFill>
                <a:srgbClr val="6D6E70"/>
              </a:solidFill>
              <a:latin typeface="Arial" panose="020B0604020202020204" pitchFamily="34" charset="0"/>
              <a:cs typeface="Arial" panose="020B0604020202020204" pitchFamily="34" charset="0"/>
            </a:endParaRPr>
          </a:p>
          <a:p>
            <a:endParaRPr lang="en-US" sz="3500" dirty="0">
              <a:solidFill>
                <a:srgbClr val="6D6E7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53815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FFD5E-45E4-4143-B571-C250F3D93AF4}"/>
              </a:ext>
            </a:extLst>
          </p:cNvPr>
          <p:cNvSpPr>
            <a:spLocks noGrp="1"/>
          </p:cNvSpPr>
          <p:nvPr>
            <p:ph type="body" sz="quarter" idx="10"/>
          </p:nvPr>
        </p:nvSpPr>
        <p:spPr>
          <a:xfrm>
            <a:off x="1588889" y="1047570"/>
            <a:ext cx="21233951" cy="1151213"/>
          </a:xfrm>
        </p:spPr>
        <p:txBody>
          <a:bodyPr/>
          <a:lstStyle/>
          <a:p>
            <a:r>
              <a:rPr lang="en-US" sz="3600" dirty="0"/>
              <a:t>Indicator methodology</a:t>
            </a:r>
          </a:p>
          <a:p>
            <a:endParaRPr lang="en-US" dirty="0"/>
          </a:p>
        </p:txBody>
      </p:sp>
      <p:sp>
        <p:nvSpPr>
          <p:cNvPr id="3" name="Text Placeholder 2">
            <a:extLst>
              <a:ext uri="{FF2B5EF4-FFF2-40B4-BE49-F238E27FC236}">
                <a16:creationId xmlns:a16="http://schemas.microsoft.com/office/drawing/2014/main" id="{5F1DD93D-BCA8-4CE0-B679-8D9B356172AE}"/>
              </a:ext>
            </a:extLst>
          </p:cNvPr>
          <p:cNvSpPr>
            <a:spLocks noGrp="1"/>
          </p:cNvSpPr>
          <p:nvPr>
            <p:ph type="body" sz="quarter" idx="11"/>
          </p:nvPr>
        </p:nvSpPr>
        <p:spPr>
          <a:xfrm>
            <a:off x="1540387" y="2198783"/>
            <a:ext cx="21233951" cy="2185214"/>
          </a:xfrm>
        </p:spPr>
        <p:txBody>
          <a:bodyPr/>
          <a:lstStyle/>
          <a:p>
            <a:r>
              <a:rPr lang="en-US" sz="3600" dirty="0">
                <a:solidFill>
                  <a:srgbClr val="009CDB"/>
                </a:solidFill>
              </a:rPr>
              <a:t>Indicator 5.c.1: Proportion of countries with systems to track and make public allocations for gender equality and women’s empowerment </a:t>
            </a:r>
          </a:p>
          <a:p>
            <a:r>
              <a:rPr lang="en-US" sz="3500" dirty="0">
                <a:solidFill>
                  <a:srgbClr val="009CDB"/>
                </a:solidFill>
              </a:rPr>
              <a:t> </a:t>
            </a:r>
          </a:p>
          <a:p>
            <a:pPr algn="just"/>
            <a:endParaRPr lang="en-US" sz="3500" dirty="0">
              <a:solidFill>
                <a:srgbClr val="009CDB"/>
              </a:solidFill>
            </a:endParaRPr>
          </a:p>
        </p:txBody>
      </p:sp>
      <p:sp>
        <p:nvSpPr>
          <p:cNvPr id="5" name="TextBox 4">
            <a:extLst>
              <a:ext uri="{FF2B5EF4-FFF2-40B4-BE49-F238E27FC236}">
                <a16:creationId xmlns:a16="http://schemas.microsoft.com/office/drawing/2014/main" id="{6D4015D3-D68E-4759-877A-65A708D75B43}"/>
              </a:ext>
            </a:extLst>
          </p:cNvPr>
          <p:cNvSpPr txBox="1"/>
          <p:nvPr/>
        </p:nvSpPr>
        <p:spPr>
          <a:xfrm>
            <a:off x="1519594" y="3349997"/>
            <a:ext cx="7929206" cy="8766888"/>
          </a:xfrm>
          <a:prstGeom prst="rect">
            <a:avLst/>
          </a:prstGeom>
          <a:noFill/>
        </p:spPr>
        <p:txBody>
          <a:bodyPr wrap="square" rtlCol="0">
            <a:spAutoFit/>
          </a:bodyPr>
          <a:lstStyle/>
          <a:p>
            <a:r>
              <a:rPr lang="en-US" sz="3500" dirty="0">
                <a:solidFill>
                  <a:srgbClr val="6D6E70"/>
                </a:solidFill>
                <a:latin typeface="Arial" panose="020B0604020202020204" pitchFamily="34" charset="0"/>
                <a:cs typeface="Arial" panose="020B0604020202020204" pitchFamily="34" charset="0"/>
              </a:rPr>
              <a:t>Data source</a:t>
            </a:r>
          </a:p>
          <a:p>
            <a:endParaRPr lang="en-US" sz="3500" dirty="0">
              <a:solidFill>
                <a:srgbClr val="6D6E70"/>
              </a:solidFill>
              <a:latin typeface="Arial" panose="020B0604020202020204" pitchFamily="34" charset="0"/>
              <a:cs typeface="Arial" panose="020B0604020202020204" pitchFamily="34" charset="0"/>
            </a:endParaRPr>
          </a:p>
          <a:p>
            <a:r>
              <a:rPr lang="en-US" sz="3500" dirty="0">
                <a:solidFill>
                  <a:srgbClr val="6D6E70"/>
                </a:solidFill>
                <a:latin typeface="Arial" panose="020B0604020202020204" pitchFamily="34" charset="0"/>
                <a:cs typeface="Arial" panose="020B0604020202020204" pitchFamily="34" charset="0"/>
              </a:rPr>
              <a:t>- A set of questions is sent to the Ministry of Finance, or added to OECD’s survey on budget practices and procedures</a:t>
            </a:r>
          </a:p>
          <a:p>
            <a:endParaRPr lang="en-US" sz="3500" dirty="0">
              <a:solidFill>
                <a:srgbClr val="6D6E70"/>
              </a:solidFill>
              <a:latin typeface="Arial" panose="020B0604020202020204" pitchFamily="34" charset="0"/>
              <a:cs typeface="Arial" panose="020B0604020202020204" pitchFamily="34" charset="0"/>
            </a:endParaRPr>
          </a:p>
          <a:p>
            <a:r>
              <a:rPr lang="en-US" sz="3500" dirty="0">
                <a:solidFill>
                  <a:srgbClr val="6D6E70"/>
                </a:solidFill>
                <a:latin typeface="Arial" panose="020B0604020202020204" pitchFamily="34" charset="0"/>
                <a:cs typeface="Arial" panose="020B0604020202020204" pitchFamily="34" charset="0"/>
              </a:rPr>
              <a:t>- Several questions are used to evaluate if each of the 3 criteria is met:</a:t>
            </a:r>
          </a:p>
          <a:p>
            <a:r>
              <a:rPr lang="en-US" sz="3500" dirty="0">
                <a:solidFill>
                  <a:srgbClr val="6D6E70"/>
                </a:solidFill>
                <a:latin typeface="Arial" panose="020B0604020202020204" pitchFamily="34" charset="0"/>
                <a:cs typeface="Arial" panose="020B0604020202020204" pitchFamily="34" charset="0"/>
              </a:rPr>
              <a:t>	- Criterion 1 (3 questions)</a:t>
            </a:r>
          </a:p>
          <a:p>
            <a:r>
              <a:rPr lang="en-US" sz="3500" dirty="0">
                <a:solidFill>
                  <a:srgbClr val="6D6E70"/>
                </a:solidFill>
                <a:latin typeface="Arial" panose="020B0604020202020204" pitchFamily="34" charset="0"/>
                <a:cs typeface="Arial" panose="020B0604020202020204" pitchFamily="34" charset="0"/>
              </a:rPr>
              <a:t>	- Criterion 2 (7 questions)</a:t>
            </a:r>
          </a:p>
          <a:p>
            <a:r>
              <a:rPr lang="en-US" sz="3500" dirty="0">
                <a:solidFill>
                  <a:srgbClr val="6D6E70"/>
                </a:solidFill>
                <a:latin typeface="Arial" panose="020B0604020202020204" pitchFamily="34" charset="0"/>
                <a:cs typeface="Arial" panose="020B0604020202020204" pitchFamily="34" charset="0"/>
              </a:rPr>
              <a:t>	- Criterion 3 (3 questions)</a:t>
            </a:r>
          </a:p>
          <a:p>
            <a:endParaRPr lang="en-US" sz="3500" dirty="0">
              <a:solidFill>
                <a:srgbClr val="6D6E70"/>
              </a:solidFill>
              <a:latin typeface="Arial" panose="020B0604020202020204" pitchFamily="34" charset="0"/>
              <a:cs typeface="Arial" panose="020B0604020202020204" pitchFamily="34" charset="0"/>
            </a:endParaRPr>
          </a:p>
          <a:p>
            <a:r>
              <a:rPr lang="en-US" sz="3500" dirty="0">
                <a:solidFill>
                  <a:srgbClr val="6D6E70"/>
                </a:solidFill>
                <a:latin typeface="Arial" panose="020B0604020202020204" pitchFamily="34" charset="0"/>
                <a:cs typeface="Arial" panose="020B0604020202020204" pitchFamily="34" charset="0"/>
              </a:rPr>
              <a:t> </a:t>
            </a:r>
          </a:p>
          <a:p>
            <a:endParaRPr lang="en-US" sz="3500" dirty="0">
              <a:solidFill>
                <a:srgbClr val="6D6E70"/>
              </a:solidFill>
              <a:latin typeface="Arial" panose="020B0604020202020204" pitchFamily="34" charset="0"/>
              <a:cs typeface="Arial" panose="020B0604020202020204" pitchFamily="34" charset="0"/>
            </a:endParaRPr>
          </a:p>
          <a:p>
            <a:endParaRPr lang="en-US" sz="3500" dirty="0">
              <a:solidFill>
                <a:srgbClr val="6D6E70"/>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95C80863-87AB-4727-BD4C-7F58EF6428D4}"/>
              </a:ext>
            </a:extLst>
          </p:cNvPr>
          <p:cNvGraphicFramePr>
            <a:graphicFrameLocks noGrp="1"/>
          </p:cNvGraphicFramePr>
          <p:nvPr>
            <p:extLst>
              <p:ext uri="{D42A27DB-BD31-4B8C-83A1-F6EECF244321}">
                <p14:modId xmlns:p14="http://schemas.microsoft.com/office/powerpoint/2010/main" val="1061204010"/>
              </p:ext>
            </p:extLst>
          </p:nvPr>
        </p:nvGraphicFramePr>
        <p:xfrm>
          <a:off x="9469594" y="3831395"/>
          <a:ext cx="14381006" cy="8285489"/>
        </p:xfrm>
        <a:graphic>
          <a:graphicData uri="http://schemas.openxmlformats.org/drawingml/2006/table">
            <a:tbl>
              <a:tblPr firstRow="1" firstCol="1" bandRow="1">
                <a:tableStyleId>{7E9639D4-E3E2-4D34-9284-5A2195B3D0D7}</a:tableStyleId>
              </a:tblPr>
              <a:tblGrid>
                <a:gridCol w="7294406">
                  <a:extLst>
                    <a:ext uri="{9D8B030D-6E8A-4147-A177-3AD203B41FA5}">
                      <a16:colId xmlns:a16="http://schemas.microsoft.com/office/drawing/2014/main" val="606148132"/>
                    </a:ext>
                  </a:extLst>
                </a:gridCol>
                <a:gridCol w="7086600">
                  <a:extLst>
                    <a:ext uri="{9D8B030D-6E8A-4147-A177-3AD203B41FA5}">
                      <a16:colId xmlns:a16="http://schemas.microsoft.com/office/drawing/2014/main" val="248480892"/>
                    </a:ext>
                  </a:extLst>
                </a:gridCol>
              </a:tblGrid>
              <a:tr h="532328">
                <a:tc>
                  <a:txBody>
                    <a:bodyPr/>
                    <a:lstStyle/>
                    <a:p>
                      <a:pPr marL="0" marR="0" algn="just">
                        <a:lnSpc>
                          <a:spcPct val="107000"/>
                        </a:lnSpc>
                        <a:spcBef>
                          <a:spcPts val="0"/>
                        </a:spcBef>
                        <a:spcAft>
                          <a:spcPts val="0"/>
                        </a:spcAft>
                      </a:pPr>
                      <a:r>
                        <a:rPr lang="en-US" sz="3000" kern="1200" dirty="0">
                          <a:effectLst/>
                        </a:rPr>
                        <a:t>Questions</a:t>
                      </a:r>
                      <a:endParaRPr lang="en-US" sz="3000" dirty="0">
                        <a:solidFill>
                          <a:srgbClr val="6D6E70"/>
                        </a:solidFill>
                        <a:effectLst/>
                        <a:latin typeface="Arial" panose="020B0604020202020204" pitchFamily="34" charset="0"/>
                        <a:ea typeface="Calibri" panose="020F0502020204030204" pitchFamily="34" charset="0"/>
                        <a:cs typeface="Arial" panose="020B0604020202020204" pitchFamily="34" charset="0"/>
                      </a:endParaRPr>
                    </a:p>
                  </a:txBody>
                  <a:tcPr marL="5600" marR="5600" marT="0" marB="0">
                    <a:lnL w="9525" cap="flat" cmpd="sng" algn="ctr">
                      <a:noFill/>
                      <a:prstDash val="solid"/>
                    </a:lnL>
                    <a:lnR w="12700" cap="flat" cmpd="sng" algn="ctr">
                      <a:no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just">
                        <a:lnSpc>
                          <a:spcPct val="107000"/>
                        </a:lnSpc>
                        <a:spcBef>
                          <a:spcPts val="0"/>
                        </a:spcBef>
                        <a:spcAft>
                          <a:spcPts val="0"/>
                        </a:spcAft>
                      </a:pPr>
                      <a:r>
                        <a:rPr lang="en-US" sz="3000" kern="1200" dirty="0">
                          <a:effectLst/>
                        </a:rPr>
                        <a:t>       Concept definitions </a:t>
                      </a:r>
                      <a:endParaRPr lang="en-US" sz="3000" dirty="0">
                        <a:solidFill>
                          <a:srgbClr val="6D6E70"/>
                        </a:solidFill>
                        <a:effectLst/>
                        <a:latin typeface="Arial" panose="020B0604020202020204" pitchFamily="34" charset="0"/>
                        <a:ea typeface="Calibri" panose="020F0502020204030204" pitchFamily="34" charset="0"/>
                        <a:cs typeface="Arial" panose="020B0604020202020204" pitchFamily="34" charset="0"/>
                      </a:endParaRPr>
                    </a:p>
                  </a:txBody>
                  <a:tcPr marL="5600" marR="5600" marT="0" marB="0">
                    <a:lnL w="12700" cap="flat" cmpd="sng" algn="ctr">
                      <a:no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9286480"/>
                  </a:ext>
                </a:extLst>
              </a:tr>
              <a:tr h="2233009">
                <a:tc>
                  <a:txBody>
                    <a:bodyPr/>
                    <a:lstStyle/>
                    <a:p>
                      <a:pPr marL="0" marR="0" algn="just">
                        <a:lnSpc>
                          <a:spcPct val="107000"/>
                        </a:lnSpc>
                        <a:spcBef>
                          <a:spcPts val="0"/>
                        </a:spcBef>
                        <a:spcAft>
                          <a:spcPts val="0"/>
                        </a:spcAft>
                      </a:pPr>
                      <a:r>
                        <a:rPr lang="en-US" sz="3000" b="0" kern="1200" dirty="0">
                          <a:effectLst/>
                        </a:rPr>
                        <a:t>Question 1.1. Are there policies and/or </a:t>
                      </a:r>
                      <a:r>
                        <a:rPr lang="en-US" sz="3000" b="0" kern="1200" dirty="0" err="1">
                          <a:effectLst/>
                        </a:rPr>
                        <a:t>programmes</a:t>
                      </a:r>
                      <a:r>
                        <a:rPr lang="en-US" sz="3000" b="0" kern="1200" dirty="0">
                          <a:effectLst/>
                        </a:rPr>
                        <a:t> of the government designed to address well identified gender equality goals, including those where gender equality is not the primary objective </a:t>
                      </a:r>
                      <a:endParaRPr lang="en-US" sz="3000" b="0" dirty="0">
                        <a:effectLst/>
                      </a:endParaRPr>
                    </a:p>
                    <a:p>
                      <a:pPr marL="0" marR="0" algn="just">
                        <a:lnSpc>
                          <a:spcPct val="107000"/>
                        </a:lnSpc>
                        <a:spcBef>
                          <a:spcPts val="0"/>
                        </a:spcBef>
                        <a:spcAft>
                          <a:spcPts val="0"/>
                        </a:spcAft>
                      </a:pPr>
                      <a:r>
                        <a:rPr lang="en-US" sz="3000" b="0" kern="1200" dirty="0">
                          <a:effectLst/>
                        </a:rPr>
                        <a:t> </a:t>
                      </a:r>
                      <a:endParaRPr lang="en-US" sz="3000" b="0" dirty="0">
                        <a:solidFill>
                          <a:srgbClr val="6D6E70"/>
                        </a:solidFill>
                        <a:effectLst/>
                        <a:latin typeface="Arial" panose="020B0604020202020204" pitchFamily="34" charset="0"/>
                        <a:ea typeface="Calibri" panose="020F0502020204030204" pitchFamily="34" charset="0"/>
                        <a:cs typeface="Arial" panose="020B0604020202020204" pitchFamily="34" charset="0"/>
                      </a:endParaRPr>
                    </a:p>
                  </a:txBody>
                  <a:tcPr marL="5600" marR="5600" marT="0" marB="0">
                    <a:lnL w="9525" cap="flat" cmpd="sng" algn="ctr">
                      <a:noFill/>
                      <a:prstDash val="solid"/>
                    </a:lnL>
                    <a:lnR w="12700" cap="flat" cmpd="sng" algn="ctr">
                      <a:no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554547" marR="0" lvl="1" algn="just">
                        <a:lnSpc>
                          <a:spcPct val="107000"/>
                        </a:lnSpc>
                        <a:spcBef>
                          <a:spcPts val="0"/>
                        </a:spcBef>
                        <a:spcAft>
                          <a:spcPts val="0"/>
                        </a:spcAft>
                      </a:pPr>
                      <a:r>
                        <a:rPr lang="en-US" sz="3000" kern="1200" dirty="0" err="1">
                          <a:effectLst/>
                        </a:rPr>
                        <a:t>Programmes</a:t>
                      </a:r>
                      <a:r>
                        <a:rPr lang="en-US" sz="3000" kern="1200" dirty="0">
                          <a:effectLst/>
                        </a:rPr>
                        <a:t> or policies that specifically target only women and girls </a:t>
                      </a:r>
                      <a:endParaRPr lang="en-US" sz="3000" dirty="0">
                        <a:effectLst/>
                      </a:endParaRPr>
                    </a:p>
                    <a:p>
                      <a:pPr marL="792000" marR="0" lvl="1" indent="-342900" algn="just">
                        <a:lnSpc>
                          <a:spcPct val="100000"/>
                        </a:lnSpc>
                        <a:spcBef>
                          <a:spcPts val="0"/>
                        </a:spcBef>
                        <a:spcAft>
                          <a:spcPts val="0"/>
                        </a:spcAft>
                        <a:buFont typeface="Times New Roman" panose="02020603050405020304" pitchFamily="18" charset="0"/>
                        <a:buChar char="•"/>
                        <a:tabLst>
                          <a:tab pos="457200" algn="l"/>
                        </a:tabLst>
                      </a:pPr>
                      <a:r>
                        <a:rPr lang="en-US" sz="3000" kern="1200" dirty="0">
                          <a:effectLst/>
                        </a:rPr>
                        <a:t>e.g. prenatal care </a:t>
                      </a:r>
                      <a:r>
                        <a:rPr lang="en-US" sz="3000" kern="1200" dirty="0" err="1">
                          <a:effectLst/>
                        </a:rPr>
                        <a:t>programme</a:t>
                      </a:r>
                      <a:r>
                        <a:rPr lang="en-US" sz="3000" kern="1200" dirty="0">
                          <a:effectLst/>
                        </a:rPr>
                        <a:t>, national action plan on gender equality</a:t>
                      </a:r>
                      <a:endParaRPr lang="en-US" sz="3000" dirty="0">
                        <a:solidFill>
                          <a:srgbClr val="6D6E70"/>
                        </a:solidFill>
                        <a:effectLst/>
                        <a:latin typeface="Arial" panose="020B0604020202020204" pitchFamily="34" charset="0"/>
                        <a:ea typeface="Calibri" panose="020F0502020204030204" pitchFamily="34" charset="0"/>
                        <a:cs typeface="Arial" panose="020B0604020202020204" pitchFamily="34" charset="0"/>
                      </a:endParaRPr>
                    </a:p>
                  </a:txBody>
                  <a:tcPr marL="5600" marR="5600" marT="0" marB="0">
                    <a:lnL w="12700" cap="flat" cmpd="sng" algn="ctr">
                      <a:no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5650895"/>
                  </a:ext>
                </a:extLst>
              </a:tr>
              <a:tr h="2214089">
                <a:tc>
                  <a:txBody>
                    <a:bodyPr/>
                    <a:lstStyle/>
                    <a:p>
                      <a:pPr marL="0" marR="0" algn="just">
                        <a:lnSpc>
                          <a:spcPct val="107000"/>
                        </a:lnSpc>
                        <a:spcBef>
                          <a:spcPts val="0"/>
                        </a:spcBef>
                        <a:spcAft>
                          <a:spcPts val="0"/>
                        </a:spcAft>
                      </a:pPr>
                      <a:r>
                        <a:rPr lang="en-US" sz="3000" b="0" kern="1200" dirty="0">
                          <a:effectLst/>
                        </a:rPr>
                        <a:t>Question 1.2. Do these policies and/or </a:t>
                      </a:r>
                      <a:r>
                        <a:rPr lang="en-US" sz="3000" b="0" kern="1200" dirty="0" err="1">
                          <a:effectLst/>
                        </a:rPr>
                        <a:t>programmes</a:t>
                      </a:r>
                      <a:r>
                        <a:rPr lang="en-US" sz="3000" b="0" kern="1200" dirty="0">
                          <a:effectLst/>
                        </a:rPr>
                        <a:t> have adequate resources allocated within the budget, sufficient to meet both their general objectives and their gender equality goals?</a:t>
                      </a:r>
                      <a:endParaRPr lang="en-US" sz="3000" b="0" dirty="0">
                        <a:effectLst/>
                      </a:endParaRPr>
                    </a:p>
                    <a:p>
                      <a:pPr marL="0" marR="0" algn="just">
                        <a:lnSpc>
                          <a:spcPct val="107000"/>
                        </a:lnSpc>
                        <a:spcBef>
                          <a:spcPts val="0"/>
                        </a:spcBef>
                        <a:spcAft>
                          <a:spcPts val="0"/>
                        </a:spcAft>
                      </a:pPr>
                      <a:r>
                        <a:rPr lang="en-US" sz="3000" b="0" kern="1200" dirty="0">
                          <a:effectLst/>
                        </a:rPr>
                        <a:t> </a:t>
                      </a:r>
                      <a:endParaRPr lang="en-US" sz="3000" b="0" dirty="0">
                        <a:solidFill>
                          <a:srgbClr val="6D6E70"/>
                        </a:solidFill>
                        <a:effectLst/>
                        <a:latin typeface="Arial" panose="020B0604020202020204" pitchFamily="34" charset="0"/>
                        <a:ea typeface="Calibri" panose="020F0502020204030204" pitchFamily="34" charset="0"/>
                        <a:cs typeface="Arial" panose="020B0604020202020204" pitchFamily="34" charset="0"/>
                      </a:endParaRPr>
                    </a:p>
                  </a:txBody>
                  <a:tcPr marL="5600" marR="5600" marT="0" marB="0">
                    <a:lnL w="9525" cap="flat" cmpd="sng" algn="ctr">
                      <a:noFill/>
                      <a:prstDash val="solid"/>
                    </a:lnL>
                    <a:lnR w="12700" cap="flat" cmpd="sng" algn="ctr">
                      <a:no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554547" marR="0" lvl="1" algn="just">
                        <a:lnSpc>
                          <a:spcPct val="107000"/>
                        </a:lnSpc>
                        <a:spcBef>
                          <a:spcPts val="0"/>
                        </a:spcBef>
                        <a:spcAft>
                          <a:spcPts val="0"/>
                        </a:spcAft>
                      </a:pPr>
                      <a:r>
                        <a:rPr lang="en-US" sz="3000" kern="1200" dirty="0" err="1">
                          <a:effectLst/>
                        </a:rPr>
                        <a:t>Programmes</a:t>
                      </a:r>
                      <a:r>
                        <a:rPr lang="en-US" sz="3000" kern="1200" dirty="0">
                          <a:effectLst/>
                        </a:rPr>
                        <a:t> or policies that are designed to address well-identified gender equality goals are allocated sufficient resources to cover the costs of meeting those goals from funding that is included in the budget</a:t>
                      </a:r>
                      <a:endParaRPr lang="en-US" sz="3000" dirty="0">
                        <a:solidFill>
                          <a:srgbClr val="6D6E70"/>
                        </a:solidFill>
                        <a:effectLst/>
                        <a:latin typeface="Arial" panose="020B0604020202020204" pitchFamily="34" charset="0"/>
                        <a:ea typeface="Calibri" panose="020F0502020204030204" pitchFamily="34" charset="0"/>
                        <a:cs typeface="Arial" panose="020B0604020202020204" pitchFamily="34" charset="0"/>
                      </a:endParaRPr>
                    </a:p>
                  </a:txBody>
                  <a:tcPr marL="5600" marR="5600" marT="0" marB="0">
                    <a:lnL w="12700" cap="flat" cmpd="sng" algn="ctr">
                      <a:no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07783047"/>
                  </a:ext>
                </a:extLst>
              </a:tr>
              <a:tr h="1653502">
                <a:tc>
                  <a:txBody>
                    <a:bodyPr/>
                    <a:lstStyle/>
                    <a:p>
                      <a:pPr marL="0" marR="0" algn="just">
                        <a:lnSpc>
                          <a:spcPct val="107000"/>
                        </a:lnSpc>
                        <a:spcBef>
                          <a:spcPts val="0"/>
                        </a:spcBef>
                        <a:spcAft>
                          <a:spcPts val="0"/>
                        </a:spcAft>
                      </a:pPr>
                      <a:r>
                        <a:rPr lang="en-US" sz="3000" b="0" kern="1200" dirty="0">
                          <a:effectLst/>
                        </a:rPr>
                        <a:t>Question 1.3. Are there procedures in place to ensure that these resources are executed according to the budget?</a:t>
                      </a:r>
                      <a:endParaRPr lang="en-US" sz="3000" b="0" dirty="0">
                        <a:effectLst/>
                      </a:endParaRPr>
                    </a:p>
                    <a:p>
                      <a:pPr marL="0" marR="0" algn="just">
                        <a:lnSpc>
                          <a:spcPct val="107000"/>
                        </a:lnSpc>
                        <a:spcBef>
                          <a:spcPts val="0"/>
                        </a:spcBef>
                        <a:spcAft>
                          <a:spcPts val="0"/>
                        </a:spcAft>
                      </a:pPr>
                      <a:r>
                        <a:rPr lang="en-US" sz="3000" b="0" kern="1200" dirty="0">
                          <a:effectLst/>
                        </a:rPr>
                        <a:t> </a:t>
                      </a:r>
                      <a:endParaRPr lang="en-US" sz="3000" b="0" dirty="0">
                        <a:solidFill>
                          <a:srgbClr val="6D6E70"/>
                        </a:solidFill>
                        <a:effectLst/>
                        <a:latin typeface="Arial" panose="020B0604020202020204" pitchFamily="34" charset="0"/>
                        <a:ea typeface="Calibri" panose="020F0502020204030204" pitchFamily="34" charset="0"/>
                        <a:cs typeface="Arial" panose="020B0604020202020204" pitchFamily="34" charset="0"/>
                      </a:endParaRPr>
                    </a:p>
                  </a:txBody>
                  <a:tcPr marL="5600" marR="5600" marT="0" marB="0">
                    <a:lnL w="9525" cap="flat" cmpd="sng" algn="ctr">
                      <a:noFill/>
                      <a:prstDash val="solid"/>
                    </a:lnL>
                    <a:lnR w="12700" cap="flat" cmpd="sng" algn="ctr">
                      <a:no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554547" marR="0" lvl="1" algn="just">
                        <a:lnSpc>
                          <a:spcPct val="107000"/>
                        </a:lnSpc>
                        <a:spcBef>
                          <a:spcPts val="0"/>
                        </a:spcBef>
                        <a:spcAft>
                          <a:spcPts val="0"/>
                        </a:spcAft>
                      </a:pPr>
                      <a:endParaRPr lang="en-US" sz="3000" kern="1200" dirty="0">
                        <a:effectLst/>
                      </a:endParaRPr>
                    </a:p>
                    <a:p>
                      <a:pPr marL="554547" marR="0" lvl="1" algn="just">
                        <a:lnSpc>
                          <a:spcPct val="107000"/>
                        </a:lnSpc>
                        <a:spcBef>
                          <a:spcPts val="0"/>
                        </a:spcBef>
                        <a:spcAft>
                          <a:spcPts val="0"/>
                        </a:spcAft>
                      </a:pPr>
                      <a:r>
                        <a:rPr lang="en-US" sz="3000" kern="1200" dirty="0">
                          <a:effectLst/>
                        </a:rPr>
                        <a:t>Procedures established in law or regulations </a:t>
                      </a:r>
                      <a:endParaRPr lang="en-US" sz="3000" dirty="0">
                        <a:effectLst/>
                      </a:endParaRPr>
                    </a:p>
                    <a:p>
                      <a:pPr marL="554547" marR="0" lvl="1" algn="just">
                        <a:lnSpc>
                          <a:spcPct val="107000"/>
                        </a:lnSpc>
                        <a:spcBef>
                          <a:spcPts val="0"/>
                        </a:spcBef>
                        <a:spcAft>
                          <a:spcPts val="0"/>
                        </a:spcAft>
                      </a:pPr>
                      <a:r>
                        <a:rPr lang="en-US" sz="3000" kern="1200" dirty="0">
                          <a:effectLst/>
                        </a:rPr>
                        <a:t> </a:t>
                      </a:r>
                      <a:endParaRPr lang="en-US" sz="3000" dirty="0">
                        <a:solidFill>
                          <a:srgbClr val="6D6E70"/>
                        </a:solidFill>
                        <a:effectLst/>
                        <a:latin typeface="Arial" panose="020B0604020202020204" pitchFamily="34" charset="0"/>
                        <a:ea typeface="Calibri" panose="020F0502020204030204" pitchFamily="34" charset="0"/>
                        <a:cs typeface="Arial" panose="020B0604020202020204" pitchFamily="34" charset="0"/>
                      </a:endParaRPr>
                    </a:p>
                  </a:txBody>
                  <a:tcPr marL="5600" marR="5600" marT="0" marB="0">
                    <a:lnL w="12700" cap="flat" cmpd="sng" algn="ctr">
                      <a:no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311668694"/>
                  </a:ext>
                </a:extLst>
              </a:tr>
            </a:tbl>
          </a:graphicData>
        </a:graphic>
      </p:graphicFrame>
      <p:sp>
        <p:nvSpPr>
          <p:cNvPr id="6" name="Arrow: Right 5">
            <a:extLst>
              <a:ext uri="{FF2B5EF4-FFF2-40B4-BE49-F238E27FC236}">
                <a16:creationId xmlns:a16="http://schemas.microsoft.com/office/drawing/2014/main" id="{167B8F9F-EB17-4CA7-B294-F1B6F87D456C}"/>
              </a:ext>
            </a:extLst>
          </p:cNvPr>
          <p:cNvSpPr/>
          <p:nvPr/>
        </p:nvSpPr>
        <p:spPr>
          <a:xfrm>
            <a:off x="5105400" y="9829800"/>
            <a:ext cx="3886200" cy="1143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EXAMPLE</a:t>
            </a:r>
          </a:p>
        </p:txBody>
      </p:sp>
    </p:spTree>
    <p:extLst>
      <p:ext uri="{BB962C8B-B14F-4D97-AF65-F5344CB8AC3E}">
        <p14:creationId xmlns:p14="http://schemas.microsoft.com/office/powerpoint/2010/main" val="2571328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FFD5E-45E4-4143-B571-C250F3D93AF4}"/>
              </a:ext>
            </a:extLst>
          </p:cNvPr>
          <p:cNvSpPr>
            <a:spLocks noGrp="1"/>
          </p:cNvSpPr>
          <p:nvPr>
            <p:ph type="body" sz="quarter" idx="10"/>
          </p:nvPr>
        </p:nvSpPr>
        <p:spPr>
          <a:xfrm>
            <a:off x="1588889" y="1047570"/>
            <a:ext cx="21233951" cy="1151213"/>
          </a:xfrm>
        </p:spPr>
        <p:txBody>
          <a:bodyPr/>
          <a:lstStyle/>
          <a:p>
            <a:r>
              <a:rPr lang="en-US" sz="3600" dirty="0"/>
              <a:t>Indicator methodology</a:t>
            </a:r>
          </a:p>
          <a:p>
            <a:endParaRPr lang="en-US" dirty="0"/>
          </a:p>
        </p:txBody>
      </p:sp>
      <p:sp>
        <p:nvSpPr>
          <p:cNvPr id="3" name="Text Placeholder 2">
            <a:extLst>
              <a:ext uri="{FF2B5EF4-FFF2-40B4-BE49-F238E27FC236}">
                <a16:creationId xmlns:a16="http://schemas.microsoft.com/office/drawing/2014/main" id="{5F1DD93D-BCA8-4CE0-B679-8D9B356172AE}"/>
              </a:ext>
            </a:extLst>
          </p:cNvPr>
          <p:cNvSpPr>
            <a:spLocks noGrp="1"/>
          </p:cNvSpPr>
          <p:nvPr>
            <p:ph type="body" sz="quarter" idx="11"/>
          </p:nvPr>
        </p:nvSpPr>
        <p:spPr>
          <a:xfrm>
            <a:off x="1540387" y="2198783"/>
            <a:ext cx="21233951" cy="2185214"/>
          </a:xfrm>
        </p:spPr>
        <p:txBody>
          <a:bodyPr/>
          <a:lstStyle/>
          <a:p>
            <a:r>
              <a:rPr lang="en-US" sz="3600" dirty="0">
                <a:solidFill>
                  <a:srgbClr val="009CDB"/>
                </a:solidFill>
              </a:rPr>
              <a:t>Indicator 5.c.1: Proportion of countries with systems to track and make public allocations for gender equality and women’s empowerment </a:t>
            </a:r>
          </a:p>
          <a:p>
            <a:r>
              <a:rPr lang="en-US" sz="3500" dirty="0">
                <a:solidFill>
                  <a:srgbClr val="009CDB"/>
                </a:solidFill>
              </a:rPr>
              <a:t> </a:t>
            </a:r>
          </a:p>
          <a:p>
            <a:pPr algn="just"/>
            <a:endParaRPr lang="en-US" sz="3500" dirty="0">
              <a:solidFill>
                <a:srgbClr val="009CDB"/>
              </a:solidFill>
            </a:endParaRPr>
          </a:p>
        </p:txBody>
      </p:sp>
      <p:sp>
        <p:nvSpPr>
          <p:cNvPr id="5" name="TextBox 4">
            <a:extLst>
              <a:ext uri="{FF2B5EF4-FFF2-40B4-BE49-F238E27FC236}">
                <a16:creationId xmlns:a16="http://schemas.microsoft.com/office/drawing/2014/main" id="{6D4015D3-D68E-4759-877A-65A708D75B43}"/>
              </a:ext>
            </a:extLst>
          </p:cNvPr>
          <p:cNvSpPr txBox="1"/>
          <p:nvPr/>
        </p:nvSpPr>
        <p:spPr>
          <a:xfrm>
            <a:off x="1540387" y="3585849"/>
            <a:ext cx="7543800" cy="2015936"/>
          </a:xfrm>
          <a:prstGeom prst="rect">
            <a:avLst/>
          </a:prstGeom>
          <a:noFill/>
        </p:spPr>
        <p:txBody>
          <a:bodyPr wrap="square" rtlCol="0">
            <a:spAutoFit/>
          </a:bodyPr>
          <a:lstStyle/>
          <a:p>
            <a:r>
              <a:rPr lang="en-US" sz="3500" dirty="0">
                <a:solidFill>
                  <a:srgbClr val="6D6E70"/>
                </a:solidFill>
                <a:latin typeface="Arial" panose="020B0604020202020204" pitchFamily="34" charset="0"/>
                <a:cs typeface="Arial" panose="020B0604020202020204" pitchFamily="34" charset="0"/>
              </a:rPr>
              <a:t>Scoring of response: </a:t>
            </a:r>
          </a:p>
          <a:p>
            <a:endParaRPr lang="en-US" sz="2000" dirty="0">
              <a:solidFill>
                <a:srgbClr val="6D6E70"/>
              </a:solidFill>
              <a:latin typeface="Arial" panose="020B0604020202020204" pitchFamily="34" charset="0"/>
              <a:cs typeface="Arial" panose="020B0604020202020204" pitchFamily="34" charset="0"/>
            </a:endParaRPr>
          </a:p>
          <a:p>
            <a:pPr marL="457200" indent="-457200">
              <a:buFontTx/>
              <a:buChar char="-"/>
            </a:pPr>
            <a:r>
              <a:rPr lang="en-US" sz="3500" dirty="0">
                <a:solidFill>
                  <a:srgbClr val="6D6E70"/>
                </a:solidFill>
                <a:latin typeface="Arial" panose="020B0604020202020204" pitchFamily="34" charset="0"/>
                <a:cs typeface="Arial" panose="020B0604020202020204" pitchFamily="34" charset="0"/>
              </a:rPr>
              <a:t>Yes responses coded as 1           </a:t>
            </a:r>
          </a:p>
          <a:p>
            <a:pPr marL="457200" indent="-457200">
              <a:buFontTx/>
              <a:buChar char="-"/>
            </a:pPr>
            <a:r>
              <a:rPr lang="en-US" sz="3500" dirty="0">
                <a:solidFill>
                  <a:srgbClr val="6D6E70"/>
                </a:solidFill>
                <a:latin typeface="Arial" panose="020B0604020202020204" pitchFamily="34" charset="0"/>
                <a:cs typeface="Arial" panose="020B0604020202020204" pitchFamily="34" charset="0"/>
              </a:rPr>
              <a:t>No responses coded as 0</a:t>
            </a:r>
          </a:p>
        </p:txBody>
      </p:sp>
      <p:graphicFrame>
        <p:nvGraphicFramePr>
          <p:cNvPr id="6" name="Table 5">
            <a:extLst>
              <a:ext uri="{FF2B5EF4-FFF2-40B4-BE49-F238E27FC236}">
                <a16:creationId xmlns:a16="http://schemas.microsoft.com/office/drawing/2014/main" id="{5EE18F56-7ADF-4542-8E1C-C36A7F1343D0}"/>
              </a:ext>
            </a:extLst>
          </p:cNvPr>
          <p:cNvGraphicFramePr>
            <a:graphicFrameLocks noGrp="1"/>
          </p:cNvGraphicFramePr>
          <p:nvPr>
            <p:extLst>
              <p:ext uri="{D42A27DB-BD31-4B8C-83A1-F6EECF244321}">
                <p14:modId xmlns:p14="http://schemas.microsoft.com/office/powerpoint/2010/main" val="2033946500"/>
              </p:ext>
            </p:extLst>
          </p:nvPr>
        </p:nvGraphicFramePr>
        <p:xfrm>
          <a:off x="1120378" y="5867400"/>
          <a:ext cx="9144000" cy="4805172"/>
        </p:xfrm>
        <a:graphic>
          <a:graphicData uri="http://schemas.openxmlformats.org/drawingml/2006/table">
            <a:tbl>
              <a:tblPr firstRow="1" firstCol="1" bandRow="1">
                <a:tableStyleId>{5DA37D80-6434-44D0-A028-1B22A696006F}</a:tableStyleId>
              </a:tblPr>
              <a:tblGrid>
                <a:gridCol w="4572000">
                  <a:extLst>
                    <a:ext uri="{9D8B030D-6E8A-4147-A177-3AD203B41FA5}">
                      <a16:colId xmlns:a16="http://schemas.microsoft.com/office/drawing/2014/main" val="1412333207"/>
                    </a:ext>
                  </a:extLst>
                </a:gridCol>
                <a:gridCol w="4572000">
                  <a:extLst>
                    <a:ext uri="{9D8B030D-6E8A-4147-A177-3AD203B41FA5}">
                      <a16:colId xmlns:a16="http://schemas.microsoft.com/office/drawing/2014/main" val="3322607290"/>
                    </a:ext>
                  </a:extLst>
                </a:gridCol>
              </a:tblGrid>
              <a:tr h="466575">
                <a:tc gridSpan="2">
                  <a:txBody>
                    <a:bodyPr/>
                    <a:lstStyle/>
                    <a:p>
                      <a:pPr marL="0" marR="0" algn="ctr">
                        <a:lnSpc>
                          <a:spcPct val="107000"/>
                        </a:lnSpc>
                        <a:spcBef>
                          <a:spcPts val="0"/>
                        </a:spcBef>
                        <a:spcAft>
                          <a:spcPts val="0"/>
                        </a:spcAft>
                      </a:pPr>
                      <a:r>
                        <a:rPr lang="en-US" sz="3000" kern="1200" dirty="0">
                          <a:effectLst/>
                        </a:rPr>
                        <a:t>Requirements per criterion</a:t>
                      </a:r>
                      <a:endParaRPr lang="en-US" sz="30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91" marR="10491" marT="0" marB="0"/>
                </a:tc>
                <a:tc hMerge="1">
                  <a:txBody>
                    <a:bodyPr/>
                    <a:lstStyle/>
                    <a:p>
                      <a:endParaRPr lang="en-US"/>
                    </a:p>
                  </a:txBody>
                  <a:tcPr/>
                </a:tc>
                <a:extLst>
                  <a:ext uri="{0D108BD9-81ED-4DB2-BD59-A6C34878D82A}">
                    <a16:rowId xmlns:a16="http://schemas.microsoft.com/office/drawing/2014/main" val="4170842161"/>
                  </a:ext>
                </a:extLst>
              </a:tr>
              <a:tr h="1443072">
                <a:tc>
                  <a:txBody>
                    <a:bodyPr/>
                    <a:lstStyle/>
                    <a:p>
                      <a:pPr marL="0" marR="0" algn="l">
                        <a:lnSpc>
                          <a:spcPct val="107000"/>
                        </a:lnSpc>
                        <a:spcBef>
                          <a:spcPts val="0"/>
                        </a:spcBef>
                        <a:spcAft>
                          <a:spcPts val="0"/>
                        </a:spcAft>
                      </a:pPr>
                      <a:r>
                        <a:rPr lang="en-US" sz="3000" kern="1200" dirty="0">
                          <a:effectLst/>
                        </a:rPr>
                        <a:t>A country will satisfy Criterion 1</a:t>
                      </a:r>
                      <a:endParaRPr lang="en-US" sz="30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91" marR="10491" marT="0" marB="0"/>
                </a:tc>
                <a:tc>
                  <a:txBody>
                    <a:bodyPr/>
                    <a:lstStyle/>
                    <a:p>
                      <a:pPr marL="0" marR="0" algn="l">
                        <a:lnSpc>
                          <a:spcPct val="107000"/>
                        </a:lnSpc>
                        <a:spcBef>
                          <a:spcPts val="0"/>
                        </a:spcBef>
                        <a:spcAft>
                          <a:spcPts val="0"/>
                        </a:spcAft>
                      </a:pPr>
                      <a:r>
                        <a:rPr lang="en-US" sz="3000" kern="1200" dirty="0">
                          <a:effectLst/>
                        </a:rPr>
                        <a:t>if it answers “Yes” to 2 out of 3 questions in Criterion 1</a:t>
                      </a:r>
                      <a:endParaRPr lang="en-US" sz="3000" dirty="0">
                        <a:effectLst/>
                      </a:endParaRPr>
                    </a:p>
                    <a:p>
                      <a:pPr marL="0" marR="0" algn="l">
                        <a:lnSpc>
                          <a:spcPct val="107000"/>
                        </a:lnSpc>
                        <a:spcBef>
                          <a:spcPts val="0"/>
                        </a:spcBef>
                        <a:spcAft>
                          <a:spcPts val="0"/>
                        </a:spcAft>
                      </a:pPr>
                      <a:r>
                        <a:rPr lang="en-GB" sz="3000" kern="1200" dirty="0">
                          <a:effectLst/>
                        </a:rPr>
                        <a:t> </a:t>
                      </a:r>
                      <a:endParaRPr lang="en-US" sz="30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91" marR="10491" marT="0" marB="0"/>
                </a:tc>
                <a:extLst>
                  <a:ext uri="{0D108BD9-81ED-4DB2-BD59-A6C34878D82A}">
                    <a16:rowId xmlns:a16="http://schemas.microsoft.com/office/drawing/2014/main" val="4083583148"/>
                  </a:ext>
                </a:extLst>
              </a:tr>
              <a:tr h="1443072">
                <a:tc>
                  <a:txBody>
                    <a:bodyPr/>
                    <a:lstStyle/>
                    <a:p>
                      <a:pPr marL="0" marR="0" algn="l">
                        <a:lnSpc>
                          <a:spcPct val="107000"/>
                        </a:lnSpc>
                        <a:spcBef>
                          <a:spcPts val="0"/>
                        </a:spcBef>
                        <a:spcAft>
                          <a:spcPts val="0"/>
                        </a:spcAft>
                      </a:pPr>
                      <a:r>
                        <a:rPr lang="en-US" sz="3000" kern="1200" dirty="0">
                          <a:effectLst/>
                        </a:rPr>
                        <a:t>A country will satisfy Criterion 2</a:t>
                      </a:r>
                      <a:endParaRPr lang="en-US" sz="30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91" marR="10491" marT="0" marB="0"/>
                </a:tc>
                <a:tc>
                  <a:txBody>
                    <a:bodyPr/>
                    <a:lstStyle/>
                    <a:p>
                      <a:pPr marL="0" marR="0" algn="l">
                        <a:lnSpc>
                          <a:spcPct val="107000"/>
                        </a:lnSpc>
                        <a:spcBef>
                          <a:spcPts val="0"/>
                        </a:spcBef>
                        <a:spcAft>
                          <a:spcPts val="0"/>
                        </a:spcAft>
                      </a:pPr>
                      <a:r>
                        <a:rPr lang="en-US" sz="3000" kern="1200" dirty="0">
                          <a:effectLst/>
                        </a:rPr>
                        <a:t>if it answers “Yes” to 4 out of 7 questions in Criterion 2</a:t>
                      </a:r>
                      <a:endParaRPr lang="en-US" sz="3000" dirty="0">
                        <a:effectLst/>
                      </a:endParaRPr>
                    </a:p>
                    <a:p>
                      <a:pPr marL="0" marR="0" algn="l">
                        <a:lnSpc>
                          <a:spcPct val="107000"/>
                        </a:lnSpc>
                        <a:spcBef>
                          <a:spcPts val="0"/>
                        </a:spcBef>
                        <a:spcAft>
                          <a:spcPts val="0"/>
                        </a:spcAft>
                      </a:pPr>
                      <a:r>
                        <a:rPr lang="en-GB" sz="3000" kern="1200" dirty="0">
                          <a:effectLst/>
                        </a:rPr>
                        <a:t> </a:t>
                      </a:r>
                      <a:endParaRPr lang="en-US" sz="30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91" marR="10491" marT="0" marB="0"/>
                </a:tc>
                <a:extLst>
                  <a:ext uri="{0D108BD9-81ED-4DB2-BD59-A6C34878D82A}">
                    <a16:rowId xmlns:a16="http://schemas.microsoft.com/office/drawing/2014/main" val="132721124"/>
                  </a:ext>
                </a:extLst>
              </a:tr>
              <a:tr h="1443072">
                <a:tc>
                  <a:txBody>
                    <a:bodyPr/>
                    <a:lstStyle/>
                    <a:p>
                      <a:pPr marL="0" marR="0" algn="l">
                        <a:lnSpc>
                          <a:spcPct val="107000"/>
                        </a:lnSpc>
                        <a:spcBef>
                          <a:spcPts val="0"/>
                        </a:spcBef>
                        <a:spcAft>
                          <a:spcPts val="0"/>
                        </a:spcAft>
                      </a:pPr>
                      <a:r>
                        <a:rPr lang="en-US" sz="3000" kern="1200" dirty="0">
                          <a:effectLst/>
                        </a:rPr>
                        <a:t>A country will satisfy Criterion 3</a:t>
                      </a:r>
                      <a:endParaRPr lang="en-US" sz="30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91" marR="10491" marT="0" marB="0"/>
                </a:tc>
                <a:tc>
                  <a:txBody>
                    <a:bodyPr/>
                    <a:lstStyle/>
                    <a:p>
                      <a:pPr marL="0" marR="0" algn="l">
                        <a:lnSpc>
                          <a:spcPct val="107000"/>
                        </a:lnSpc>
                        <a:spcBef>
                          <a:spcPts val="0"/>
                        </a:spcBef>
                        <a:spcAft>
                          <a:spcPts val="0"/>
                        </a:spcAft>
                      </a:pPr>
                      <a:r>
                        <a:rPr lang="en-US" sz="3000" kern="1200" dirty="0">
                          <a:effectLst/>
                        </a:rPr>
                        <a:t>if it answers “Yes” to 2 out of 3 questions in Criterion 3</a:t>
                      </a:r>
                      <a:endParaRPr lang="en-US" sz="3000" dirty="0">
                        <a:effectLst/>
                      </a:endParaRPr>
                    </a:p>
                    <a:p>
                      <a:pPr marL="0" marR="0" algn="l">
                        <a:lnSpc>
                          <a:spcPct val="107000"/>
                        </a:lnSpc>
                        <a:spcBef>
                          <a:spcPts val="0"/>
                        </a:spcBef>
                        <a:spcAft>
                          <a:spcPts val="0"/>
                        </a:spcAft>
                      </a:pPr>
                      <a:r>
                        <a:rPr lang="en-GB" sz="3000" kern="1200" dirty="0">
                          <a:effectLst/>
                        </a:rPr>
                        <a:t> </a:t>
                      </a:r>
                      <a:endParaRPr lang="en-US" sz="30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91" marR="10491" marT="0" marB="0"/>
                </a:tc>
                <a:extLst>
                  <a:ext uri="{0D108BD9-81ED-4DB2-BD59-A6C34878D82A}">
                    <a16:rowId xmlns:a16="http://schemas.microsoft.com/office/drawing/2014/main" val="2281754905"/>
                  </a:ext>
                </a:extLst>
              </a:tr>
            </a:tbl>
          </a:graphicData>
        </a:graphic>
      </p:graphicFrame>
      <p:graphicFrame>
        <p:nvGraphicFramePr>
          <p:cNvPr id="7" name="Table 6">
            <a:extLst>
              <a:ext uri="{FF2B5EF4-FFF2-40B4-BE49-F238E27FC236}">
                <a16:creationId xmlns:a16="http://schemas.microsoft.com/office/drawing/2014/main" id="{EF2CBC9C-80A7-43CE-B7E5-CEE05A516817}"/>
              </a:ext>
            </a:extLst>
          </p:cNvPr>
          <p:cNvGraphicFramePr>
            <a:graphicFrameLocks noGrp="1"/>
          </p:cNvGraphicFramePr>
          <p:nvPr>
            <p:extLst>
              <p:ext uri="{D42A27DB-BD31-4B8C-83A1-F6EECF244321}">
                <p14:modId xmlns:p14="http://schemas.microsoft.com/office/powerpoint/2010/main" val="4069483837"/>
              </p:ext>
            </p:extLst>
          </p:nvPr>
        </p:nvGraphicFramePr>
        <p:xfrm>
          <a:off x="13969583" y="5832618"/>
          <a:ext cx="9294041" cy="4795790"/>
        </p:xfrm>
        <a:graphic>
          <a:graphicData uri="http://schemas.openxmlformats.org/drawingml/2006/table">
            <a:tbl>
              <a:tblPr firstRow="1" bandRow="1">
                <a:tableStyleId>{0E3FDE45-AF77-4B5C-9715-49D594BDF05E}</a:tableStyleId>
              </a:tblPr>
              <a:tblGrid>
                <a:gridCol w="6136849">
                  <a:extLst>
                    <a:ext uri="{9D8B030D-6E8A-4147-A177-3AD203B41FA5}">
                      <a16:colId xmlns:a16="http://schemas.microsoft.com/office/drawing/2014/main" val="374535155"/>
                    </a:ext>
                  </a:extLst>
                </a:gridCol>
                <a:gridCol w="3157192">
                  <a:extLst>
                    <a:ext uri="{9D8B030D-6E8A-4147-A177-3AD203B41FA5}">
                      <a16:colId xmlns:a16="http://schemas.microsoft.com/office/drawing/2014/main" val="687140663"/>
                    </a:ext>
                  </a:extLst>
                </a:gridCol>
              </a:tblGrid>
              <a:tr h="1170236">
                <a:tc>
                  <a:txBody>
                    <a:bodyPr/>
                    <a:lstStyle/>
                    <a:p>
                      <a:pPr marL="0" marR="0" algn="l">
                        <a:lnSpc>
                          <a:spcPct val="107000"/>
                        </a:lnSpc>
                        <a:spcBef>
                          <a:spcPts val="0"/>
                        </a:spcBef>
                        <a:spcAft>
                          <a:spcPts val="0"/>
                        </a:spcAft>
                      </a:pPr>
                      <a:r>
                        <a:rPr lang="en-US" sz="3000" kern="1200" dirty="0">
                          <a:effectLst/>
                        </a:rPr>
                        <a:t>CLASSIFICATION</a:t>
                      </a:r>
                      <a:endParaRPr lang="en-US" sz="3000" dirty="0">
                        <a:solidFill>
                          <a:srgbClr val="6D6E70"/>
                        </a:solidFill>
                        <a:effectLst/>
                        <a:latin typeface="Arial" panose="020B0604020202020204" pitchFamily="34" charset="0"/>
                        <a:ea typeface="Calibri" panose="020F0502020204030204" pitchFamily="34" charset="0"/>
                        <a:cs typeface="Arial" panose="020B0604020202020204" pitchFamily="34" charset="0"/>
                      </a:endParaRPr>
                    </a:p>
                  </a:txBody>
                  <a:tcPr marL="13113" marR="13113" marT="0" marB="0"/>
                </a:tc>
                <a:tc>
                  <a:txBody>
                    <a:bodyPr/>
                    <a:lstStyle/>
                    <a:p>
                      <a:pPr marL="0" marR="0" algn="l">
                        <a:lnSpc>
                          <a:spcPct val="107000"/>
                        </a:lnSpc>
                        <a:spcBef>
                          <a:spcPts val="0"/>
                        </a:spcBef>
                        <a:spcAft>
                          <a:spcPts val="0"/>
                        </a:spcAft>
                      </a:pPr>
                      <a:r>
                        <a:rPr lang="en-US" sz="3000" kern="1200" dirty="0">
                          <a:effectLst/>
                        </a:rPr>
                        <a:t>STATUS</a:t>
                      </a:r>
                      <a:endParaRPr lang="en-US" sz="3000" dirty="0">
                        <a:solidFill>
                          <a:srgbClr val="6D6E70"/>
                        </a:solidFill>
                        <a:effectLst/>
                        <a:latin typeface="Arial" panose="020B0604020202020204" pitchFamily="34" charset="0"/>
                        <a:ea typeface="Calibri" panose="020F0502020204030204" pitchFamily="34" charset="0"/>
                        <a:cs typeface="Arial" panose="020B0604020202020204" pitchFamily="34" charset="0"/>
                      </a:endParaRPr>
                    </a:p>
                  </a:txBody>
                  <a:tcPr marL="13113" marR="13113" marT="0" marB="0"/>
                </a:tc>
                <a:extLst>
                  <a:ext uri="{0D108BD9-81ED-4DB2-BD59-A6C34878D82A}">
                    <a16:rowId xmlns:a16="http://schemas.microsoft.com/office/drawing/2014/main" val="3129283496"/>
                  </a:ext>
                </a:extLst>
              </a:tr>
              <a:tr h="1208518">
                <a:tc>
                  <a:txBody>
                    <a:bodyPr/>
                    <a:lstStyle/>
                    <a:p>
                      <a:pPr marL="0" marR="0" algn="l">
                        <a:lnSpc>
                          <a:spcPct val="107000"/>
                        </a:lnSpc>
                        <a:spcBef>
                          <a:spcPts val="0"/>
                        </a:spcBef>
                        <a:spcAft>
                          <a:spcPts val="0"/>
                        </a:spcAft>
                      </a:pPr>
                      <a:r>
                        <a:rPr lang="en-US" sz="3000" kern="1200" dirty="0">
                          <a:effectLst/>
                        </a:rPr>
                        <a:t>“FULLY MEETS REQUIREMENS”</a:t>
                      </a:r>
                      <a:endParaRPr lang="en-US" sz="3000" dirty="0">
                        <a:solidFill>
                          <a:srgbClr val="6D6E70"/>
                        </a:solidFill>
                        <a:effectLst/>
                        <a:latin typeface="Arial" panose="020B0604020202020204" pitchFamily="34" charset="0"/>
                        <a:ea typeface="Calibri" panose="020F0502020204030204" pitchFamily="34" charset="0"/>
                        <a:cs typeface="Arial" panose="020B0604020202020204" pitchFamily="34" charset="0"/>
                      </a:endParaRPr>
                    </a:p>
                  </a:txBody>
                  <a:tcPr marL="13113" marR="13113" marT="0" marB="0"/>
                </a:tc>
                <a:tc>
                  <a:txBody>
                    <a:bodyPr/>
                    <a:lstStyle/>
                    <a:p>
                      <a:pPr marL="0" marR="0" algn="l">
                        <a:lnSpc>
                          <a:spcPct val="107000"/>
                        </a:lnSpc>
                        <a:spcBef>
                          <a:spcPts val="0"/>
                        </a:spcBef>
                        <a:spcAft>
                          <a:spcPts val="0"/>
                        </a:spcAft>
                      </a:pPr>
                      <a:r>
                        <a:rPr lang="en-US" sz="3000" kern="1200" dirty="0">
                          <a:effectLst/>
                        </a:rPr>
                        <a:t>Meets all 3 of the criteria</a:t>
                      </a:r>
                      <a:endParaRPr lang="en-US" sz="3000" dirty="0">
                        <a:solidFill>
                          <a:srgbClr val="6D6E70"/>
                        </a:solidFill>
                        <a:effectLst/>
                        <a:latin typeface="Arial" panose="020B0604020202020204" pitchFamily="34" charset="0"/>
                        <a:ea typeface="Calibri" panose="020F0502020204030204" pitchFamily="34" charset="0"/>
                        <a:cs typeface="Arial" panose="020B0604020202020204" pitchFamily="34" charset="0"/>
                      </a:endParaRPr>
                    </a:p>
                  </a:txBody>
                  <a:tcPr marL="13113" marR="13113" marT="0" marB="0"/>
                </a:tc>
                <a:extLst>
                  <a:ext uri="{0D108BD9-81ED-4DB2-BD59-A6C34878D82A}">
                    <a16:rowId xmlns:a16="http://schemas.microsoft.com/office/drawing/2014/main" val="2843765517"/>
                  </a:ext>
                </a:extLst>
              </a:tr>
              <a:tr h="1208518">
                <a:tc>
                  <a:txBody>
                    <a:bodyPr/>
                    <a:lstStyle/>
                    <a:p>
                      <a:pPr marL="0" marR="0" algn="l">
                        <a:lnSpc>
                          <a:spcPct val="107000"/>
                        </a:lnSpc>
                        <a:spcBef>
                          <a:spcPts val="0"/>
                        </a:spcBef>
                        <a:spcAft>
                          <a:spcPts val="0"/>
                        </a:spcAft>
                      </a:pPr>
                      <a:r>
                        <a:rPr lang="en-US" sz="3000" kern="1200" dirty="0">
                          <a:effectLst/>
                        </a:rPr>
                        <a:t>“APPROACHES REQUIREMENTS”</a:t>
                      </a:r>
                      <a:endParaRPr lang="en-US" sz="3000" dirty="0">
                        <a:solidFill>
                          <a:srgbClr val="6D6E70"/>
                        </a:solidFill>
                        <a:effectLst/>
                        <a:latin typeface="Arial" panose="020B0604020202020204" pitchFamily="34" charset="0"/>
                        <a:ea typeface="Calibri" panose="020F0502020204030204" pitchFamily="34" charset="0"/>
                        <a:cs typeface="Arial" panose="020B0604020202020204" pitchFamily="34" charset="0"/>
                      </a:endParaRPr>
                    </a:p>
                  </a:txBody>
                  <a:tcPr marL="13113" marR="13113" marT="0" marB="0"/>
                </a:tc>
                <a:tc>
                  <a:txBody>
                    <a:bodyPr/>
                    <a:lstStyle/>
                    <a:p>
                      <a:pPr marL="0" marR="0" algn="l">
                        <a:lnSpc>
                          <a:spcPct val="107000"/>
                        </a:lnSpc>
                        <a:spcBef>
                          <a:spcPts val="0"/>
                        </a:spcBef>
                        <a:spcAft>
                          <a:spcPts val="0"/>
                        </a:spcAft>
                      </a:pPr>
                      <a:r>
                        <a:rPr lang="en-US" sz="3000" kern="1200" dirty="0">
                          <a:effectLst/>
                        </a:rPr>
                        <a:t>Meets one or two criteria</a:t>
                      </a:r>
                      <a:endParaRPr lang="en-US" sz="3000" dirty="0">
                        <a:solidFill>
                          <a:srgbClr val="6D6E70"/>
                        </a:solidFill>
                        <a:effectLst/>
                        <a:latin typeface="Arial" panose="020B0604020202020204" pitchFamily="34" charset="0"/>
                        <a:ea typeface="Calibri" panose="020F0502020204030204" pitchFamily="34" charset="0"/>
                        <a:cs typeface="Arial" panose="020B0604020202020204" pitchFamily="34" charset="0"/>
                      </a:endParaRPr>
                    </a:p>
                  </a:txBody>
                  <a:tcPr marL="13113" marR="13113" marT="0" marB="0"/>
                </a:tc>
                <a:extLst>
                  <a:ext uri="{0D108BD9-81ED-4DB2-BD59-A6C34878D82A}">
                    <a16:rowId xmlns:a16="http://schemas.microsoft.com/office/drawing/2014/main" val="189742655"/>
                  </a:ext>
                </a:extLst>
              </a:tr>
              <a:tr h="1208518">
                <a:tc>
                  <a:txBody>
                    <a:bodyPr/>
                    <a:lstStyle/>
                    <a:p>
                      <a:pPr marL="0" marR="0" algn="l">
                        <a:lnSpc>
                          <a:spcPct val="107000"/>
                        </a:lnSpc>
                        <a:spcBef>
                          <a:spcPts val="0"/>
                        </a:spcBef>
                        <a:spcAft>
                          <a:spcPts val="0"/>
                        </a:spcAft>
                      </a:pPr>
                      <a:r>
                        <a:rPr lang="en-US" sz="3000" kern="1200" dirty="0">
                          <a:effectLst/>
                        </a:rPr>
                        <a:t>“DOES NOT MEET REQUIREMENTS”</a:t>
                      </a:r>
                      <a:endParaRPr lang="en-US" sz="3000" dirty="0">
                        <a:solidFill>
                          <a:srgbClr val="6D6E70"/>
                        </a:solidFill>
                        <a:effectLst/>
                        <a:latin typeface="Arial" panose="020B0604020202020204" pitchFamily="34" charset="0"/>
                        <a:ea typeface="Calibri" panose="020F0502020204030204" pitchFamily="34" charset="0"/>
                        <a:cs typeface="Arial" panose="020B0604020202020204" pitchFamily="34" charset="0"/>
                      </a:endParaRPr>
                    </a:p>
                  </a:txBody>
                  <a:tcPr marL="13113" marR="13113" marT="0" marB="0"/>
                </a:tc>
                <a:tc>
                  <a:txBody>
                    <a:bodyPr/>
                    <a:lstStyle/>
                    <a:p>
                      <a:pPr marL="0" marR="0" algn="l">
                        <a:lnSpc>
                          <a:spcPct val="107000"/>
                        </a:lnSpc>
                        <a:spcBef>
                          <a:spcPts val="0"/>
                        </a:spcBef>
                        <a:spcAft>
                          <a:spcPts val="0"/>
                        </a:spcAft>
                      </a:pPr>
                      <a:r>
                        <a:rPr lang="en-US" sz="3000" kern="1200" dirty="0">
                          <a:effectLst/>
                        </a:rPr>
                        <a:t>Does not meet any criteria</a:t>
                      </a:r>
                      <a:endParaRPr lang="en-US" sz="3000" dirty="0">
                        <a:solidFill>
                          <a:srgbClr val="6D6E70"/>
                        </a:solidFill>
                        <a:effectLst/>
                        <a:latin typeface="Arial" panose="020B0604020202020204" pitchFamily="34" charset="0"/>
                        <a:ea typeface="Calibri" panose="020F0502020204030204" pitchFamily="34" charset="0"/>
                        <a:cs typeface="Arial" panose="020B0604020202020204" pitchFamily="34" charset="0"/>
                      </a:endParaRPr>
                    </a:p>
                  </a:txBody>
                  <a:tcPr marL="13113" marR="13113" marT="0" marB="0"/>
                </a:tc>
                <a:extLst>
                  <a:ext uri="{0D108BD9-81ED-4DB2-BD59-A6C34878D82A}">
                    <a16:rowId xmlns:a16="http://schemas.microsoft.com/office/drawing/2014/main" val="2142336731"/>
                  </a:ext>
                </a:extLst>
              </a:tr>
            </a:tbl>
          </a:graphicData>
        </a:graphic>
      </p:graphicFrame>
      <p:sp>
        <p:nvSpPr>
          <p:cNvPr id="9" name="Arrow: Right 8">
            <a:extLst>
              <a:ext uri="{FF2B5EF4-FFF2-40B4-BE49-F238E27FC236}">
                <a16:creationId xmlns:a16="http://schemas.microsoft.com/office/drawing/2014/main" id="{997B0B75-A183-4F41-B691-AA66948F3451}"/>
              </a:ext>
            </a:extLst>
          </p:cNvPr>
          <p:cNvSpPr/>
          <p:nvPr/>
        </p:nvSpPr>
        <p:spPr>
          <a:xfrm>
            <a:off x="10517961" y="7887452"/>
            <a:ext cx="3198039" cy="8755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527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FFD5E-45E4-4143-B571-C250F3D93AF4}"/>
              </a:ext>
            </a:extLst>
          </p:cNvPr>
          <p:cNvSpPr>
            <a:spLocks noGrp="1"/>
          </p:cNvSpPr>
          <p:nvPr>
            <p:ph type="body" sz="quarter" idx="10"/>
          </p:nvPr>
        </p:nvSpPr>
        <p:spPr>
          <a:xfrm>
            <a:off x="1588889" y="1047570"/>
            <a:ext cx="21233951" cy="1151213"/>
          </a:xfrm>
        </p:spPr>
        <p:txBody>
          <a:bodyPr/>
          <a:lstStyle/>
          <a:p>
            <a:r>
              <a:rPr lang="en-US" sz="3600" dirty="0"/>
              <a:t>Indicator methodology</a:t>
            </a:r>
          </a:p>
          <a:p>
            <a:endParaRPr lang="en-US" dirty="0"/>
          </a:p>
        </p:txBody>
      </p:sp>
      <p:sp>
        <p:nvSpPr>
          <p:cNvPr id="3" name="Text Placeholder 2">
            <a:extLst>
              <a:ext uri="{FF2B5EF4-FFF2-40B4-BE49-F238E27FC236}">
                <a16:creationId xmlns:a16="http://schemas.microsoft.com/office/drawing/2014/main" id="{5F1DD93D-BCA8-4CE0-B679-8D9B356172AE}"/>
              </a:ext>
            </a:extLst>
          </p:cNvPr>
          <p:cNvSpPr>
            <a:spLocks noGrp="1"/>
          </p:cNvSpPr>
          <p:nvPr>
            <p:ph type="body" sz="quarter" idx="11"/>
          </p:nvPr>
        </p:nvSpPr>
        <p:spPr>
          <a:xfrm>
            <a:off x="1540387" y="2198783"/>
            <a:ext cx="21233951" cy="1661993"/>
          </a:xfrm>
        </p:spPr>
        <p:txBody>
          <a:bodyPr/>
          <a:lstStyle/>
          <a:p>
            <a:r>
              <a:rPr lang="en-US" sz="3500" dirty="0">
                <a:solidFill>
                  <a:srgbClr val="009CDB"/>
                </a:solidFill>
              </a:rPr>
              <a:t>Indicator 7.1.2: Proportion of population with primary reliance on clean fuels and technology, by sex </a:t>
            </a:r>
          </a:p>
          <a:p>
            <a:r>
              <a:rPr lang="en-US" sz="3500" dirty="0">
                <a:solidFill>
                  <a:srgbClr val="009CDB"/>
                </a:solidFill>
              </a:rPr>
              <a:t> </a:t>
            </a:r>
          </a:p>
          <a:p>
            <a:pPr algn="just"/>
            <a:endParaRPr lang="en-US" sz="3500" dirty="0">
              <a:solidFill>
                <a:srgbClr val="009CDB"/>
              </a:solidFill>
            </a:endParaRPr>
          </a:p>
        </p:txBody>
      </p:sp>
      <p:sp>
        <p:nvSpPr>
          <p:cNvPr id="5" name="TextBox 4">
            <a:extLst>
              <a:ext uri="{FF2B5EF4-FFF2-40B4-BE49-F238E27FC236}">
                <a16:creationId xmlns:a16="http://schemas.microsoft.com/office/drawing/2014/main" id="{6D4015D3-D68E-4759-877A-65A708D75B43}"/>
              </a:ext>
            </a:extLst>
          </p:cNvPr>
          <p:cNvSpPr txBox="1"/>
          <p:nvPr/>
        </p:nvSpPr>
        <p:spPr>
          <a:xfrm>
            <a:off x="1609662" y="3596217"/>
            <a:ext cx="20564538" cy="4985980"/>
          </a:xfrm>
          <a:prstGeom prst="rect">
            <a:avLst/>
          </a:prstGeom>
          <a:noFill/>
        </p:spPr>
        <p:txBody>
          <a:bodyPr wrap="square" rtlCol="0">
            <a:spAutoFit/>
          </a:bodyPr>
          <a:lstStyle/>
          <a:p>
            <a:r>
              <a:rPr lang="en-US" sz="3500" dirty="0">
                <a:solidFill>
                  <a:srgbClr val="6D6E70"/>
                </a:solidFill>
                <a:latin typeface="Arial" panose="020B0604020202020204" pitchFamily="34" charset="0"/>
                <a:cs typeface="Arial" panose="020B0604020202020204" pitchFamily="34" charset="0"/>
              </a:rPr>
              <a:t>Definition</a:t>
            </a:r>
          </a:p>
          <a:p>
            <a:endParaRPr lang="en-US" sz="3500" dirty="0">
              <a:solidFill>
                <a:srgbClr val="6D6E70"/>
              </a:solidFill>
              <a:latin typeface="Arial" panose="020B0604020202020204" pitchFamily="34" charset="0"/>
              <a:cs typeface="Arial" panose="020B0604020202020204" pitchFamily="34" charset="0"/>
            </a:endParaRPr>
          </a:p>
          <a:p>
            <a:pPr marL="457200" indent="-457200">
              <a:buFontTx/>
              <a:buChar char="-"/>
            </a:pPr>
            <a:r>
              <a:rPr lang="en-US" sz="3500" dirty="0">
                <a:solidFill>
                  <a:srgbClr val="6D6E70"/>
                </a:solidFill>
                <a:latin typeface="Arial" panose="020B0604020202020204" pitchFamily="34" charset="0"/>
                <a:cs typeface="Arial" panose="020B0604020202020204" pitchFamily="34" charset="0"/>
              </a:rPr>
              <a:t>T</a:t>
            </a:r>
            <a:r>
              <a:rPr lang="en-US" sz="3500" dirty="0">
                <a:solidFill>
                  <a:srgbClr val="6D6E70"/>
                </a:solidFill>
                <a:latin typeface="Arial" panose="020B0604020202020204" pitchFamily="34" charset="0"/>
                <a:ea typeface="Calibri" panose="020F0502020204030204" pitchFamily="34" charset="0"/>
                <a:cs typeface="Arial" panose="020B0604020202020204" pitchFamily="34" charset="0"/>
              </a:rPr>
              <a:t>he number of people using clean fuels and technologies for cooking, heating or lighting, divided by total population reporting any cooking, heating or lighting activity, expressed as a percentage</a:t>
            </a:r>
          </a:p>
          <a:p>
            <a:pPr marL="457200" indent="-457200">
              <a:buFontTx/>
              <a:buChar char="-"/>
            </a:pPr>
            <a:endParaRPr lang="en-US" sz="3500" dirty="0">
              <a:solidFill>
                <a:srgbClr val="6D6E70"/>
              </a:solidFill>
              <a:latin typeface="Arial" panose="020B0604020202020204" pitchFamily="34" charset="0"/>
              <a:cs typeface="Arial" panose="020B0604020202020204" pitchFamily="34" charset="0"/>
            </a:endParaRPr>
          </a:p>
          <a:p>
            <a:pPr marL="457200" indent="-457200">
              <a:buFontTx/>
              <a:buChar char="-"/>
            </a:pPr>
            <a:r>
              <a:rPr lang="en-US" sz="3600" dirty="0">
                <a:solidFill>
                  <a:srgbClr val="6D6E70"/>
                </a:solidFill>
                <a:latin typeface="Arial" panose="020B0604020202020204" pitchFamily="34" charset="0"/>
                <a:cs typeface="Arial" panose="020B0604020202020204" pitchFamily="34" charset="0"/>
              </a:rPr>
              <a:t>New WHO guidelines indicate that the combination of certain types of fuel with types of technology used for cooking or heating (e.g. stove, lamp, open flame, etc.) might result in higher levels of air pollutants. However, most households </a:t>
            </a:r>
            <a:r>
              <a:rPr lang="en-US" sz="3600" dirty="0">
                <a:solidFill>
                  <a:srgbClr val="009CDB"/>
                </a:solidFill>
                <a:latin typeface="Arial" panose="020B0604020202020204" pitchFamily="34" charset="0"/>
                <a:cs typeface="Arial" panose="020B0604020202020204" pitchFamily="34" charset="0"/>
              </a:rPr>
              <a:t>do not compile information on technologies yet</a:t>
            </a:r>
            <a:endParaRPr lang="en-US" sz="3500" dirty="0">
              <a:solidFill>
                <a:srgbClr val="009CDB"/>
              </a:solidFill>
              <a:latin typeface="Arial" panose="020B0604020202020204" pitchFamily="34" charset="0"/>
              <a:cs typeface="Arial" panose="020B0604020202020204" pitchFamily="34" charset="0"/>
            </a:endParaRPr>
          </a:p>
          <a:p>
            <a:endParaRPr lang="en-US" sz="3500" dirty="0">
              <a:solidFill>
                <a:srgbClr val="6D6E7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4967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EE1AA6-00E7-4998-8D5D-82112BAC463C}"/>
              </a:ext>
            </a:extLst>
          </p:cNvPr>
          <p:cNvSpPr>
            <a:spLocks noGrp="1"/>
          </p:cNvSpPr>
          <p:nvPr>
            <p:ph type="body" sz="quarter" idx="11"/>
          </p:nvPr>
        </p:nvSpPr>
        <p:spPr>
          <a:xfrm>
            <a:off x="3481550" y="5487655"/>
            <a:ext cx="9777250" cy="2770374"/>
          </a:xfrm>
        </p:spPr>
        <p:txBody>
          <a:bodyPr/>
          <a:lstStyle/>
          <a:p>
            <a:r>
              <a:rPr lang="en-US" dirty="0"/>
              <a:t>Mainstreaming gender across the 3 pillars of the SDGs</a:t>
            </a:r>
          </a:p>
        </p:txBody>
      </p:sp>
      <p:sp>
        <p:nvSpPr>
          <p:cNvPr id="3" name="Text Placeholder 2">
            <a:extLst>
              <a:ext uri="{FF2B5EF4-FFF2-40B4-BE49-F238E27FC236}">
                <a16:creationId xmlns:a16="http://schemas.microsoft.com/office/drawing/2014/main" id="{2B008CE2-4D0E-44EC-AED8-246DAD3FFF80}"/>
              </a:ext>
            </a:extLst>
          </p:cNvPr>
          <p:cNvSpPr>
            <a:spLocks noGrp="1"/>
          </p:cNvSpPr>
          <p:nvPr>
            <p:ph type="body" sz="quarter" idx="15"/>
          </p:nvPr>
        </p:nvSpPr>
        <p:spPr>
          <a:xfrm>
            <a:off x="24773" y="6180891"/>
            <a:ext cx="2337428" cy="1354217"/>
          </a:xfrm>
        </p:spPr>
        <p:txBody>
          <a:bodyPr/>
          <a:lstStyle/>
          <a:p>
            <a:r>
              <a:rPr lang="en-US" dirty="0"/>
              <a:t>3</a:t>
            </a:r>
          </a:p>
        </p:txBody>
      </p:sp>
    </p:spTree>
    <p:extLst>
      <p:ext uri="{BB962C8B-B14F-4D97-AF65-F5344CB8AC3E}">
        <p14:creationId xmlns:p14="http://schemas.microsoft.com/office/powerpoint/2010/main" val="10375238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FFD5E-45E4-4143-B571-C250F3D93AF4}"/>
              </a:ext>
            </a:extLst>
          </p:cNvPr>
          <p:cNvSpPr>
            <a:spLocks noGrp="1"/>
          </p:cNvSpPr>
          <p:nvPr>
            <p:ph type="body" sz="quarter" idx="10"/>
          </p:nvPr>
        </p:nvSpPr>
        <p:spPr>
          <a:xfrm>
            <a:off x="1588889" y="1047570"/>
            <a:ext cx="21233951" cy="1151213"/>
          </a:xfrm>
        </p:spPr>
        <p:txBody>
          <a:bodyPr/>
          <a:lstStyle/>
          <a:p>
            <a:r>
              <a:rPr lang="en-US" sz="3600" dirty="0"/>
              <a:t>Indicator methodology</a:t>
            </a:r>
          </a:p>
          <a:p>
            <a:endParaRPr lang="en-US" dirty="0"/>
          </a:p>
        </p:txBody>
      </p:sp>
      <p:sp>
        <p:nvSpPr>
          <p:cNvPr id="3" name="Text Placeholder 2">
            <a:extLst>
              <a:ext uri="{FF2B5EF4-FFF2-40B4-BE49-F238E27FC236}">
                <a16:creationId xmlns:a16="http://schemas.microsoft.com/office/drawing/2014/main" id="{5F1DD93D-BCA8-4CE0-B679-8D9B356172AE}"/>
              </a:ext>
            </a:extLst>
          </p:cNvPr>
          <p:cNvSpPr>
            <a:spLocks noGrp="1"/>
          </p:cNvSpPr>
          <p:nvPr>
            <p:ph type="body" sz="quarter" idx="11"/>
          </p:nvPr>
        </p:nvSpPr>
        <p:spPr>
          <a:xfrm>
            <a:off x="1540387" y="2198784"/>
            <a:ext cx="21233951" cy="1615827"/>
          </a:xfrm>
        </p:spPr>
        <p:txBody>
          <a:bodyPr/>
          <a:lstStyle/>
          <a:p>
            <a:r>
              <a:rPr lang="en-US" sz="3500" dirty="0">
                <a:solidFill>
                  <a:srgbClr val="009CDB"/>
                </a:solidFill>
              </a:rPr>
              <a:t>Indicator 7.1.2: Proportion of population with primary reliance on clean fuels and technology, by sex </a:t>
            </a:r>
          </a:p>
          <a:p>
            <a:r>
              <a:rPr lang="en-US" sz="3500" dirty="0">
                <a:solidFill>
                  <a:srgbClr val="009CDB"/>
                </a:solidFill>
              </a:rPr>
              <a:t> </a:t>
            </a:r>
          </a:p>
          <a:p>
            <a:pPr algn="just"/>
            <a:endParaRPr lang="en-US" sz="3500" dirty="0">
              <a:solidFill>
                <a:srgbClr val="009CDB"/>
              </a:solidFill>
            </a:endParaRPr>
          </a:p>
        </p:txBody>
      </p:sp>
      <p:sp>
        <p:nvSpPr>
          <p:cNvPr id="5" name="TextBox 4">
            <a:extLst>
              <a:ext uri="{FF2B5EF4-FFF2-40B4-BE49-F238E27FC236}">
                <a16:creationId xmlns:a16="http://schemas.microsoft.com/office/drawing/2014/main" id="{6D4015D3-D68E-4759-877A-65A708D75B43}"/>
              </a:ext>
            </a:extLst>
          </p:cNvPr>
          <p:cNvSpPr txBox="1"/>
          <p:nvPr/>
        </p:nvSpPr>
        <p:spPr>
          <a:xfrm>
            <a:off x="1685863" y="3349996"/>
            <a:ext cx="12785214" cy="7202741"/>
          </a:xfrm>
          <a:prstGeom prst="rect">
            <a:avLst/>
          </a:prstGeom>
          <a:noFill/>
        </p:spPr>
        <p:txBody>
          <a:bodyPr wrap="square" rtlCol="0">
            <a:spAutoFit/>
          </a:bodyPr>
          <a:lstStyle/>
          <a:p>
            <a:r>
              <a:rPr lang="en-US" sz="3500" dirty="0">
                <a:solidFill>
                  <a:srgbClr val="6D6E70"/>
                </a:solidFill>
                <a:latin typeface="Arial" panose="020B0604020202020204" pitchFamily="34" charset="0"/>
                <a:cs typeface="Arial" panose="020B0604020202020204" pitchFamily="34" charset="0"/>
              </a:rPr>
              <a:t>Key concepts</a:t>
            </a:r>
          </a:p>
          <a:p>
            <a:endParaRPr lang="en-US" sz="3500" dirty="0">
              <a:solidFill>
                <a:srgbClr val="6D6E70"/>
              </a:solidFill>
              <a:latin typeface="Arial" panose="020B0604020202020204" pitchFamily="34" charset="0"/>
              <a:cs typeface="Arial" panose="020B0604020202020204" pitchFamily="34" charset="0"/>
            </a:endParaRPr>
          </a:p>
          <a:p>
            <a:pPr marR="0" lvl="0" algn="just">
              <a:lnSpc>
                <a:spcPct val="107000"/>
              </a:lnSpc>
              <a:spcBef>
                <a:spcPts val="0"/>
              </a:spcBef>
              <a:spcAft>
                <a:spcPts val="800"/>
              </a:spcAft>
            </a:pPr>
            <a:r>
              <a:rPr lang="en-US" sz="3500" dirty="0">
                <a:solidFill>
                  <a:srgbClr val="009CDB"/>
                </a:solidFill>
                <a:latin typeface="Arial" panose="020B0604020202020204" pitchFamily="34" charset="0"/>
                <a:cs typeface="Arial" panose="020B0604020202020204" pitchFamily="34" charset="0"/>
              </a:rPr>
              <a:t>Clean fuel</a:t>
            </a:r>
            <a:r>
              <a:rPr lang="en-US" sz="3500" dirty="0">
                <a:solidFill>
                  <a:srgbClr val="6D6E70"/>
                </a:solidFill>
                <a:latin typeface="Arial" panose="020B0604020202020204" pitchFamily="34" charset="0"/>
                <a:cs typeface="Arial" panose="020B0604020202020204" pitchFamily="34" charset="0"/>
              </a:rPr>
              <a:t>: </a:t>
            </a:r>
            <a:r>
              <a:rPr lang="en-US" sz="3500" dirty="0">
                <a:solidFill>
                  <a:srgbClr val="6D6E70"/>
                </a:solidFill>
                <a:latin typeface="Arial" panose="020B0604020202020204" pitchFamily="34" charset="0"/>
                <a:ea typeface="Calibri" panose="020F0502020204030204" pitchFamily="34" charset="0"/>
                <a:cs typeface="Arial" panose="020B0604020202020204" pitchFamily="34" charset="0"/>
              </a:rPr>
              <a:t>A fuel is defined as ‘clean’ based on the emission rate targets and specific fuel recommendations included in the WHO guidelines for indoor air quality: household fuel combustion. Unprocessed coal and kerosene (among other types of fuels) are not considered clean. </a:t>
            </a:r>
          </a:p>
          <a:p>
            <a:pPr marR="0" lvl="0" algn="just">
              <a:lnSpc>
                <a:spcPct val="107000"/>
              </a:lnSpc>
              <a:spcBef>
                <a:spcPts val="0"/>
              </a:spcBef>
              <a:spcAft>
                <a:spcPts val="800"/>
              </a:spcAft>
            </a:pPr>
            <a:endParaRPr lang="en-US" sz="3500" dirty="0">
              <a:latin typeface="Arial" panose="020B0604020202020204" pitchFamily="34" charset="0"/>
              <a:ea typeface="Calibri" panose="020F0502020204030204" pitchFamily="34" charset="0"/>
              <a:cs typeface="Arial" panose="020B0604020202020204" pitchFamily="34" charset="0"/>
            </a:endParaRPr>
          </a:p>
          <a:p>
            <a:pPr marR="0" lvl="0" algn="just">
              <a:lnSpc>
                <a:spcPct val="107000"/>
              </a:lnSpc>
              <a:spcBef>
                <a:spcPts val="0"/>
              </a:spcBef>
              <a:spcAft>
                <a:spcPts val="800"/>
              </a:spcAft>
            </a:pPr>
            <a:r>
              <a:rPr lang="en-US" sz="3500" dirty="0">
                <a:latin typeface="Arial" panose="020B0604020202020204" pitchFamily="34" charset="0"/>
                <a:ea typeface="Calibri" panose="020F0502020204030204" pitchFamily="34" charset="0"/>
                <a:cs typeface="Arial" panose="020B0604020202020204" pitchFamily="34" charset="0"/>
              </a:rPr>
              <a:t>Household air pollution: </a:t>
            </a:r>
            <a:r>
              <a:rPr lang="en-US" sz="3500" dirty="0">
                <a:solidFill>
                  <a:srgbClr val="6D6E70"/>
                </a:solidFill>
                <a:latin typeface="Arial" panose="020B0604020202020204" pitchFamily="34" charset="0"/>
                <a:ea typeface="Calibri" panose="020F0502020204030204" pitchFamily="34" charset="0"/>
                <a:cs typeface="Arial" panose="020B0604020202020204" pitchFamily="34" charset="0"/>
              </a:rPr>
              <a:t>Air pollution generated by household fuel combustion, leading to indoor air pollution, and contributing to ambient air pollution.</a:t>
            </a:r>
            <a:endParaRPr lang="en-US" sz="3500" dirty="0">
              <a:solidFill>
                <a:srgbClr val="6D6E70"/>
              </a:solidFill>
              <a:latin typeface="Arial" panose="020B0604020202020204" pitchFamily="34" charset="0"/>
              <a:cs typeface="Arial" panose="020B0604020202020204" pitchFamily="34" charset="0"/>
            </a:endParaRPr>
          </a:p>
          <a:p>
            <a:endParaRPr lang="en-US" sz="3500" dirty="0">
              <a:solidFill>
                <a:srgbClr val="6D6E70"/>
              </a:solidFill>
              <a:latin typeface="Arial" panose="020B0604020202020204" pitchFamily="34" charset="0"/>
              <a:cs typeface="Arial" panose="020B0604020202020204" pitchFamily="34" charset="0"/>
            </a:endParaRPr>
          </a:p>
        </p:txBody>
      </p:sp>
      <p:graphicFrame>
        <p:nvGraphicFramePr>
          <p:cNvPr id="9" name="Diagram 8">
            <a:extLst>
              <a:ext uri="{FF2B5EF4-FFF2-40B4-BE49-F238E27FC236}">
                <a16:creationId xmlns:a16="http://schemas.microsoft.com/office/drawing/2014/main" id="{D93B0956-7416-42B6-BD33-45F75115F11C}"/>
              </a:ext>
            </a:extLst>
          </p:cNvPr>
          <p:cNvGraphicFramePr/>
          <p:nvPr>
            <p:extLst>
              <p:ext uri="{D42A27DB-BD31-4B8C-83A1-F6EECF244321}">
                <p14:modId xmlns:p14="http://schemas.microsoft.com/office/powerpoint/2010/main" val="545813019"/>
              </p:ext>
            </p:extLst>
          </p:nvPr>
        </p:nvGraphicFramePr>
        <p:xfrm>
          <a:off x="15240000" y="4495801"/>
          <a:ext cx="8610600" cy="5359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 Box 355">
            <a:extLst>
              <a:ext uri="{FF2B5EF4-FFF2-40B4-BE49-F238E27FC236}">
                <a16:creationId xmlns:a16="http://schemas.microsoft.com/office/drawing/2014/main" id="{4C4530BD-D0D9-4F55-99B6-2FCDA5CA1B1E}"/>
              </a:ext>
            </a:extLst>
          </p:cNvPr>
          <p:cNvSpPr txBox="1"/>
          <p:nvPr/>
        </p:nvSpPr>
        <p:spPr>
          <a:xfrm>
            <a:off x="15468600" y="3445278"/>
            <a:ext cx="8382000" cy="830996"/>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1000"/>
              </a:spcAft>
            </a:pPr>
            <a:r>
              <a:rPr lang="en-US" sz="2400" i="1" dirty="0">
                <a:solidFill>
                  <a:srgbClr val="009DDC"/>
                </a:solidFill>
                <a:effectLst/>
                <a:latin typeface="Calibri" panose="020F0502020204030204" pitchFamily="34" charset="0"/>
                <a:ea typeface="Calibri" panose="020F0502020204030204" pitchFamily="34" charset="0"/>
                <a:cs typeface="Times New Roman" panose="02020603050405020304" pitchFamily="18" charset="0"/>
              </a:rPr>
              <a:t>Classification criteria for unclean and clean cooking fuels,                 as per WHO Guidelines on indoor air quality</a:t>
            </a:r>
            <a:endParaRPr lang="en-US" sz="1600" i="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46089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FFD5E-45E4-4143-B571-C250F3D93AF4}"/>
              </a:ext>
            </a:extLst>
          </p:cNvPr>
          <p:cNvSpPr>
            <a:spLocks noGrp="1"/>
          </p:cNvSpPr>
          <p:nvPr>
            <p:ph type="body" sz="quarter" idx="10"/>
          </p:nvPr>
        </p:nvSpPr>
        <p:spPr>
          <a:xfrm>
            <a:off x="1491885" y="1047570"/>
            <a:ext cx="21233951" cy="1151213"/>
          </a:xfrm>
        </p:spPr>
        <p:txBody>
          <a:bodyPr/>
          <a:lstStyle/>
          <a:p>
            <a:r>
              <a:rPr lang="en-US" sz="3600" dirty="0"/>
              <a:t>Indicator methodology</a:t>
            </a:r>
          </a:p>
          <a:p>
            <a:endParaRPr lang="en-US" dirty="0"/>
          </a:p>
        </p:txBody>
      </p:sp>
      <p:sp>
        <p:nvSpPr>
          <p:cNvPr id="3" name="Text Placeholder 2">
            <a:extLst>
              <a:ext uri="{FF2B5EF4-FFF2-40B4-BE49-F238E27FC236}">
                <a16:creationId xmlns:a16="http://schemas.microsoft.com/office/drawing/2014/main" id="{5F1DD93D-BCA8-4CE0-B679-8D9B356172AE}"/>
              </a:ext>
            </a:extLst>
          </p:cNvPr>
          <p:cNvSpPr>
            <a:spLocks noGrp="1"/>
          </p:cNvSpPr>
          <p:nvPr>
            <p:ph type="body" sz="quarter" idx="11"/>
          </p:nvPr>
        </p:nvSpPr>
        <p:spPr>
          <a:xfrm>
            <a:off x="1540387" y="2198783"/>
            <a:ext cx="21233951" cy="1661993"/>
          </a:xfrm>
        </p:spPr>
        <p:txBody>
          <a:bodyPr/>
          <a:lstStyle/>
          <a:p>
            <a:r>
              <a:rPr lang="en-US" sz="3500" dirty="0">
                <a:solidFill>
                  <a:srgbClr val="009CDB"/>
                </a:solidFill>
              </a:rPr>
              <a:t>Indicator 7.1.2: Proportion of population with primary reliance on clean fuels and technology, by sex </a:t>
            </a:r>
          </a:p>
          <a:p>
            <a:r>
              <a:rPr lang="en-US" sz="3500" dirty="0">
                <a:solidFill>
                  <a:srgbClr val="009CDB"/>
                </a:solidFill>
              </a:rPr>
              <a:t> </a:t>
            </a:r>
          </a:p>
          <a:p>
            <a:pPr algn="just"/>
            <a:endParaRPr lang="en-US" sz="3500" dirty="0">
              <a:solidFill>
                <a:srgbClr val="009CDB"/>
              </a:solidFill>
            </a:endParaRPr>
          </a:p>
        </p:txBody>
      </p:sp>
      <p:sp>
        <p:nvSpPr>
          <p:cNvPr id="5" name="TextBox 4">
            <a:extLst>
              <a:ext uri="{FF2B5EF4-FFF2-40B4-BE49-F238E27FC236}">
                <a16:creationId xmlns:a16="http://schemas.microsoft.com/office/drawing/2014/main" id="{6D4015D3-D68E-4759-877A-65A708D75B43}"/>
              </a:ext>
            </a:extLst>
          </p:cNvPr>
          <p:cNvSpPr txBox="1"/>
          <p:nvPr/>
        </p:nvSpPr>
        <p:spPr>
          <a:xfrm>
            <a:off x="1491885" y="3029779"/>
            <a:ext cx="10090515" cy="5478423"/>
          </a:xfrm>
          <a:prstGeom prst="rect">
            <a:avLst/>
          </a:prstGeom>
          <a:noFill/>
        </p:spPr>
        <p:txBody>
          <a:bodyPr wrap="square" rtlCol="0">
            <a:spAutoFit/>
          </a:bodyPr>
          <a:lstStyle/>
          <a:p>
            <a:r>
              <a:rPr lang="en-US" sz="3500" dirty="0">
                <a:solidFill>
                  <a:srgbClr val="6D6E70"/>
                </a:solidFill>
                <a:latin typeface="Arial" panose="020B0604020202020204" pitchFamily="34" charset="0"/>
                <a:cs typeface="Arial" panose="020B0604020202020204" pitchFamily="34" charset="0"/>
              </a:rPr>
              <a:t>Data source</a:t>
            </a:r>
          </a:p>
          <a:p>
            <a:endParaRPr lang="en-US" sz="3500" dirty="0">
              <a:solidFill>
                <a:srgbClr val="6D6E70"/>
              </a:solidFill>
              <a:latin typeface="Arial" panose="020B0604020202020204" pitchFamily="34" charset="0"/>
              <a:cs typeface="Arial" panose="020B0604020202020204" pitchFamily="34" charset="0"/>
            </a:endParaRPr>
          </a:p>
          <a:p>
            <a:pPr marL="457200" indent="-457200">
              <a:buFontTx/>
              <a:buChar char="-"/>
            </a:pPr>
            <a:r>
              <a:rPr lang="en-US" sz="3500" dirty="0">
                <a:solidFill>
                  <a:srgbClr val="6D6E70"/>
                </a:solidFill>
                <a:latin typeface="Arial" panose="020B0604020202020204" pitchFamily="34" charset="0"/>
                <a:cs typeface="Arial" panose="020B0604020202020204" pitchFamily="34" charset="0"/>
              </a:rPr>
              <a:t>Household surveys</a:t>
            </a:r>
          </a:p>
          <a:p>
            <a:pPr marL="1011692" lvl="1" indent="-457200">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Demographic and Health Surveys (DHS)</a:t>
            </a:r>
          </a:p>
          <a:p>
            <a:pPr marL="1011692" lvl="1" indent="-457200">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Multiple Indicator Cluster Surveys (MICS) </a:t>
            </a:r>
          </a:p>
          <a:p>
            <a:pPr marL="1011692" lvl="1" indent="-457200">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World Health Surveys (WHS)</a:t>
            </a:r>
          </a:p>
          <a:p>
            <a:pPr marL="1011692" lvl="1" indent="-457200">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Other reliable and nationally representative surveys </a:t>
            </a:r>
          </a:p>
          <a:p>
            <a:endParaRPr lang="en-US" sz="3500" dirty="0">
              <a:solidFill>
                <a:srgbClr val="6D6E70"/>
              </a:solidFill>
              <a:latin typeface="Arial" panose="020B0604020202020204" pitchFamily="34" charset="0"/>
              <a:cs typeface="Arial" panose="020B0604020202020204" pitchFamily="34" charset="0"/>
            </a:endParaRPr>
          </a:p>
          <a:p>
            <a:endParaRPr lang="en-US" sz="3500" dirty="0">
              <a:solidFill>
                <a:srgbClr val="6D6E70"/>
              </a:solidFill>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D9D091E1-5291-48B8-86FE-9510372F60AF}"/>
              </a:ext>
            </a:extLst>
          </p:cNvPr>
          <p:cNvGrpSpPr/>
          <p:nvPr/>
        </p:nvGrpSpPr>
        <p:grpSpPr>
          <a:xfrm>
            <a:off x="11185168" y="3127388"/>
            <a:ext cx="12817832" cy="6397611"/>
            <a:chOff x="-1036090" y="0"/>
            <a:chExt cx="7822288" cy="3504431"/>
          </a:xfrm>
        </p:grpSpPr>
        <p:pic>
          <p:nvPicPr>
            <p:cNvPr id="7" name="Picture 6">
              <a:extLst>
                <a:ext uri="{FF2B5EF4-FFF2-40B4-BE49-F238E27FC236}">
                  <a16:creationId xmlns:a16="http://schemas.microsoft.com/office/drawing/2014/main" id="{355A8AF3-C5FF-4A4E-884F-A5B9DC3EC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090" y="511287"/>
              <a:ext cx="7822288" cy="2993144"/>
            </a:xfrm>
            <a:prstGeom prst="rect">
              <a:avLst/>
            </a:prstGeom>
          </p:spPr>
        </p:pic>
        <p:sp>
          <p:nvSpPr>
            <p:cNvPr id="8" name="Text Box 356">
              <a:extLst>
                <a:ext uri="{FF2B5EF4-FFF2-40B4-BE49-F238E27FC236}">
                  <a16:creationId xmlns:a16="http://schemas.microsoft.com/office/drawing/2014/main" id="{CCC76BFC-83E8-478E-9706-36B3E1AD53D8}"/>
                </a:ext>
              </a:extLst>
            </p:cNvPr>
            <p:cNvSpPr txBox="1"/>
            <p:nvPr/>
          </p:nvSpPr>
          <p:spPr>
            <a:xfrm>
              <a:off x="0" y="0"/>
              <a:ext cx="5473065" cy="245745"/>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1000"/>
                </a:spcAft>
              </a:pPr>
              <a:r>
                <a:rPr lang="en-US" sz="2400" i="1" dirty="0">
                  <a:solidFill>
                    <a:srgbClr val="009DDC"/>
                  </a:solidFill>
                  <a:effectLst/>
                  <a:latin typeface="Calibri" panose="020F0502020204030204" pitchFamily="34" charset="0"/>
                  <a:ea typeface="Calibri" panose="020F0502020204030204" pitchFamily="34" charset="0"/>
                  <a:cs typeface="Times New Roman" panose="02020603050405020304" pitchFamily="18" charset="0"/>
                </a:rPr>
                <a:t>Excerpt of DHS questions on type of cooking fuel</a:t>
              </a:r>
              <a:endParaRPr lang="en-US" sz="1600" i="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4" name="Rectangle 3">
            <a:extLst>
              <a:ext uri="{FF2B5EF4-FFF2-40B4-BE49-F238E27FC236}">
                <a16:creationId xmlns:a16="http://schemas.microsoft.com/office/drawing/2014/main" id="{5FA662BC-CCDA-41C9-88E5-E5A4E2D069D7}"/>
              </a:ext>
            </a:extLst>
          </p:cNvPr>
          <p:cNvSpPr/>
          <p:nvPr/>
        </p:nvSpPr>
        <p:spPr>
          <a:xfrm>
            <a:off x="1588889" y="7116012"/>
            <a:ext cx="12192000" cy="4401205"/>
          </a:xfrm>
          <a:prstGeom prst="rect">
            <a:avLst/>
          </a:prstGeom>
        </p:spPr>
        <p:txBody>
          <a:bodyPr>
            <a:spAutoFit/>
          </a:bodyPr>
          <a:lstStyle/>
          <a:p>
            <a:endParaRPr lang="en-US" sz="3500" dirty="0">
              <a:solidFill>
                <a:srgbClr val="6D6E70"/>
              </a:solidFill>
              <a:latin typeface="Arial" panose="020B0604020202020204" pitchFamily="34" charset="0"/>
              <a:cs typeface="Arial" panose="020B0604020202020204" pitchFamily="34" charset="0"/>
            </a:endParaRPr>
          </a:p>
          <a:p>
            <a:pPr marL="457200" indent="-457200">
              <a:buFontTx/>
              <a:buChar char="-"/>
            </a:pPr>
            <a:r>
              <a:rPr lang="en-US" sz="3500" dirty="0">
                <a:solidFill>
                  <a:srgbClr val="6D6E70"/>
                </a:solidFill>
                <a:latin typeface="Arial" panose="020B0604020202020204" pitchFamily="34" charset="0"/>
                <a:cs typeface="Arial" panose="020B0604020202020204" pitchFamily="34" charset="0"/>
              </a:rPr>
              <a:t>World Bank (with support from Energy Sector Management Assistance Program (ESMAP) has launched a Global Survey on Energy Access</a:t>
            </a:r>
          </a:p>
          <a:p>
            <a:pPr marL="1011692" lvl="1" indent="-457200">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Based on Multi-Tier Framework approach </a:t>
            </a:r>
          </a:p>
          <a:p>
            <a:pPr marL="1011692" lvl="1" indent="-457200">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Goes beyond traditional binary measurements of energy access</a:t>
            </a:r>
          </a:p>
          <a:p>
            <a:pPr marL="1011692" lvl="1" indent="-457200">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Captured multidimensional nature of energy access </a:t>
            </a:r>
          </a:p>
        </p:txBody>
      </p:sp>
    </p:spTree>
    <p:extLst>
      <p:ext uri="{BB962C8B-B14F-4D97-AF65-F5344CB8AC3E}">
        <p14:creationId xmlns:p14="http://schemas.microsoft.com/office/powerpoint/2010/main" val="1115072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FFD5E-45E4-4143-B571-C250F3D93AF4}"/>
              </a:ext>
            </a:extLst>
          </p:cNvPr>
          <p:cNvSpPr>
            <a:spLocks noGrp="1"/>
          </p:cNvSpPr>
          <p:nvPr>
            <p:ph type="body" sz="quarter" idx="10"/>
          </p:nvPr>
        </p:nvSpPr>
        <p:spPr>
          <a:xfrm>
            <a:off x="1588889" y="1047570"/>
            <a:ext cx="21233951" cy="1151213"/>
          </a:xfrm>
        </p:spPr>
        <p:txBody>
          <a:bodyPr/>
          <a:lstStyle/>
          <a:p>
            <a:r>
              <a:rPr lang="en-US" sz="3600"/>
              <a:t>Indicator methodology</a:t>
            </a:r>
          </a:p>
          <a:p>
            <a:endParaRPr lang="en-US" dirty="0"/>
          </a:p>
        </p:txBody>
      </p:sp>
      <p:sp>
        <p:nvSpPr>
          <p:cNvPr id="3" name="Text Placeholder 2">
            <a:extLst>
              <a:ext uri="{FF2B5EF4-FFF2-40B4-BE49-F238E27FC236}">
                <a16:creationId xmlns:a16="http://schemas.microsoft.com/office/drawing/2014/main" id="{5F1DD93D-BCA8-4CE0-B679-8D9B356172AE}"/>
              </a:ext>
            </a:extLst>
          </p:cNvPr>
          <p:cNvSpPr>
            <a:spLocks noGrp="1"/>
          </p:cNvSpPr>
          <p:nvPr>
            <p:ph type="body" sz="quarter" idx="11"/>
          </p:nvPr>
        </p:nvSpPr>
        <p:spPr>
          <a:xfrm>
            <a:off x="7696200" y="1951974"/>
            <a:ext cx="9601200" cy="1107996"/>
          </a:xfrm>
        </p:spPr>
        <p:txBody>
          <a:bodyPr/>
          <a:lstStyle/>
          <a:p>
            <a:r>
              <a:rPr lang="en-US" sz="2400" dirty="0">
                <a:solidFill>
                  <a:srgbClr val="009CDB"/>
                </a:solidFill>
              </a:rPr>
              <a:t>Multi-Tier Framework Survey for Measuring Energy Access 2017-2018</a:t>
            </a:r>
          </a:p>
          <a:p>
            <a:r>
              <a:rPr lang="en-US" sz="2400" dirty="0">
                <a:solidFill>
                  <a:srgbClr val="009CDB"/>
                </a:solidFill>
              </a:rPr>
              <a:t> </a:t>
            </a:r>
          </a:p>
          <a:p>
            <a:pPr algn="just"/>
            <a:endParaRPr lang="en-US" sz="2400" dirty="0">
              <a:solidFill>
                <a:srgbClr val="009CDB"/>
              </a:solidFill>
            </a:endParaRPr>
          </a:p>
        </p:txBody>
      </p:sp>
      <p:graphicFrame>
        <p:nvGraphicFramePr>
          <p:cNvPr id="4" name="Table 3">
            <a:extLst>
              <a:ext uri="{FF2B5EF4-FFF2-40B4-BE49-F238E27FC236}">
                <a16:creationId xmlns:a16="http://schemas.microsoft.com/office/drawing/2014/main" id="{2C08F23F-BAC9-4A58-A28B-1F731184C7E5}"/>
              </a:ext>
            </a:extLst>
          </p:cNvPr>
          <p:cNvGraphicFramePr>
            <a:graphicFrameLocks noGrp="1"/>
          </p:cNvGraphicFramePr>
          <p:nvPr>
            <p:extLst>
              <p:ext uri="{D42A27DB-BD31-4B8C-83A1-F6EECF244321}">
                <p14:modId xmlns:p14="http://schemas.microsoft.com/office/powerpoint/2010/main" val="4006041161"/>
              </p:ext>
            </p:extLst>
          </p:nvPr>
        </p:nvGraphicFramePr>
        <p:xfrm>
          <a:off x="2133600" y="2692401"/>
          <a:ext cx="19431000" cy="9071627"/>
        </p:xfrm>
        <a:graphic>
          <a:graphicData uri="http://schemas.openxmlformats.org/drawingml/2006/table">
            <a:tbl>
              <a:tblPr firstRow="1" firstCol="1" bandRow="1">
                <a:tableStyleId>{5DA37D80-6434-44D0-A028-1B22A696006F}</a:tableStyleId>
              </a:tblPr>
              <a:tblGrid>
                <a:gridCol w="3879789">
                  <a:extLst>
                    <a:ext uri="{9D8B030D-6E8A-4147-A177-3AD203B41FA5}">
                      <a16:colId xmlns:a16="http://schemas.microsoft.com/office/drawing/2014/main" val="1758234615"/>
                    </a:ext>
                  </a:extLst>
                </a:gridCol>
                <a:gridCol w="1795603">
                  <a:extLst>
                    <a:ext uri="{9D8B030D-6E8A-4147-A177-3AD203B41FA5}">
                      <a16:colId xmlns:a16="http://schemas.microsoft.com/office/drawing/2014/main" val="1088226926"/>
                    </a:ext>
                  </a:extLst>
                </a:gridCol>
                <a:gridCol w="1393578">
                  <a:extLst>
                    <a:ext uri="{9D8B030D-6E8A-4147-A177-3AD203B41FA5}">
                      <a16:colId xmlns:a16="http://schemas.microsoft.com/office/drawing/2014/main" val="963076676"/>
                    </a:ext>
                  </a:extLst>
                </a:gridCol>
                <a:gridCol w="1982664">
                  <a:extLst>
                    <a:ext uri="{9D8B030D-6E8A-4147-A177-3AD203B41FA5}">
                      <a16:colId xmlns:a16="http://schemas.microsoft.com/office/drawing/2014/main" val="3989492006"/>
                    </a:ext>
                  </a:extLst>
                </a:gridCol>
                <a:gridCol w="1982664">
                  <a:extLst>
                    <a:ext uri="{9D8B030D-6E8A-4147-A177-3AD203B41FA5}">
                      <a16:colId xmlns:a16="http://schemas.microsoft.com/office/drawing/2014/main" val="1244447286"/>
                    </a:ext>
                  </a:extLst>
                </a:gridCol>
                <a:gridCol w="1982664">
                  <a:extLst>
                    <a:ext uri="{9D8B030D-6E8A-4147-A177-3AD203B41FA5}">
                      <a16:colId xmlns:a16="http://schemas.microsoft.com/office/drawing/2014/main" val="164111023"/>
                    </a:ext>
                  </a:extLst>
                </a:gridCol>
                <a:gridCol w="2215687">
                  <a:extLst>
                    <a:ext uri="{9D8B030D-6E8A-4147-A177-3AD203B41FA5}">
                      <a16:colId xmlns:a16="http://schemas.microsoft.com/office/drawing/2014/main" val="4062475956"/>
                    </a:ext>
                  </a:extLst>
                </a:gridCol>
                <a:gridCol w="2215687">
                  <a:extLst>
                    <a:ext uri="{9D8B030D-6E8A-4147-A177-3AD203B41FA5}">
                      <a16:colId xmlns:a16="http://schemas.microsoft.com/office/drawing/2014/main" val="3184324309"/>
                    </a:ext>
                  </a:extLst>
                </a:gridCol>
                <a:gridCol w="1982664">
                  <a:extLst>
                    <a:ext uri="{9D8B030D-6E8A-4147-A177-3AD203B41FA5}">
                      <a16:colId xmlns:a16="http://schemas.microsoft.com/office/drawing/2014/main" val="2028851610"/>
                    </a:ext>
                  </a:extLst>
                </a:gridCol>
              </a:tblGrid>
              <a:tr h="377204">
                <a:tc rowSpan="2">
                  <a:txBody>
                    <a:bodyPr/>
                    <a:lstStyle/>
                    <a:p>
                      <a:pPr marL="0" marR="0">
                        <a:lnSpc>
                          <a:spcPct val="107000"/>
                        </a:lnSpc>
                        <a:spcBef>
                          <a:spcPts val="0"/>
                        </a:spcBef>
                        <a:spcAft>
                          <a:spcPts val="0"/>
                        </a:spcAft>
                      </a:pPr>
                      <a:r>
                        <a:rPr lang="en-US" sz="2400" b="0" dirty="0">
                          <a:effectLst/>
                        </a:rPr>
                        <a:t>Fuel Type</a:t>
                      </a:r>
                      <a:endParaRPr lang="en-US" sz="24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gridSpan="8">
                  <a:txBody>
                    <a:bodyPr/>
                    <a:lstStyle/>
                    <a:p>
                      <a:pPr marL="0" marR="0" algn="ctr">
                        <a:lnSpc>
                          <a:spcPct val="107000"/>
                        </a:lnSpc>
                        <a:spcBef>
                          <a:spcPts val="0"/>
                        </a:spcBef>
                        <a:spcAft>
                          <a:spcPts val="0"/>
                        </a:spcAft>
                      </a:pPr>
                      <a:r>
                        <a:rPr lang="en-US" sz="2400" dirty="0">
                          <a:effectLst/>
                        </a:rPr>
                        <a:t>Activity the fuel is used for</a:t>
                      </a:r>
                      <a:endParaRPr lang="en-US" sz="24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93922316"/>
                  </a:ext>
                </a:extLst>
              </a:tr>
              <a:tr h="774384">
                <a:tc vMerge="1">
                  <a:txBody>
                    <a:bodyPr/>
                    <a:lstStyle/>
                    <a:p>
                      <a:endParaRPr lang="en-US"/>
                    </a:p>
                  </a:txBody>
                  <a:tcPr/>
                </a:tc>
                <a:tc>
                  <a:txBody>
                    <a:bodyPr/>
                    <a:lstStyle/>
                    <a:p>
                      <a:pPr marL="0" marR="0">
                        <a:lnSpc>
                          <a:spcPct val="107000"/>
                        </a:lnSpc>
                        <a:spcBef>
                          <a:spcPts val="0"/>
                        </a:spcBef>
                        <a:spcAft>
                          <a:spcPts val="0"/>
                        </a:spcAft>
                      </a:pPr>
                      <a:r>
                        <a:rPr lang="en-US" sz="2400" dirty="0">
                          <a:effectLst/>
                        </a:rPr>
                        <a:t>Lighting</a:t>
                      </a:r>
                      <a:endParaRPr lang="en-US" sz="24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Cooking</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Heating</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Cooling</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dirty="0">
                          <a:effectLst/>
                        </a:rPr>
                        <a:t>Fire starter/</a:t>
                      </a:r>
                    </a:p>
                    <a:p>
                      <a:pPr marL="0" marR="0">
                        <a:lnSpc>
                          <a:spcPct val="107000"/>
                        </a:lnSpc>
                        <a:spcBef>
                          <a:spcPts val="0"/>
                        </a:spcBef>
                        <a:spcAft>
                          <a:spcPts val="0"/>
                        </a:spcAft>
                      </a:pPr>
                      <a:r>
                        <a:rPr lang="en-US" sz="2400" dirty="0">
                          <a:effectLst/>
                        </a:rPr>
                        <a:t>ignition</a:t>
                      </a:r>
                      <a:endParaRPr lang="en-US" sz="24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Boiling water</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dirty="0">
                          <a:effectLst/>
                        </a:rPr>
                        <a:t>Home-based income activity </a:t>
                      </a:r>
                      <a:endParaRPr lang="en-US" sz="24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Other, specify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extLst>
                  <a:ext uri="{0D108BD9-81ED-4DB2-BD59-A6C34878D82A}">
                    <a16:rowId xmlns:a16="http://schemas.microsoft.com/office/drawing/2014/main" val="801364217"/>
                  </a:ext>
                </a:extLst>
              </a:tr>
              <a:tr h="420492">
                <a:tc>
                  <a:txBody>
                    <a:bodyPr/>
                    <a:lstStyle/>
                    <a:p>
                      <a:pPr marL="0" marR="0">
                        <a:lnSpc>
                          <a:spcPct val="107000"/>
                        </a:lnSpc>
                        <a:spcBef>
                          <a:spcPts val="0"/>
                        </a:spcBef>
                        <a:spcAft>
                          <a:spcPts val="0"/>
                        </a:spcAft>
                      </a:pPr>
                      <a:r>
                        <a:rPr lang="en-US" sz="2400" b="0" dirty="0">
                          <a:effectLst/>
                        </a:rPr>
                        <a:t>LPG/cooking gas</a:t>
                      </a:r>
                      <a:endParaRPr lang="en-US" sz="24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extLst>
                  <a:ext uri="{0D108BD9-81ED-4DB2-BD59-A6C34878D82A}">
                    <a16:rowId xmlns:a16="http://schemas.microsoft.com/office/drawing/2014/main" val="2595794882"/>
                  </a:ext>
                </a:extLst>
              </a:tr>
              <a:tr h="427326">
                <a:tc>
                  <a:txBody>
                    <a:bodyPr/>
                    <a:lstStyle/>
                    <a:p>
                      <a:pPr marL="0" marR="0">
                        <a:lnSpc>
                          <a:spcPct val="107000"/>
                        </a:lnSpc>
                        <a:spcBef>
                          <a:spcPts val="0"/>
                        </a:spcBef>
                        <a:spcAft>
                          <a:spcPts val="0"/>
                        </a:spcAft>
                      </a:pPr>
                      <a:r>
                        <a:rPr lang="en-US" sz="2400" b="0" dirty="0">
                          <a:effectLst/>
                        </a:rPr>
                        <a:t>Wood purchased</a:t>
                      </a:r>
                      <a:endParaRPr lang="en-US" sz="24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extLst>
                  <a:ext uri="{0D108BD9-81ED-4DB2-BD59-A6C34878D82A}">
                    <a16:rowId xmlns:a16="http://schemas.microsoft.com/office/drawing/2014/main" val="715836194"/>
                  </a:ext>
                </a:extLst>
              </a:tr>
              <a:tr h="377204">
                <a:tc>
                  <a:txBody>
                    <a:bodyPr/>
                    <a:lstStyle/>
                    <a:p>
                      <a:pPr marL="0" marR="0">
                        <a:lnSpc>
                          <a:spcPct val="107000"/>
                        </a:lnSpc>
                        <a:spcBef>
                          <a:spcPts val="0"/>
                        </a:spcBef>
                        <a:spcAft>
                          <a:spcPts val="0"/>
                        </a:spcAft>
                      </a:pPr>
                      <a:r>
                        <a:rPr lang="en-US" sz="2400" b="0" dirty="0">
                          <a:effectLst/>
                        </a:rPr>
                        <a:t>Wood collected</a:t>
                      </a:r>
                      <a:endParaRPr lang="en-US" sz="24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dirty="0">
                          <a:effectLst/>
                        </a:rPr>
                        <a:t> </a:t>
                      </a:r>
                      <a:endParaRPr lang="en-US" sz="24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extLst>
                  <a:ext uri="{0D108BD9-81ED-4DB2-BD59-A6C34878D82A}">
                    <a16:rowId xmlns:a16="http://schemas.microsoft.com/office/drawing/2014/main" val="566680988"/>
                  </a:ext>
                </a:extLst>
              </a:tr>
              <a:tr h="377204">
                <a:tc>
                  <a:txBody>
                    <a:bodyPr/>
                    <a:lstStyle/>
                    <a:p>
                      <a:pPr marL="0" marR="0">
                        <a:lnSpc>
                          <a:spcPct val="107000"/>
                        </a:lnSpc>
                        <a:spcBef>
                          <a:spcPts val="0"/>
                        </a:spcBef>
                        <a:spcAft>
                          <a:spcPts val="0"/>
                        </a:spcAft>
                      </a:pPr>
                      <a:r>
                        <a:rPr lang="en-US" sz="2400" b="0" dirty="0">
                          <a:effectLst/>
                        </a:rPr>
                        <a:t>Charcoal</a:t>
                      </a:r>
                      <a:endParaRPr lang="en-US" sz="24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extLst>
                  <a:ext uri="{0D108BD9-81ED-4DB2-BD59-A6C34878D82A}">
                    <a16:rowId xmlns:a16="http://schemas.microsoft.com/office/drawing/2014/main" val="3218221536"/>
                  </a:ext>
                </a:extLst>
              </a:tr>
              <a:tr h="377204">
                <a:tc>
                  <a:txBody>
                    <a:bodyPr/>
                    <a:lstStyle/>
                    <a:p>
                      <a:pPr marL="0" marR="0">
                        <a:lnSpc>
                          <a:spcPct val="107000"/>
                        </a:lnSpc>
                        <a:spcBef>
                          <a:spcPts val="0"/>
                        </a:spcBef>
                        <a:spcAft>
                          <a:spcPts val="0"/>
                        </a:spcAft>
                      </a:pPr>
                      <a:r>
                        <a:rPr lang="en-US" sz="2400" b="0" dirty="0">
                          <a:effectLst/>
                        </a:rPr>
                        <a:t>Solar</a:t>
                      </a:r>
                      <a:endParaRPr lang="en-US" sz="24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extLst>
                  <a:ext uri="{0D108BD9-81ED-4DB2-BD59-A6C34878D82A}">
                    <a16:rowId xmlns:a16="http://schemas.microsoft.com/office/drawing/2014/main" val="2239059275"/>
                  </a:ext>
                </a:extLst>
              </a:tr>
              <a:tr h="377204">
                <a:tc>
                  <a:txBody>
                    <a:bodyPr/>
                    <a:lstStyle/>
                    <a:p>
                      <a:pPr marL="0" marR="0">
                        <a:lnSpc>
                          <a:spcPct val="107000"/>
                        </a:lnSpc>
                        <a:spcBef>
                          <a:spcPts val="0"/>
                        </a:spcBef>
                        <a:spcAft>
                          <a:spcPts val="0"/>
                        </a:spcAft>
                      </a:pPr>
                      <a:r>
                        <a:rPr lang="en-US" sz="2400" b="0" dirty="0">
                          <a:effectLst/>
                        </a:rPr>
                        <a:t>Kerosene</a:t>
                      </a:r>
                      <a:endParaRPr lang="en-US" sz="24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extLst>
                  <a:ext uri="{0D108BD9-81ED-4DB2-BD59-A6C34878D82A}">
                    <a16:rowId xmlns:a16="http://schemas.microsoft.com/office/drawing/2014/main" val="2359333579"/>
                  </a:ext>
                </a:extLst>
              </a:tr>
              <a:tr h="427326">
                <a:tc>
                  <a:txBody>
                    <a:bodyPr/>
                    <a:lstStyle/>
                    <a:p>
                      <a:pPr marL="0" marR="0">
                        <a:lnSpc>
                          <a:spcPct val="107000"/>
                        </a:lnSpc>
                        <a:spcBef>
                          <a:spcPts val="0"/>
                        </a:spcBef>
                        <a:spcAft>
                          <a:spcPts val="0"/>
                        </a:spcAft>
                      </a:pPr>
                      <a:r>
                        <a:rPr lang="en-US" sz="2400" b="0" dirty="0">
                          <a:effectLst/>
                        </a:rPr>
                        <a:t>Piped natural gas</a:t>
                      </a:r>
                      <a:endParaRPr lang="en-US" sz="24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extLst>
                  <a:ext uri="{0D108BD9-81ED-4DB2-BD59-A6C34878D82A}">
                    <a16:rowId xmlns:a16="http://schemas.microsoft.com/office/drawing/2014/main" val="1731333339"/>
                  </a:ext>
                </a:extLst>
              </a:tr>
              <a:tr h="377204">
                <a:tc>
                  <a:txBody>
                    <a:bodyPr/>
                    <a:lstStyle/>
                    <a:p>
                      <a:pPr marL="0" marR="0">
                        <a:lnSpc>
                          <a:spcPct val="107000"/>
                        </a:lnSpc>
                        <a:spcBef>
                          <a:spcPts val="0"/>
                        </a:spcBef>
                        <a:spcAft>
                          <a:spcPts val="0"/>
                        </a:spcAft>
                      </a:pPr>
                      <a:r>
                        <a:rPr lang="en-US" sz="2400" b="0" dirty="0">
                          <a:effectLst/>
                        </a:rPr>
                        <a:t>Coal/lignite</a:t>
                      </a:r>
                      <a:endParaRPr lang="en-US" sz="24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extLst>
                  <a:ext uri="{0D108BD9-81ED-4DB2-BD59-A6C34878D82A}">
                    <a16:rowId xmlns:a16="http://schemas.microsoft.com/office/drawing/2014/main" val="98076494"/>
                  </a:ext>
                </a:extLst>
              </a:tr>
              <a:tr h="427326">
                <a:tc>
                  <a:txBody>
                    <a:bodyPr/>
                    <a:lstStyle/>
                    <a:p>
                      <a:pPr marL="0" marR="0">
                        <a:lnSpc>
                          <a:spcPct val="107000"/>
                        </a:lnSpc>
                        <a:spcBef>
                          <a:spcPts val="0"/>
                        </a:spcBef>
                        <a:spcAft>
                          <a:spcPts val="0"/>
                        </a:spcAft>
                      </a:pPr>
                      <a:r>
                        <a:rPr lang="en-US" sz="2400" b="0" dirty="0">
                          <a:effectLst/>
                        </a:rPr>
                        <a:t>Animal waste/dung</a:t>
                      </a:r>
                      <a:endParaRPr lang="en-US" sz="24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extLst>
                  <a:ext uri="{0D108BD9-81ED-4DB2-BD59-A6C34878D82A}">
                    <a16:rowId xmlns:a16="http://schemas.microsoft.com/office/drawing/2014/main" val="255891446"/>
                  </a:ext>
                </a:extLst>
              </a:tr>
              <a:tr h="476269">
                <a:tc>
                  <a:txBody>
                    <a:bodyPr/>
                    <a:lstStyle/>
                    <a:p>
                      <a:pPr marL="0" marR="0">
                        <a:lnSpc>
                          <a:spcPct val="107000"/>
                        </a:lnSpc>
                        <a:spcBef>
                          <a:spcPts val="0"/>
                        </a:spcBef>
                        <a:spcAft>
                          <a:spcPts val="0"/>
                        </a:spcAft>
                      </a:pPr>
                      <a:r>
                        <a:rPr lang="en-US" sz="2400" b="0" dirty="0">
                          <a:effectLst/>
                        </a:rPr>
                        <a:t>Crop residue/plant biomass</a:t>
                      </a:r>
                      <a:endParaRPr lang="en-US" sz="24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dirty="0">
                          <a:effectLst/>
                        </a:rPr>
                        <a:t> </a:t>
                      </a:r>
                      <a:endParaRPr lang="en-US" sz="24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extLst>
                  <a:ext uri="{0D108BD9-81ED-4DB2-BD59-A6C34878D82A}">
                    <a16:rowId xmlns:a16="http://schemas.microsoft.com/office/drawing/2014/main" val="2197064420"/>
                  </a:ext>
                </a:extLst>
              </a:tr>
              <a:tr h="377204">
                <a:tc>
                  <a:txBody>
                    <a:bodyPr/>
                    <a:lstStyle/>
                    <a:p>
                      <a:pPr marL="0" marR="0">
                        <a:lnSpc>
                          <a:spcPct val="107000"/>
                        </a:lnSpc>
                        <a:spcBef>
                          <a:spcPts val="0"/>
                        </a:spcBef>
                        <a:spcAft>
                          <a:spcPts val="0"/>
                        </a:spcAft>
                      </a:pPr>
                      <a:r>
                        <a:rPr lang="en-US" sz="2400" b="0" dirty="0">
                          <a:effectLst/>
                        </a:rPr>
                        <a:t>Saw dust</a:t>
                      </a:r>
                      <a:endParaRPr lang="en-US" sz="24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extLst>
                  <a:ext uri="{0D108BD9-81ED-4DB2-BD59-A6C34878D82A}">
                    <a16:rowId xmlns:a16="http://schemas.microsoft.com/office/drawing/2014/main" val="2020469554"/>
                  </a:ext>
                </a:extLst>
              </a:tr>
              <a:tr h="377204">
                <a:tc>
                  <a:txBody>
                    <a:bodyPr/>
                    <a:lstStyle/>
                    <a:p>
                      <a:pPr marL="0" marR="0">
                        <a:lnSpc>
                          <a:spcPct val="107000"/>
                        </a:lnSpc>
                        <a:spcBef>
                          <a:spcPts val="0"/>
                        </a:spcBef>
                        <a:spcAft>
                          <a:spcPts val="0"/>
                        </a:spcAft>
                      </a:pPr>
                      <a:r>
                        <a:rPr lang="en-US" sz="2400" b="0" dirty="0">
                          <a:effectLst/>
                        </a:rPr>
                        <a:t>Coal briquette</a:t>
                      </a:r>
                      <a:endParaRPr lang="en-US" sz="24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extLst>
                  <a:ext uri="{0D108BD9-81ED-4DB2-BD59-A6C34878D82A}">
                    <a16:rowId xmlns:a16="http://schemas.microsoft.com/office/drawing/2014/main" val="2329592683"/>
                  </a:ext>
                </a:extLst>
              </a:tr>
              <a:tr h="420492">
                <a:tc>
                  <a:txBody>
                    <a:bodyPr/>
                    <a:lstStyle/>
                    <a:p>
                      <a:pPr marL="0" marR="0">
                        <a:lnSpc>
                          <a:spcPct val="107000"/>
                        </a:lnSpc>
                        <a:spcBef>
                          <a:spcPts val="0"/>
                        </a:spcBef>
                        <a:spcAft>
                          <a:spcPts val="0"/>
                        </a:spcAft>
                      </a:pPr>
                      <a:r>
                        <a:rPr lang="en-US" sz="2400" b="0" dirty="0">
                          <a:effectLst/>
                        </a:rPr>
                        <a:t>Biomass briquette</a:t>
                      </a:r>
                      <a:endParaRPr lang="en-US" sz="24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extLst>
                  <a:ext uri="{0D108BD9-81ED-4DB2-BD59-A6C34878D82A}">
                    <a16:rowId xmlns:a16="http://schemas.microsoft.com/office/drawing/2014/main" val="1837322555"/>
                  </a:ext>
                </a:extLst>
              </a:tr>
              <a:tr h="377204">
                <a:tc>
                  <a:txBody>
                    <a:bodyPr/>
                    <a:lstStyle/>
                    <a:p>
                      <a:pPr marL="0" marR="0">
                        <a:lnSpc>
                          <a:spcPct val="107000"/>
                        </a:lnSpc>
                        <a:spcBef>
                          <a:spcPts val="0"/>
                        </a:spcBef>
                        <a:spcAft>
                          <a:spcPts val="0"/>
                        </a:spcAft>
                      </a:pPr>
                      <a:r>
                        <a:rPr lang="en-US" sz="2400" b="0" dirty="0">
                          <a:effectLst/>
                        </a:rPr>
                        <a:t>Electric</a:t>
                      </a:r>
                      <a:endParaRPr lang="en-US" sz="24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extLst>
                  <a:ext uri="{0D108BD9-81ED-4DB2-BD59-A6C34878D82A}">
                    <a16:rowId xmlns:a16="http://schemas.microsoft.com/office/drawing/2014/main" val="3970039228"/>
                  </a:ext>
                </a:extLst>
              </a:tr>
              <a:tr h="774384">
                <a:tc>
                  <a:txBody>
                    <a:bodyPr/>
                    <a:lstStyle/>
                    <a:p>
                      <a:pPr marL="0" marR="0">
                        <a:lnSpc>
                          <a:spcPct val="107000"/>
                        </a:lnSpc>
                        <a:spcBef>
                          <a:spcPts val="0"/>
                        </a:spcBef>
                        <a:spcAft>
                          <a:spcPts val="0"/>
                        </a:spcAft>
                      </a:pPr>
                      <a:r>
                        <a:rPr lang="en-US" sz="2400" b="0" dirty="0">
                          <a:effectLst/>
                        </a:rPr>
                        <a:t>Pellets/processed biomass/wood chips </a:t>
                      </a:r>
                      <a:endParaRPr lang="en-US" sz="24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extLst>
                  <a:ext uri="{0D108BD9-81ED-4DB2-BD59-A6C34878D82A}">
                    <a16:rowId xmlns:a16="http://schemas.microsoft.com/office/drawing/2014/main" val="3279483686"/>
                  </a:ext>
                </a:extLst>
              </a:tr>
              <a:tr h="774384">
                <a:tc>
                  <a:txBody>
                    <a:bodyPr/>
                    <a:lstStyle/>
                    <a:p>
                      <a:pPr marL="0" marR="0">
                        <a:lnSpc>
                          <a:spcPct val="107000"/>
                        </a:lnSpc>
                        <a:spcBef>
                          <a:spcPts val="0"/>
                        </a:spcBef>
                        <a:spcAft>
                          <a:spcPts val="0"/>
                        </a:spcAft>
                      </a:pPr>
                      <a:r>
                        <a:rPr lang="en-US" sz="2400" b="0" dirty="0">
                          <a:effectLst/>
                        </a:rPr>
                        <a:t>Biogas (from animal waste or dung)</a:t>
                      </a:r>
                      <a:endParaRPr lang="en-US" sz="24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extLst>
                  <a:ext uri="{0D108BD9-81ED-4DB2-BD59-A6C34878D82A}">
                    <a16:rowId xmlns:a16="http://schemas.microsoft.com/office/drawing/2014/main" val="771978232"/>
                  </a:ext>
                </a:extLst>
              </a:tr>
              <a:tr h="377204">
                <a:tc>
                  <a:txBody>
                    <a:bodyPr/>
                    <a:lstStyle/>
                    <a:p>
                      <a:pPr marL="0" marR="0">
                        <a:lnSpc>
                          <a:spcPct val="107000"/>
                        </a:lnSpc>
                        <a:spcBef>
                          <a:spcPts val="0"/>
                        </a:spcBef>
                        <a:spcAft>
                          <a:spcPts val="0"/>
                        </a:spcAft>
                      </a:pPr>
                      <a:r>
                        <a:rPr lang="en-US" sz="2400" b="0" dirty="0">
                          <a:effectLst/>
                        </a:rPr>
                        <a:t>Ethanol</a:t>
                      </a:r>
                      <a:endParaRPr lang="en-US" sz="24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extLst>
                  <a:ext uri="{0D108BD9-81ED-4DB2-BD59-A6C34878D82A}">
                    <a16:rowId xmlns:a16="http://schemas.microsoft.com/office/drawing/2014/main" val="803636417"/>
                  </a:ext>
                </a:extLst>
              </a:tr>
              <a:tr h="377204">
                <a:tc>
                  <a:txBody>
                    <a:bodyPr/>
                    <a:lstStyle/>
                    <a:p>
                      <a:pPr marL="0" marR="0">
                        <a:lnSpc>
                          <a:spcPct val="107000"/>
                        </a:lnSpc>
                        <a:spcBef>
                          <a:spcPts val="0"/>
                        </a:spcBef>
                        <a:spcAft>
                          <a:spcPts val="0"/>
                        </a:spcAft>
                      </a:pPr>
                      <a:r>
                        <a:rPr lang="en-US" sz="2400" b="0" dirty="0">
                          <a:effectLst/>
                        </a:rPr>
                        <a:t>Garbage/plastic </a:t>
                      </a:r>
                      <a:endParaRPr lang="en-US" sz="24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dirty="0">
                          <a:effectLst/>
                        </a:rPr>
                        <a:t> </a:t>
                      </a:r>
                      <a:endParaRPr lang="en-US" sz="24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dirty="0">
                          <a:effectLst/>
                        </a:rPr>
                        <a:t> </a:t>
                      </a:r>
                      <a:endParaRPr lang="en-US" sz="24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dirty="0">
                          <a:effectLst/>
                        </a:rPr>
                        <a:t> </a:t>
                      </a:r>
                      <a:endParaRPr lang="en-US" sz="24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dirty="0">
                          <a:effectLst/>
                        </a:rPr>
                        <a:t> </a:t>
                      </a:r>
                      <a:endParaRPr lang="en-US" sz="24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a:effectLst/>
                        </a:rPr>
                        <a:t> </a:t>
                      </a:r>
                      <a:endParaRPr lang="en-US" sz="24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tc>
                  <a:txBody>
                    <a:bodyPr/>
                    <a:lstStyle/>
                    <a:p>
                      <a:pPr marL="0" marR="0">
                        <a:lnSpc>
                          <a:spcPct val="107000"/>
                        </a:lnSpc>
                        <a:spcBef>
                          <a:spcPts val="0"/>
                        </a:spcBef>
                        <a:spcAft>
                          <a:spcPts val="0"/>
                        </a:spcAft>
                      </a:pPr>
                      <a:r>
                        <a:rPr lang="en-US" sz="2400" dirty="0">
                          <a:effectLst/>
                        </a:rPr>
                        <a:t> </a:t>
                      </a:r>
                      <a:endParaRPr lang="en-US" sz="24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13" marR="3113" marT="0" marB="0"/>
                </a:tc>
                <a:extLst>
                  <a:ext uri="{0D108BD9-81ED-4DB2-BD59-A6C34878D82A}">
                    <a16:rowId xmlns:a16="http://schemas.microsoft.com/office/drawing/2014/main" val="2353696731"/>
                  </a:ext>
                </a:extLst>
              </a:tr>
            </a:tbl>
          </a:graphicData>
        </a:graphic>
      </p:graphicFrame>
    </p:spTree>
    <p:extLst>
      <p:ext uri="{BB962C8B-B14F-4D97-AF65-F5344CB8AC3E}">
        <p14:creationId xmlns:p14="http://schemas.microsoft.com/office/powerpoint/2010/main" val="29135771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FFD5E-45E4-4143-B571-C250F3D93AF4}"/>
              </a:ext>
            </a:extLst>
          </p:cNvPr>
          <p:cNvSpPr>
            <a:spLocks noGrp="1"/>
          </p:cNvSpPr>
          <p:nvPr>
            <p:ph type="body" sz="quarter" idx="10"/>
          </p:nvPr>
        </p:nvSpPr>
        <p:spPr>
          <a:xfrm>
            <a:off x="1588889" y="1047570"/>
            <a:ext cx="21233951" cy="1151213"/>
          </a:xfrm>
        </p:spPr>
        <p:txBody>
          <a:bodyPr/>
          <a:lstStyle/>
          <a:p>
            <a:r>
              <a:rPr lang="en-US" sz="3600" dirty="0"/>
              <a:t>Indicator methodology</a:t>
            </a:r>
          </a:p>
          <a:p>
            <a:endParaRPr lang="en-US" dirty="0"/>
          </a:p>
        </p:txBody>
      </p:sp>
      <p:sp>
        <p:nvSpPr>
          <p:cNvPr id="3" name="Text Placeholder 2">
            <a:extLst>
              <a:ext uri="{FF2B5EF4-FFF2-40B4-BE49-F238E27FC236}">
                <a16:creationId xmlns:a16="http://schemas.microsoft.com/office/drawing/2014/main" id="{5F1DD93D-BCA8-4CE0-B679-8D9B356172AE}"/>
              </a:ext>
            </a:extLst>
          </p:cNvPr>
          <p:cNvSpPr>
            <a:spLocks noGrp="1"/>
          </p:cNvSpPr>
          <p:nvPr>
            <p:ph type="body" sz="quarter" idx="11"/>
          </p:nvPr>
        </p:nvSpPr>
        <p:spPr>
          <a:xfrm>
            <a:off x="1540387" y="2198783"/>
            <a:ext cx="21233951" cy="1661993"/>
          </a:xfrm>
        </p:spPr>
        <p:txBody>
          <a:bodyPr/>
          <a:lstStyle/>
          <a:p>
            <a:r>
              <a:rPr lang="en-US" sz="3500" dirty="0">
                <a:solidFill>
                  <a:srgbClr val="009CDB"/>
                </a:solidFill>
              </a:rPr>
              <a:t>Indicator 7.1.2: Proportion of population with primary reliance on clean fuels and technology, by sex </a:t>
            </a:r>
          </a:p>
          <a:p>
            <a:r>
              <a:rPr lang="en-US" sz="3500" dirty="0">
                <a:solidFill>
                  <a:srgbClr val="009CDB"/>
                </a:solidFill>
              </a:rPr>
              <a:t> </a:t>
            </a:r>
          </a:p>
          <a:p>
            <a:pPr algn="just"/>
            <a:endParaRPr lang="en-US" sz="3500" dirty="0">
              <a:solidFill>
                <a:srgbClr val="009CDB"/>
              </a:solidFill>
            </a:endParaRPr>
          </a:p>
        </p:txBody>
      </p:sp>
      <p:sp>
        <p:nvSpPr>
          <p:cNvPr id="5" name="TextBox 4">
            <a:extLst>
              <a:ext uri="{FF2B5EF4-FFF2-40B4-BE49-F238E27FC236}">
                <a16:creationId xmlns:a16="http://schemas.microsoft.com/office/drawing/2014/main" id="{6D4015D3-D68E-4759-877A-65A708D75B43}"/>
              </a:ext>
            </a:extLst>
          </p:cNvPr>
          <p:cNvSpPr txBox="1"/>
          <p:nvPr/>
        </p:nvSpPr>
        <p:spPr>
          <a:xfrm>
            <a:off x="1466485" y="2944467"/>
            <a:ext cx="7543800" cy="1661993"/>
          </a:xfrm>
          <a:prstGeom prst="rect">
            <a:avLst/>
          </a:prstGeom>
          <a:noFill/>
        </p:spPr>
        <p:txBody>
          <a:bodyPr wrap="square" rtlCol="0">
            <a:spAutoFit/>
          </a:bodyPr>
          <a:lstStyle/>
          <a:p>
            <a:r>
              <a:rPr lang="en-US" sz="3500" dirty="0">
                <a:solidFill>
                  <a:srgbClr val="6D6E70"/>
                </a:solidFill>
                <a:latin typeface="Arial" panose="020B0604020202020204" pitchFamily="34" charset="0"/>
                <a:cs typeface="Arial" panose="020B0604020202020204" pitchFamily="34" charset="0"/>
              </a:rPr>
              <a:t>Computation method </a:t>
            </a:r>
          </a:p>
          <a:p>
            <a:endParaRPr lang="en-US" sz="3500" dirty="0">
              <a:solidFill>
                <a:srgbClr val="6D6E70"/>
              </a:solidFill>
              <a:latin typeface="Arial" panose="020B0604020202020204" pitchFamily="34" charset="0"/>
              <a:cs typeface="Arial" panose="020B0604020202020204" pitchFamily="34" charset="0"/>
            </a:endParaRPr>
          </a:p>
          <a:p>
            <a:r>
              <a:rPr lang="en-US" sz="3200" dirty="0">
                <a:solidFill>
                  <a:srgbClr val="009CDB"/>
                </a:solidFill>
                <a:latin typeface="Arial" panose="020B0604020202020204" pitchFamily="34" charset="0"/>
                <a:cs typeface="Arial" panose="020B0604020202020204" pitchFamily="34" charset="0"/>
              </a:rPr>
              <a:t>- For the total population</a:t>
            </a:r>
            <a:endParaRPr lang="en-US" sz="3500" dirty="0">
              <a:solidFill>
                <a:srgbClr val="009CDB"/>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D9753144-D4EB-423F-86A0-FFC9B5D34901}"/>
                  </a:ext>
                </a:extLst>
              </p:cNvPr>
              <p:cNvSpPr/>
              <p:nvPr/>
            </p:nvSpPr>
            <p:spPr>
              <a:xfrm>
                <a:off x="3700398" y="4967968"/>
                <a:ext cx="19073940" cy="10912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3200" i="1" smtClean="0">
                              <a:solidFill>
                                <a:srgbClr val="6D6E70"/>
                              </a:solidFill>
                              <a:latin typeface="Cambria Math" panose="02040503050406030204" pitchFamily="18" charset="0"/>
                            </a:rPr>
                          </m:ctrlPr>
                        </m:fPr>
                        <m:num>
                          <m:r>
                            <m:rPr>
                              <m:nor/>
                            </m:rPr>
                            <a:rPr lang="en-US" sz="3200" b="0" i="1" smtClean="0">
                              <a:solidFill>
                                <a:srgbClr val="6D6E70"/>
                              </a:solidFill>
                            </a:rPr>
                            <m:t>Number</m:t>
                          </m:r>
                          <m:r>
                            <m:rPr>
                              <m:nor/>
                            </m:rPr>
                            <a:rPr lang="en-US" sz="3200" b="0" i="1" smtClean="0">
                              <a:solidFill>
                                <a:srgbClr val="6D6E70"/>
                              </a:solidFill>
                            </a:rPr>
                            <m:t> </m:t>
                          </m:r>
                          <m:r>
                            <m:rPr>
                              <m:nor/>
                            </m:rPr>
                            <a:rPr lang="en-US" sz="3200" b="0" i="1" smtClean="0">
                              <a:solidFill>
                                <a:srgbClr val="6D6E70"/>
                              </a:solidFill>
                            </a:rPr>
                            <m:t>of</m:t>
                          </m:r>
                          <m:r>
                            <m:rPr>
                              <m:nor/>
                            </m:rPr>
                            <a:rPr lang="en-US" sz="3200" b="0" i="1" smtClean="0">
                              <a:solidFill>
                                <a:srgbClr val="6D6E70"/>
                              </a:solidFill>
                            </a:rPr>
                            <m:t> </m:t>
                          </m:r>
                          <m:r>
                            <m:rPr>
                              <m:nor/>
                            </m:rPr>
                            <a:rPr lang="en-US" sz="3200" b="0" i="1" smtClean="0">
                              <a:solidFill>
                                <a:srgbClr val="6D6E70"/>
                              </a:solidFill>
                            </a:rPr>
                            <m:t>people</m:t>
                          </m:r>
                          <m:r>
                            <m:rPr>
                              <m:nor/>
                            </m:rPr>
                            <a:rPr lang="en-US" sz="3200" i="1">
                              <a:solidFill>
                                <a:srgbClr val="6D6E70"/>
                              </a:solidFill>
                            </a:rPr>
                            <m:t> </m:t>
                          </m:r>
                          <m:r>
                            <m:rPr>
                              <m:nor/>
                            </m:rPr>
                            <a:rPr lang="en-US" sz="3200" i="1">
                              <a:solidFill>
                                <a:srgbClr val="6D6E70"/>
                              </a:solidFill>
                            </a:rPr>
                            <m:t>living</m:t>
                          </m:r>
                          <m:r>
                            <m:rPr>
                              <m:nor/>
                            </m:rPr>
                            <a:rPr lang="en-US" sz="3200" i="1">
                              <a:solidFill>
                                <a:srgbClr val="6D6E70"/>
                              </a:solidFill>
                            </a:rPr>
                            <m:t> </m:t>
                          </m:r>
                          <m:r>
                            <m:rPr>
                              <m:nor/>
                            </m:rPr>
                            <a:rPr lang="en-US" sz="3200" i="1">
                              <a:solidFill>
                                <a:srgbClr val="6D6E70"/>
                              </a:solidFill>
                            </a:rPr>
                            <m:t>in</m:t>
                          </m:r>
                          <m:r>
                            <m:rPr>
                              <m:nor/>
                            </m:rPr>
                            <a:rPr lang="en-US" sz="3200" i="1">
                              <a:solidFill>
                                <a:srgbClr val="6D6E70"/>
                              </a:solidFill>
                            </a:rPr>
                            <m:t> </m:t>
                          </m:r>
                          <m:r>
                            <m:rPr>
                              <m:nor/>
                            </m:rPr>
                            <a:rPr lang="en-US" sz="3200" i="1">
                              <a:solidFill>
                                <a:srgbClr val="6D6E70"/>
                              </a:solidFill>
                            </a:rPr>
                            <m:t>households</m:t>
                          </m:r>
                          <m:r>
                            <m:rPr>
                              <m:nor/>
                            </m:rPr>
                            <a:rPr lang="en-US" sz="3200" i="1">
                              <a:solidFill>
                                <a:srgbClr val="6D6E70"/>
                              </a:solidFill>
                            </a:rPr>
                            <m:t> </m:t>
                          </m:r>
                          <m:r>
                            <m:rPr>
                              <m:nor/>
                            </m:rPr>
                            <a:rPr lang="en-US" sz="3200" i="1">
                              <a:solidFill>
                                <a:srgbClr val="6D6E70"/>
                              </a:solidFill>
                            </a:rPr>
                            <m:t>using</m:t>
                          </m:r>
                          <m:r>
                            <m:rPr>
                              <m:nor/>
                            </m:rPr>
                            <a:rPr lang="en-US" sz="3200" i="1">
                              <a:solidFill>
                                <a:srgbClr val="6D6E70"/>
                              </a:solidFill>
                            </a:rPr>
                            <m:t> </m:t>
                          </m:r>
                          <m:r>
                            <m:rPr>
                              <m:nor/>
                            </m:rPr>
                            <a:rPr lang="en-US" sz="3200" i="1">
                              <a:solidFill>
                                <a:srgbClr val="6D6E70"/>
                              </a:solidFill>
                            </a:rPr>
                            <m:t>clean</m:t>
                          </m:r>
                          <m:r>
                            <m:rPr>
                              <m:nor/>
                            </m:rPr>
                            <a:rPr lang="en-US" sz="3200" i="1">
                              <a:solidFill>
                                <a:srgbClr val="6D6E70"/>
                              </a:solidFill>
                            </a:rPr>
                            <m:t> </m:t>
                          </m:r>
                          <m:r>
                            <m:rPr>
                              <m:nor/>
                            </m:rPr>
                            <a:rPr lang="en-US" sz="3200" i="1">
                              <a:solidFill>
                                <a:srgbClr val="6D6E70"/>
                              </a:solidFill>
                            </a:rPr>
                            <m:t>fuels</m:t>
                          </m:r>
                          <m:r>
                            <m:rPr>
                              <m:nor/>
                            </m:rPr>
                            <a:rPr lang="en-US" sz="3200" i="1">
                              <a:solidFill>
                                <a:srgbClr val="6D6E70"/>
                              </a:solidFill>
                            </a:rPr>
                            <m:t> </m:t>
                          </m:r>
                          <m:r>
                            <m:rPr>
                              <m:nor/>
                            </m:rPr>
                            <a:rPr lang="en-US" sz="3200" i="1">
                              <a:solidFill>
                                <a:srgbClr val="6D6E70"/>
                              </a:solidFill>
                            </a:rPr>
                            <m:t>and</m:t>
                          </m:r>
                          <m:r>
                            <m:rPr>
                              <m:nor/>
                            </m:rPr>
                            <a:rPr lang="en-US" sz="3200" i="1">
                              <a:solidFill>
                                <a:srgbClr val="6D6E70"/>
                              </a:solidFill>
                            </a:rPr>
                            <m:t> </m:t>
                          </m:r>
                          <m:r>
                            <m:rPr>
                              <m:nor/>
                            </m:rPr>
                            <a:rPr lang="en-US" sz="3200" i="1">
                              <a:solidFill>
                                <a:srgbClr val="6D6E70"/>
                              </a:solidFill>
                            </a:rPr>
                            <m:t>technologies</m:t>
                          </m:r>
                          <m:r>
                            <m:rPr>
                              <m:nor/>
                            </m:rPr>
                            <a:rPr lang="en-US" sz="3200" i="1">
                              <a:solidFill>
                                <a:srgbClr val="6D6E70"/>
                              </a:solidFill>
                            </a:rPr>
                            <m:t> </m:t>
                          </m:r>
                          <m:r>
                            <m:rPr>
                              <m:nor/>
                            </m:rPr>
                            <a:rPr lang="en-US" sz="3200" i="1">
                              <a:solidFill>
                                <a:srgbClr val="6D6E70"/>
                              </a:solidFill>
                            </a:rPr>
                            <m:t>for</m:t>
                          </m:r>
                          <m:r>
                            <m:rPr>
                              <m:nor/>
                            </m:rPr>
                            <a:rPr lang="en-US" sz="3200" i="1">
                              <a:solidFill>
                                <a:srgbClr val="6D6E70"/>
                              </a:solidFill>
                            </a:rPr>
                            <m:t> </m:t>
                          </m:r>
                          <m:r>
                            <m:rPr>
                              <m:nor/>
                            </m:rPr>
                            <a:rPr lang="en-US" sz="3200" i="1">
                              <a:solidFill>
                                <a:srgbClr val="6D6E70"/>
                              </a:solidFill>
                            </a:rPr>
                            <m:t>cooking</m:t>
                          </m:r>
                          <m:r>
                            <m:rPr>
                              <m:nor/>
                            </m:rPr>
                            <a:rPr lang="en-US" sz="3200" i="1">
                              <a:solidFill>
                                <a:srgbClr val="6D6E70"/>
                              </a:solidFill>
                            </a:rPr>
                            <m:t>, </m:t>
                          </m:r>
                          <m:r>
                            <m:rPr>
                              <m:nor/>
                            </m:rPr>
                            <a:rPr lang="en-US" sz="3200" i="1">
                              <a:solidFill>
                                <a:srgbClr val="6D6E70"/>
                              </a:solidFill>
                            </a:rPr>
                            <m:t>heating</m:t>
                          </m:r>
                          <m:r>
                            <m:rPr>
                              <m:nor/>
                            </m:rPr>
                            <a:rPr lang="en-US" sz="3200" i="1">
                              <a:solidFill>
                                <a:srgbClr val="6D6E70"/>
                              </a:solidFill>
                            </a:rPr>
                            <m:t> </m:t>
                          </m:r>
                          <m:r>
                            <m:rPr>
                              <m:nor/>
                            </m:rPr>
                            <a:rPr lang="en-US" sz="3200" i="1">
                              <a:solidFill>
                                <a:srgbClr val="6D6E70"/>
                              </a:solidFill>
                            </a:rPr>
                            <m:t>and</m:t>
                          </m:r>
                          <m:r>
                            <m:rPr>
                              <m:nor/>
                            </m:rPr>
                            <a:rPr lang="en-US" sz="3200" i="1">
                              <a:solidFill>
                                <a:srgbClr val="6D6E70"/>
                              </a:solidFill>
                            </a:rPr>
                            <m:t> </m:t>
                          </m:r>
                          <m:r>
                            <m:rPr>
                              <m:nor/>
                            </m:rPr>
                            <a:rPr lang="en-US" sz="3200" i="1">
                              <a:solidFill>
                                <a:srgbClr val="6D6E70"/>
                              </a:solidFill>
                            </a:rPr>
                            <m:t>lighting</m:t>
                          </m:r>
                          <m:r>
                            <m:rPr>
                              <m:nor/>
                            </m:rPr>
                            <a:rPr lang="en-US" sz="3200" i="1">
                              <a:solidFill>
                                <a:srgbClr val="6D6E70"/>
                              </a:solidFill>
                            </a:rPr>
                            <m:t> </m:t>
                          </m:r>
                        </m:num>
                        <m:den>
                          <m:r>
                            <m:rPr>
                              <m:nor/>
                            </m:rPr>
                            <a:rPr lang="en-US" sz="3200" i="1">
                              <a:solidFill>
                                <a:srgbClr val="6D6E70"/>
                              </a:solidFill>
                            </a:rPr>
                            <m:t>Total</m:t>
                          </m:r>
                          <m:r>
                            <m:rPr>
                              <m:nor/>
                            </m:rPr>
                            <a:rPr lang="en-US" sz="3200" i="1">
                              <a:solidFill>
                                <a:srgbClr val="6D6E70"/>
                              </a:solidFill>
                            </a:rPr>
                            <m:t> </m:t>
                          </m:r>
                          <m:r>
                            <m:rPr>
                              <m:nor/>
                            </m:rPr>
                            <a:rPr lang="en-US" sz="3200" b="0" i="1" smtClean="0">
                              <a:solidFill>
                                <a:srgbClr val="6D6E70"/>
                              </a:solidFill>
                            </a:rPr>
                            <m:t>population</m:t>
                          </m:r>
                          <m:r>
                            <m:rPr>
                              <m:nor/>
                            </m:rPr>
                            <a:rPr lang="en-US" sz="3200" b="0" i="1" smtClean="0">
                              <a:solidFill>
                                <a:srgbClr val="6D6E70"/>
                              </a:solidFill>
                            </a:rPr>
                            <m:t> </m:t>
                          </m:r>
                          <m:r>
                            <m:rPr>
                              <m:nor/>
                            </m:rPr>
                            <a:rPr lang="en-US" sz="3200" i="1">
                              <a:solidFill>
                                <a:srgbClr val="6D6E70"/>
                              </a:solidFill>
                            </a:rPr>
                            <m:t>reporting</m:t>
                          </m:r>
                          <m:r>
                            <m:rPr>
                              <m:nor/>
                            </m:rPr>
                            <a:rPr lang="en-US" sz="3200" i="1">
                              <a:solidFill>
                                <a:srgbClr val="6D6E70"/>
                              </a:solidFill>
                            </a:rPr>
                            <m:t> </m:t>
                          </m:r>
                          <m:r>
                            <m:rPr>
                              <m:nor/>
                            </m:rPr>
                            <a:rPr lang="en-US" sz="3200" i="1">
                              <a:solidFill>
                                <a:srgbClr val="6D6E70"/>
                              </a:solidFill>
                            </a:rPr>
                            <m:t>any</m:t>
                          </m:r>
                          <m:r>
                            <m:rPr>
                              <m:nor/>
                            </m:rPr>
                            <a:rPr lang="en-US" sz="3200" i="1">
                              <a:solidFill>
                                <a:srgbClr val="6D6E70"/>
                              </a:solidFill>
                            </a:rPr>
                            <m:t> </m:t>
                          </m:r>
                          <m:r>
                            <m:rPr>
                              <m:nor/>
                            </m:rPr>
                            <a:rPr lang="en-US" sz="3200" i="1">
                              <a:solidFill>
                                <a:srgbClr val="6D6E70"/>
                              </a:solidFill>
                            </a:rPr>
                            <m:t>cooking</m:t>
                          </m:r>
                          <m:r>
                            <m:rPr>
                              <m:nor/>
                            </m:rPr>
                            <a:rPr lang="en-US" sz="3200" i="1">
                              <a:solidFill>
                                <a:srgbClr val="6D6E70"/>
                              </a:solidFill>
                            </a:rPr>
                            <m:t>, </m:t>
                          </m:r>
                          <m:r>
                            <m:rPr>
                              <m:nor/>
                            </m:rPr>
                            <a:rPr lang="en-US" sz="3200" i="1">
                              <a:solidFill>
                                <a:srgbClr val="6D6E70"/>
                              </a:solidFill>
                            </a:rPr>
                            <m:t>heating</m:t>
                          </m:r>
                          <m:r>
                            <m:rPr>
                              <m:nor/>
                            </m:rPr>
                            <a:rPr lang="en-US" sz="3200" i="1">
                              <a:solidFill>
                                <a:srgbClr val="6D6E70"/>
                              </a:solidFill>
                            </a:rPr>
                            <m:t> </m:t>
                          </m:r>
                          <m:r>
                            <m:rPr>
                              <m:nor/>
                            </m:rPr>
                            <a:rPr lang="en-US" sz="3200" i="1">
                              <a:solidFill>
                                <a:srgbClr val="6D6E70"/>
                              </a:solidFill>
                            </a:rPr>
                            <m:t>or</m:t>
                          </m:r>
                          <m:r>
                            <m:rPr>
                              <m:nor/>
                            </m:rPr>
                            <a:rPr lang="en-US" sz="3200" i="1">
                              <a:solidFill>
                                <a:srgbClr val="6D6E70"/>
                              </a:solidFill>
                            </a:rPr>
                            <m:t> </m:t>
                          </m:r>
                          <m:r>
                            <m:rPr>
                              <m:nor/>
                            </m:rPr>
                            <a:rPr lang="en-US" sz="3200" i="1">
                              <a:solidFill>
                                <a:srgbClr val="6D6E70"/>
                              </a:solidFill>
                            </a:rPr>
                            <m:t>lighting</m:t>
                          </m:r>
                          <m:r>
                            <m:rPr>
                              <m:nor/>
                            </m:rPr>
                            <a:rPr lang="en-US" sz="3200" i="1">
                              <a:solidFill>
                                <a:srgbClr val="6D6E70"/>
                              </a:solidFill>
                            </a:rPr>
                            <m:t> </m:t>
                          </m:r>
                          <m:r>
                            <m:rPr>
                              <m:nor/>
                            </m:rPr>
                            <a:rPr lang="en-US" sz="3200" i="1">
                              <a:solidFill>
                                <a:srgbClr val="6D6E70"/>
                              </a:solidFill>
                            </a:rPr>
                            <m:t>takes</m:t>
                          </m:r>
                          <m:r>
                            <m:rPr>
                              <m:nor/>
                            </m:rPr>
                            <a:rPr lang="en-US" sz="3200" i="1">
                              <a:solidFill>
                                <a:srgbClr val="6D6E70"/>
                              </a:solidFill>
                            </a:rPr>
                            <m:t> </m:t>
                          </m:r>
                          <m:r>
                            <m:rPr>
                              <m:nor/>
                            </m:rPr>
                            <a:rPr lang="en-US" sz="3200" i="1">
                              <a:solidFill>
                                <a:srgbClr val="6D6E70"/>
                              </a:solidFill>
                            </a:rPr>
                            <m:t>place</m:t>
                          </m:r>
                          <m:r>
                            <m:rPr>
                              <m:nor/>
                            </m:rPr>
                            <a:rPr lang="en-US" sz="3200" i="1">
                              <a:solidFill>
                                <a:srgbClr val="6D6E70"/>
                              </a:solidFill>
                            </a:rPr>
                            <m:t> </m:t>
                          </m:r>
                          <m:r>
                            <m:rPr>
                              <m:nor/>
                            </m:rPr>
                            <a:rPr lang="en-US" sz="3200" i="1">
                              <a:solidFill>
                                <a:srgbClr val="6D6E70"/>
                              </a:solidFill>
                            </a:rPr>
                            <m:t>in</m:t>
                          </m:r>
                          <m:r>
                            <m:rPr>
                              <m:nor/>
                            </m:rPr>
                            <a:rPr lang="en-US" sz="3200" i="1">
                              <a:solidFill>
                                <a:srgbClr val="6D6E70"/>
                              </a:solidFill>
                            </a:rPr>
                            <m:t> </m:t>
                          </m:r>
                          <m:r>
                            <m:rPr>
                              <m:nor/>
                            </m:rPr>
                            <a:rPr lang="en-US" sz="3200" i="1">
                              <a:solidFill>
                                <a:srgbClr val="6D6E70"/>
                              </a:solidFill>
                            </a:rPr>
                            <m:t>their</m:t>
                          </m:r>
                          <m:r>
                            <m:rPr>
                              <m:nor/>
                            </m:rPr>
                            <a:rPr lang="en-US" sz="3200" i="1">
                              <a:solidFill>
                                <a:srgbClr val="6D6E70"/>
                              </a:solidFill>
                            </a:rPr>
                            <m:t> </m:t>
                          </m:r>
                          <m:r>
                            <m:rPr>
                              <m:nor/>
                            </m:rPr>
                            <a:rPr lang="en-US" sz="3200" i="1">
                              <a:solidFill>
                                <a:srgbClr val="6D6E70"/>
                              </a:solidFill>
                            </a:rPr>
                            <m:t>households</m:t>
                          </m:r>
                        </m:den>
                      </m:f>
                      <m:r>
                        <m:rPr>
                          <m:nor/>
                        </m:rPr>
                        <a:rPr lang="en-US" sz="3200" i="1">
                          <a:solidFill>
                            <a:srgbClr val="6D6E70"/>
                          </a:solidFill>
                        </a:rPr>
                        <m:t> × 100</m:t>
                      </m:r>
                    </m:oMath>
                  </m:oMathPara>
                </a14:m>
                <a:endParaRPr lang="en-US" sz="3200" dirty="0">
                  <a:solidFill>
                    <a:srgbClr val="6D6E70"/>
                  </a:solidFill>
                </a:endParaRPr>
              </a:p>
            </p:txBody>
          </p:sp>
        </mc:Choice>
        <mc:Fallback xmlns="">
          <p:sp>
            <p:nvSpPr>
              <p:cNvPr id="12" name="Rectangle 11">
                <a:extLst>
                  <a:ext uri="{FF2B5EF4-FFF2-40B4-BE49-F238E27FC236}">
                    <a16:creationId xmlns:a16="http://schemas.microsoft.com/office/drawing/2014/main" id="{D9753144-D4EB-423F-86A0-FFC9B5D34901}"/>
                  </a:ext>
                </a:extLst>
              </p:cNvPr>
              <p:cNvSpPr>
                <a:spLocks noRot="1" noChangeAspect="1" noMove="1" noResize="1" noEditPoints="1" noAdjustHandles="1" noChangeArrowheads="1" noChangeShapeType="1" noTextEdit="1"/>
              </p:cNvSpPr>
              <p:nvPr/>
            </p:nvSpPr>
            <p:spPr>
              <a:xfrm>
                <a:off x="3700398" y="4967968"/>
                <a:ext cx="19073940" cy="1091261"/>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BBBEB84C-0FB9-4E85-A824-589F11DE4438}"/>
                  </a:ext>
                </a:extLst>
              </p:cNvPr>
              <p:cNvSpPr/>
              <p:nvPr/>
            </p:nvSpPr>
            <p:spPr>
              <a:xfrm>
                <a:off x="4876800" y="8154016"/>
                <a:ext cx="19434842" cy="109126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3200" i="1" smtClean="0">
                              <a:solidFill>
                                <a:srgbClr val="6D6E70"/>
                              </a:solidFill>
                              <a:latin typeface="Cambria Math" panose="02040503050406030204" pitchFamily="18" charset="0"/>
                            </a:rPr>
                          </m:ctrlPr>
                        </m:fPr>
                        <m:num>
                          <m:r>
                            <m:rPr>
                              <m:nor/>
                            </m:rPr>
                            <a:rPr lang="en-US" sz="3200" i="1">
                              <a:solidFill>
                                <a:srgbClr val="6D6E70"/>
                              </a:solidFill>
                            </a:rPr>
                            <m:t>Number</m:t>
                          </m:r>
                          <m:r>
                            <m:rPr>
                              <m:nor/>
                            </m:rPr>
                            <a:rPr lang="en-US" sz="3200" i="1">
                              <a:solidFill>
                                <a:srgbClr val="6D6E70"/>
                              </a:solidFill>
                            </a:rPr>
                            <m:t> </m:t>
                          </m:r>
                          <m:r>
                            <m:rPr>
                              <m:nor/>
                            </m:rPr>
                            <a:rPr lang="en-US" sz="3200" i="1">
                              <a:solidFill>
                                <a:srgbClr val="6D6E70"/>
                              </a:solidFill>
                            </a:rPr>
                            <m:t>of</m:t>
                          </m:r>
                          <m:r>
                            <m:rPr>
                              <m:nor/>
                            </m:rPr>
                            <a:rPr lang="en-US" sz="3200" i="1">
                              <a:solidFill>
                                <a:srgbClr val="6D6E70"/>
                              </a:solidFill>
                            </a:rPr>
                            <m:t> </m:t>
                          </m:r>
                          <m:r>
                            <m:rPr>
                              <m:nor/>
                            </m:rPr>
                            <a:rPr lang="en-US" sz="3200" i="1">
                              <a:solidFill>
                                <a:srgbClr val="6D6E70"/>
                              </a:solidFill>
                            </a:rPr>
                            <m:t>women</m:t>
                          </m:r>
                          <m:r>
                            <m:rPr>
                              <m:nor/>
                            </m:rPr>
                            <a:rPr lang="en-US" sz="3200" i="1">
                              <a:solidFill>
                                <a:srgbClr val="6D6E70"/>
                              </a:solidFill>
                            </a:rPr>
                            <m:t> </m:t>
                          </m:r>
                          <m:r>
                            <m:rPr>
                              <m:nor/>
                            </m:rPr>
                            <a:rPr lang="en-US" sz="3200" i="1">
                              <a:solidFill>
                                <a:srgbClr val="6D6E70"/>
                              </a:solidFill>
                            </a:rPr>
                            <m:t>living</m:t>
                          </m:r>
                          <m:r>
                            <m:rPr>
                              <m:nor/>
                            </m:rPr>
                            <a:rPr lang="en-US" sz="3200" i="1">
                              <a:solidFill>
                                <a:srgbClr val="6D6E70"/>
                              </a:solidFill>
                            </a:rPr>
                            <m:t> </m:t>
                          </m:r>
                          <m:r>
                            <m:rPr>
                              <m:nor/>
                            </m:rPr>
                            <a:rPr lang="en-US" sz="3200" i="1">
                              <a:solidFill>
                                <a:srgbClr val="6D6E70"/>
                              </a:solidFill>
                            </a:rPr>
                            <m:t>in</m:t>
                          </m:r>
                          <m:r>
                            <m:rPr>
                              <m:nor/>
                            </m:rPr>
                            <a:rPr lang="en-US" sz="3200" i="1">
                              <a:solidFill>
                                <a:srgbClr val="6D6E70"/>
                              </a:solidFill>
                            </a:rPr>
                            <m:t> </m:t>
                          </m:r>
                          <m:r>
                            <m:rPr>
                              <m:nor/>
                            </m:rPr>
                            <a:rPr lang="en-US" sz="3200" i="1">
                              <a:solidFill>
                                <a:srgbClr val="6D6E70"/>
                              </a:solidFill>
                            </a:rPr>
                            <m:t>households</m:t>
                          </m:r>
                          <m:r>
                            <m:rPr>
                              <m:nor/>
                            </m:rPr>
                            <a:rPr lang="en-US" sz="3200" i="1">
                              <a:solidFill>
                                <a:srgbClr val="6D6E70"/>
                              </a:solidFill>
                            </a:rPr>
                            <m:t> </m:t>
                          </m:r>
                          <m:r>
                            <m:rPr>
                              <m:nor/>
                            </m:rPr>
                            <a:rPr lang="en-US" sz="3200" i="1">
                              <a:solidFill>
                                <a:srgbClr val="6D6E70"/>
                              </a:solidFill>
                            </a:rPr>
                            <m:t>using</m:t>
                          </m:r>
                          <m:r>
                            <m:rPr>
                              <m:nor/>
                            </m:rPr>
                            <a:rPr lang="en-US" sz="3200" i="1">
                              <a:solidFill>
                                <a:srgbClr val="6D6E70"/>
                              </a:solidFill>
                            </a:rPr>
                            <m:t> </m:t>
                          </m:r>
                          <m:r>
                            <m:rPr>
                              <m:nor/>
                            </m:rPr>
                            <a:rPr lang="en-US" sz="3200" i="1">
                              <a:solidFill>
                                <a:srgbClr val="6D6E70"/>
                              </a:solidFill>
                            </a:rPr>
                            <m:t>clean</m:t>
                          </m:r>
                          <m:r>
                            <m:rPr>
                              <m:nor/>
                            </m:rPr>
                            <a:rPr lang="en-US" sz="3200" i="1">
                              <a:solidFill>
                                <a:srgbClr val="6D6E70"/>
                              </a:solidFill>
                            </a:rPr>
                            <m:t> </m:t>
                          </m:r>
                          <m:r>
                            <m:rPr>
                              <m:nor/>
                            </m:rPr>
                            <a:rPr lang="en-US" sz="3200" i="1">
                              <a:solidFill>
                                <a:srgbClr val="6D6E70"/>
                              </a:solidFill>
                            </a:rPr>
                            <m:t>fuels</m:t>
                          </m:r>
                          <m:r>
                            <m:rPr>
                              <m:nor/>
                            </m:rPr>
                            <a:rPr lang="en-US" sz="3200" i="1">
                              <a:solidFill>
                                <a:srgbClr val="6D6E70"/>
                              </a:solidFill>
                            </a:rPr>
                            <m:t> </m:t>
                          </m:r>
                          <m:r>
                            <m:rPr>
                              <m:nor/>
                            </m:rPr>
                            <a:rPr lang="en-US" sz="3200" i="1">
                              <a:solidFill>
                                <a:srgbClr val="6D6E70"/>
                              </a:solidFill>
                            </a:rPr>
                            <m:t>and</m:t>
                          </m:r>
                          <m:r>
                            <m:rPr>
                              <m:nor/>
                            </m:rPr>
                            <a:rPr lang="en-US" sz="3200" i="1">
                              <a:solidFill>
                                <a:srgbClr val="6D6E70"/>
                              </a:solidFill>
                            </a:rPr>
                            <m:t> </m:t>
                          </m:r>
                          <m:r>
                            <m:rPr>
                              <m:nor/>
                            </m:rPr>
                            <a:rPr lang="en-US" sz="3200" i="1">
                              <a:solidFill>
                                <a:srgbClr val="6D6E70"/>
                              </a:solidFill>
                            </a:rPr>
                            <m:t>technologies</m:t>
                          </m:r>
                          <m:r>
                            <m:rPr>
                              <m:nor/>
                            </m:rPr>
                            <a:rPr lang="en-US" sz="3200" i="1">
                              <a:solidFill>
                                <a:srgbClr val="6D6E70"/>
                              </a:solidFill>
                            </a:rPr>
                            <m:t> </m:t>
                          </m:r>
                          <m:r>
                            <m:rPr>
                              <m:nor/>
                            </m:rPr>
                            <a:rPr lang="en-US" sz="3200" i="1">
                              <a:solidFill>
                                <a:srgbClr val="6D6E70"/>
                              </a:solidFill>
                            </a:rPr>
                            <m:t>for</m:t>
                          </m:r>
                          <m:r>
                            <m:rPr>
                              <m:nor/>
                            </m:rPr>
                            <a:rPr lang="en-US" sz="3200" i="1">
                              <a:solidFill>
                                <a:srgbClr val="6D6E70"/>
                              </a:solidFill>
                            </a:rPr>
                            <m:t> </m:t>
                          </m:r>
                          <m:r>
                            <m:rPr>
                              <m:nor/>
                            </m:rPr>
                            <a:rPr lang="en-US" sz="3200" i="1">
                              <a:solidFill>
                                <a:srgbClr val="6D6E70"/>
                              </a:solidFill>
                            </a:rPr>
                            <m:t>cooking</m:t>
                          </m:r>
                          <m:r>
                            <m:rPr>
                              <m:nor/>
                            </m:rPr>
                            <a:rPr lang="en-US" sz="3200" i="1">
                              <a:solidFill>
                                <a:srgbClr val="6D6E70"/>
                              </a:solidFill>
                            </a:rPr>
                            <m:t>, </m:t>
                          </m:r>
                          <m:r>
                            <m:rPr>
                              <m:nor/>
                            </m:rPr>
                            <a:rPr lang="en-US" sz="3200" i="1">
                              <a:solidFill>
                                <a:srgbClr val="6D6E70"/>
                              </a:solidFill>
                            </a:rPr>
                            <m:t>heating</m:t>
                          </m:r>
                          <m:r>
                            <m:rPr>
                              <m:nor/>
                            </m:rPr>
                            <a:rPr lang="en-US" sz="3200" i="1">
                              <a:solidFill>
                                <a:srgbClr val="6D6E70"/>
                              </a:solidFill>
                            </a:rPr>
                            <m:t> </m:t>
                          </m:r>
                          <m:r>
                            <m:rPr>
                              <m:nor/>
                            </m:rPr>
                            <a:rPr lang="en-US" sz="3200" i="1">
                              <a:solidFill>
                                <a:srgbClr val="6D6E70"/>
                              </a:solidFill>
                            </a:rPr>
                            <m:t>and</m:t>
                          </m:r>
                          <m:r>
                            <m:rPr>
                              <m:nor/>
                            </m:rPr>
                            <a:rPr lang="en-US" sz="3200" i="1">
                              <a:solidFill>
                                <a:srgbClr val="6D6E70"/>
                              </a:solidFill>
                            </a:rPr>
                            <m:t> </m:t>
                          </m:r>
                          <m:r>
                            <m:rPr>
                              <m:nor/>
                            </m:rPr>
                            <a:rPr lang="en-US" sz="3200" i="1">
                              <a:solidFill>
                                <a:srgbClr val="6D6E70"/>
                              </a:solidFill>
                            </a:rPr>
                            <m:t>lighting</m:t>
                          </m:r>
                          <m:r>
                            <m:rPr>
                              <m:nor/>
                            </m:rPr>
                            <a:rPr lang="en-US" sz="3200" i="1">
                              <a:solidFill>
                                <a:srgbClr val="6D6E70"/>
                              </a:solidFill>
                            </a:rPr>
                            <m:t> </m:t>
                          </m:r>
                        </m:num>
                        <m:den>
                          <m:r>
                            <m:rPr>
                              <m:nor/>
                            </m:rPr>
                            <a:rPr lang="en-US" sz="3200" i="1">
                              <a:solidFill>
                                <a:srgbClr val="6D6E70"/>
                              </a:solidFill>
                            </a:rPr>
                            <m:t>Total</m:t>
                          </m:r>
                          <m:r>
                            <m:rPr>
                              <m:nor/>
                            </m:rPr>
                            <a:rPr lang="en-US" sz="3200" i="1">
                              <a:solidFill>
                                <a:srgbClr val="6D6E70"/>
                              </a:solidFill>
                            </a:rPr>
                            <m:t> </m:t>
                          </m:r>
                          <m:r>
                            <m:rPr>
                              <m:nor/>
                            </m:rPr>
                            <a:rPr lang="en-US" sz="3200" i="1">
                              <a:solidFill>
                                <a:srgbClr val="6D6E70"/>
                              </a:solidFill>
                            </a:rPr>
                            <m:t>number</m:t>
                          </m:r>
                          <m:r>
                            <m:rPr>
                              <m:nor/>
                            </m:rPr>
                            <a:rPr lang="en-US" sz="3200" i="1">
                              <a:solidFill>
                                <a:srgbClr val="6D6E70"/>
                              </a:solidFill>
                            </a:rPr>
                            <m:t> </m:t>
                          </m:r>
                          <m:r>
                            <m:rPr>
                              <m:nor/>
                            </m:rPr>
                            <a:rPr lang="en-US" sz="3200" i="1">
                              <a:solidFill>
                                <a:srgbClr val="6D6E70"/>
                              </a:solidFill>
                            </a:rPr>
                            <m:t>of</m:t>
                          </m:r>
                          <m:r>
                            <m:rPr>
                              <m:nor/>
                            </m:rPr>
                            <a:rPr lang="en-US" sz="3200" i="1">
                              <a:solidFill>
                                <a:srgbClr val="6D6E70"/>
                              </a:solidFill>
                            </a:rPr>
                            <m:t> </m:t>
                          </m:r>
                          <m:r>
                            <m:rPr>
                              <m:nor/>
                            </m:rPr>
                            <a:rPr lang="en-US" sz="3200" i="1">
                              <a:solidFill>
                                <a:srgbClr val="6D6E70"/>
                              </a:solidFill>
                            </a:rPr>
                            <m:t>women</m:t>
                          </m:r>
                          <m:r>
                            <m:rPr>
                              <m:nor/>
                            </m:rPr>
                            <a:rPr lang="en-US" sz="3200" i="1">
                              <a:solidFill>
                                <a:srgbClr val="6D6E70"/>
                              </a:solidFill>
                            </a:rPr>
                            <m:t> </m:t>
                          </m:r>
                          <m:r>
                            <m:rPr>
                              <m:nor/>
                            </m:rPr>
                            <a:rPr lang="en-US" sz="3200" i="1">
                              <a:solidFill>
                                <a:srgbClr val="6D6E70"/>
                              </a:solidFill>
                            </a:rPr>
                            <m:t>reporting</m:t>
                          </m:r>
                          <m:r>
                            <m:rPr>
                              <m:nor/>
                            </m:rPr>
                            <a:rPr lang="en-US" sz="3200" i="1">
                              <a:solidFill>
                                <a:srgbClr val="6D6E70"/>
                              </a:solidFill>
                            </a:rPr>
                            <m:t> </m:t>
                          </m:r>
                          <m:r>
                            <m:rPr>
                              <m:nor/>
                            </m:rPr>
                            <a:rPr lang="en-US" sz="3200" i="1">
                              <a:solidFill>
                                <a:srgbClr val="6D6E70"/>
                              </a:solidFill>
                            </a:rPr>
                            <m:t>any</m:t>
                          </m:r>
                          <m:r>
                            <m:rPr>
                              <m:nor/>
                            </m:rPr>
                            <a:rPr lang="en-US" sz="3200" i="1">
                              <a:solidFill>
                                <a:srgbClr val="6D6E70"/>
                              </a:solidFill>
                            </a:rPr>
                            <m:t> </m:t>
                          </m:r>
                          <m:r>
                            <m:rPr>
                              <m:nor/>
                            </m:rPr>
                            <a:rPr lang="en-US" sz="3200" i="1">
                              <a:solidFill>
                                <a:srgbClr val="6D6E70"/>
                              </a:solidFill>
                            </a:rPr>
                            <m:t>cooking</m:t>
                          </m:r>
                          <m:r>
                            <m:rPr>
                              <m:nor/>
                            </m:rPr>
                            <a:rPr lang="en-US" sz="3200" i="1">
                              <a:solidFill>
                                <a:srgbClr val="6D6E70"/>
                              </a:solidFill>
                            </a:rPr>
                            <m:t>, </m:t>
                          </m:r>
                          <m:r>
                            <m:rPr>
                              <m:nor/>
                            </m:rPr>
                            <a:rPr lang="en-US" sz="3200" i="1">
                              <a:solidFill>
                                <a:srgbClr val="6D6E70"/>
                              </a:solidFill>
                            </a:rPr>
                            <m:t>heating</m:t>
                          </m:r>
                          <m:r>
                            <m:rPr>
                              <m:nor/>
                            </m:rPr>
                            <a:rPr lang="en-US" sz="3200" i="1">
                              <a:solidFill>
                                <a:srgbClr val="6D6E70"/>
                              </a:solidFill>
                            </a:rPr>
                            <m:t> </m:t>
                          </m:r>
                          <m:r>
                            <m:rPr>
                              <m:nor/>
                            </m:rPr>
                            <a:rPr lang="en-US" sz="3200" i="1">
                              <a:solidFill>
                                <a:srgbClr val="6D6E70"/>
                              </a:solidFill>
                            </a:rPr>
                            <m:t>or</m:t>
                          </m:r>
                          <m:r>
                            <m:rPr>
                              <m:nor/>
                            </m:rPr>
                            <a:rPr lang="en-US" sz="3200" i="1">
                              <a:solidFill>
                                <a:srgbClr val="6D6E70"/>
                              </a:solidFill>
                            </a:rPr>
                            <m:t> </m:t>
                          </m:r>
                          <m:r>
                            <m:rPr>
                              <m:nor/>
                            </m:rPr>
                            <a:rPr lang="en-US" sz="3200" i="1">
                              <a:solidFill>
                                <a:srgbClr val="6D6E70"/>
                              </a:solidFill>
                            </a:rPr>
                            <m:t>lighting</m:t>
                          </m:r>
                          <m:r>
                            <m:rPr>
                              <m:nor/>
                            </m:rPr>
                            <a:rPr lang="en-US" sz="3200" i="1">
                              <a:solidFill>
                                <a:srgbClr val="6D6E70"/>
                              </a:solidFill>
                            </a:rPr>
                            <m:t> </m:t>
                          </m:r>
                          <m:r>
                            <m:rPr>
                              <m:nor/>
                            </m:rPr>
                            <a:rPr lang="en-US" sz="3200" i="1">
                              <a:solidFill>
                                <a:srgbClr val="6D6E70"/>
                              </a:solidFill>
                            </a:rPr>
                            <m:t>takes</m:t>
                          </m:r>
                          <m:r>
                            <m:rPr>
                              <m:nor/>
                            </m:rPr>
                            <a:rPr lang="en-US" sz="3200" i="1">
                              <a:solidFill>
                                <a:srgbClr val="6D6E70"/>
                              </a:solidFill>
                            </a:rPr>
                            <m:t> </m:t>
                          </m:r>
                          <m:r>
                            <m:rPr>
                              <m:nor/>
                            </m:rPr>
                            <a:rPr lang="en-US" sz="3200" i="1">
                              <a:solidFill>
                                <a:srgbClr val="6D6E70"/>
                              </a:solidFill>
                            </a:rPr>
                            <m:t>place</m:t>
                          </m:r>
                          <m:r>
                            <m:rPr>
                              <m:nor/>
                            </m:rPr>
                            <a:rPr lang="en-US" sz="3200" i="1">
                              <a:solidFill>
                                <a:srgbClr val="6D6E70"/>
                              </a:solidFill>
                            </a:rPr>
                            <m:t> </m:t>
                          </m:r>
                          <m:r>
                            <m:rPr>
                              <m:nor/>
                            </m:rPr>
                            <a:rPr lang="en-US" sz="3200" i="1">
                              <a:solidFill>
                                <a:srgbClr val="6D6E70"/>
                              </a:solidFill>
                            </a:rPr>
                            <m:t>in</m:t>
                          </m:r>
                          <m:r>
                            <m:rPr>
                              <m:nor/>
                            </m:rPr>
                            <a:rPr lang="en-US" sz="3200" i="1">
                              <a:solidFill>
                                <a:srgbClr val="6D6E70"/>
                              </a:solidFill>
                            </a:rPr>
                            <m:t> </m:t>
                          </m:r>
                          <m:r>
                            <m:rPr>
                              <m:nor/>
                            </m:rPr>
                            <a:rPr lang="en-US" sz="3200" i="1">
                              <a:solidFill>
                                <a:srgbClr val="6D6E70"/>
                              </a:solidFill>
                            </a:rPr>
                            <m:t>their</m:t>
                          </m:r>
                          <m:r>
                            <m:rPr>
                              <m:nor/>
                            </m:rPr>
                            <a:rPr lang="en-US" sz="3200" i="1">
                              <a:solidFill>
                                <a:srgbClr val="6D6E70"/>
                              </a:solidFill>
                            </a:rPr>
                            <m:t> </m:t>
                          </m:r>
                          <m:r>
                            <m:rPr>
                              <m:nor/>
                            </m:rPr>
                            <a:rPr lang="en-US" sz="3200" i="1">
                              <a:solidFill>
                                <a:srgbClr val="6D6E70"/>
                              </a:solidFill>
                            </a:rPr>
                            <m:t>households</m:t>
                          </m:r>
                        </m:den>
                      </m:f>
                      <m:r>
                        <m:rPr>
                          <m:nor/>
                        </m:rPr>
                        <a:rPr lang="en-US" sz="3200" i="1">
                          <a:solidFill>
                            <a:srgbClr val="6D6E70"/>
                          </a:solidFill>
                          <a:latin typeface="Cambria Math" panose="02040503050406030204" pitchFamily="18" charset="0"/>
                        </a:rPr>
                        <m:t> </m:t>
                      </m:r>
                      <m:r>
                        <m:rPr>
                          <m:nor/>
                        </m:rPr>
                        <a:rPr lang="en-US" sz="3200" i="1">
                          <a:solidFill>
                            <a:srgbClr val="6D6E70"/>
                          </a:solidFill>
                          <a:latin typeface="Cambria Math" panose="02040503050406030204" pitchFamily="18" charset="0"/>
                        </a:rPr>
                        <m:t>×</m:t>
                      </m:r>
                      <m:r>
                        <m:rPr>
                          <m:nor/>
                        </m:rPr>
                        <a:rPr lang="en-US" sz="3200" i="1">
                          <a:solidFill>
                            <a:srgbClr val="6D6E70"/>
                          </a:solidFill>
                          <a:latin typeface="Cambria Math" panose="02040503050406030204" pitchFamily="18" charset="0"/>
                        </a:rPr>
                        <m:t> 100</m:t>
                      </m:r>
                    </m:oMath>
                  </m:oMathPara>
                </a14:m>
                <a:endParaRPr lang="en-US" sz="3200" i="1" dirty="0">
                  <a:solidFill>
                    <a:srgbClr val="6D6E70"/>
                  </a:solidFill>
                </a:endParaRPr>
              </a:p>
            </p:txBody>
          </p:sp>
        </mc:Choice>
        <mc:Fallback xmlns="">
          <p:sp>
            <p:nvSpPr>
              <p:cNvPr id="13" name="Rectangle 12">
                <a:extLst>
                  <a:ext uri="{FF2B5EF4-FFF2-40B4-BE49-F238E27FC236}">
                    <a16:creationId xmlns:a16="http://schemas.microsoft.com/office/drawing/2014/main" id="{BBBEB84C-0FB9-4E85-A824-589F11DE4438}"/>
                  </a:ext>
                </a:extLst>
              </p:cNvPr>
              <p:cNvSpPr>
                <a:spLocks noRot="1" noChangeAspect="1" noMove="1" noResize="1" noEditPoints="1" noAdjustHandles="1" noChangeArrowheads="1" noChangeShapeType="1" noTextEdit="1"/>
              </p:cNvSpPr>
              <p:nvPr/>
            </p:nvSpPr>
            <p:spPr>
              <a:xfrm>
                <a:off x="4876800" y="8154016"/>
                <a:ext cx="19434842" cy="109126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7382B68D-E99D-47F4-ABFA-972DB199549C}"/>
                  </a:ext>
                </a:extLst>
              </p:cNvPr>
              <p:cNvSpPr/>
              <p:nvPr/>
            </p:nvSpPr>
            <p:spPr>
              <a:xfrm>
                <a:off x="4554024" y="10143246"/>
                <a:ext cx="19434842" cy="109126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3200" i="1" smtClean="0">
                              <a:solidFill>
                                <a:srgbClr val="6D6E70"/>
                              </a:solidFill>
                              <a:latin typeface="Cambria Math" panose="02040503050406030204" pitchFamily="18" charset="0"/>
                            </a:rPr>
                          </m:ctrlPr>
                        </m:fPr>
                        <m:num>
                          <m:r>
                            <m:rPr>
                              <m:nor/>
                            </m:rPr>
                            <a:rPr lang="en-US" sz="3200" i="1">
                              <a:solidFill>
                                <a:srgbClr val="6D6E70"/>
                              </a:solidFill>
                            </a:rPr>
                            <m:t>Number</m:t>
                          </m:r>
                          <m:r>
                            <m:rPr>
                              <m:nor/>
                            </m:rPr>
                            <a:rPr lang="en-US" sz="3200" i="1">
                              <a:solidFill>
                                <a:srgbClr val="6D6E70"/>
                              </a:solidFill>
                            </a:rPr>
                            <m:t> </m:t>
                          </m:r>
                          <m:r>
                            <m:rPr>
                              <m:nor/>
                            </m:rPr>
                            <a:rPr lang="en-US" sz="3200" i="1">
                              <a:solidFill>
                                <a:srgbClr val="6D6E70"/>
                              </a:solidFill>
                            </a:rPr>
                            <m:t>of</m:t>
                          </m:r>
                          <m:r>
                            <m:rPr>
                              <m:nor/>
                            </m:rPr>
                            <a:rPr lang="en-US" sz="3200" i="1">
                              <a:solidFill>
                                <a:srgbClr val="6D6E70"/>
                              </a:solidFill>
                            </a:rPr>
                            <m:t> </m:t>
                          </m:r>
                          <m:r>
                            <m:rPr>
                              <m:nor/>
                            </m:rPr>
                            <a:rPr lang="en-US" sz="3200" i="1">
                              <a:solidFill>
                                <a:srgbClr val="6D6E70"/>
                              </a:solidFill>
                            </a:rPr>
                            <m:t>men</m:t>
                          </m:r>
                          <m:r>
                            <m:rPr>
                              <m:nor/>
                            </m:rPr>
                            <a:rPr lang="en-US" sz="3200" i="1">
                              <a:solidFill>
                                <a:srgbClr val="6D6E70"/>
                              </a:solidFill>
                            </a:rPr>
                            <m:t> </m:t>
                          </m:r>
                          <m:r>
                            <m:rPr>
                              <m:nor/>
                            </m:rPr>
                            <a:rPr lang="en-US" sz="3200" i="1">
                              <a:solidFill>
                                <a:srgbClr val="6D6E70"/>
                              </a:solidFill>
                            </a:rPr>
                            <m:t>living</m:t>
                          </m:r>
                          <m:r>
                            <m:rPr>
                              <m:nor/>
                            </m:rPr>
                            <a:rPr lang="en-US" sz="3200" i="1">
                              <a:solidFill>
                                <a:srgbClr val="6D6E70"/>
                              </a:solidFill>
                            </a:rPr>
                            <m:t> </m:t>
                          </m:r>
                          <m:r>
                            <m:rPr>
                              <m:nor/>
                            </m:rPr>
                            <a:rPr lang="en-US" sz="3200" i="1">
                              <a:solidFill>
                                <a:srgbClr val="6D6E70"/>
                              </a:solidFill>
                            </a:rPr>
                            <m:t>in</m:t>
                          </m:r>
                          <m:r>
                            <m:rPr>
                              <m:nor/>
                            </m:rPr>
                            <a:rPr lang="en-US" sz="3200" i="1">
                              <a:solidFill>
                                <a:srgbClr val="6D6E70"/>
                              </a:solidFill>
                            </a:rPr>
                            <m:t> </m:t>
                          </m:r>
                          <m:r>
                            <m:rPr>
                              <m:nor/>
                            </m:rPr>
                            <a:rPr lang="en-US" sz="3200" i="1">
                              <a:solidFill>
                                <a:srgbClr val="6D6E70"/>
                              </a:solidFill>
                            </a:rPr>
                            <m:t>households</m:t>
                          </m:r>
                          <m:r>
                            <m:rPr>
                              <m:nor/>
                            </m:rPr>
                            <a:rPr lang="en-US" sz="3200" i="1">
                              <a:solidFill>
                                <a:srgbClr val="6D6E70"/>
                              </a:solidFill>
                            </a:rPr>
                            <m:t> </m:t>
                          </m:r>
                          <m:r>
                            <m:rPr>
                              <m:nor/>
                            </m:rPr>
                            <a:rPr lang="en-US" sz="3200" i="1">
                              <a:solidFill>
                                <a:srgbClr val="6D6E70"/>
                              </a:solidFill>
                            </a:rPr>
                            <m:t>using</m:t>
                          </m:r>
                          <m:r>
                            <m:rPr>
                              <m:nor/>
                            </m:rPr>
                            <a:rPr lang="en-US" sz="3200" i="1">
                              <a:solidFill>
                                <a:srgbClr val="6D6E70"/>
                              </a:solidFill>
                            </a:rPr>
                            <m:t> </m:t>
                          </m:r>
                          <m:r>
                            <m:rPr>
                              <m:nor/>
                            </m:rPr>
                            <a:rPr lang="en-US" sz="3200" i="1">
                              <a:solidFill>
                                <a:srgbClr val="6D6E70"/>
                              </a:solidFill>
                            </a:rPr>
                            <m:t>clean</m:t>
                          </m:r>
                          <m:r>
                            <m:rPr>
                              <m:nor/>
                            </m:rPr>
                            <a:rPr lang="en-US" sz="3200" i="1">
                              <a:solidFill>
                                <a:srgbClr val="6D6E70"/>
                              </a:solidFill>
                            </a:rPr>
                            <m:t> </m:t>
                          </m:r>
                          <m:r>
                            <m:rPr>
                              <m:nor/>
                            </m:rPr>
                            <a:rPr lang="en-US" sz="3200" i="1">
                              <a:solidFill>
                                <a:srgbClr val="6D6E70"/>
                              </a:solidFill>
                            </a:rPr>
                            <m:t>fuels</m:t>
                          </m:r>
                          <m:r>
                            <m:rPr>
                              <m:nor/>
                            </m:rPr>
                            <a:rPr lang="en-US" sz="3200" i="1">
                              <a:solidFill>
                                <a:srgbClr val="6D6E70"/>
                              </a:solidFill>
                            </a:rPr>
                            <m:t> </m:t>
                          </m:r>
                          <m:r>
                            <m:rPr>
                              <m:nor/>
                            </m:rPr>
                            <a:rPr lang="en-US" sz="3200" i="1">
                              <a:solidFill>
                                <a:srgbClr val="6D6E70"/>
                              </a:solidFill>
                            </a:rPr>
                            <m:t>and</m:t>
                          </m:r>
                          <m:r>
                            <m:rPr>
                              <m:nor/>
                            </m:rPr>
                            <a:rPr lang="en-US" sz="3200" i="1">
                              <a:solidFill>
                                <a:srgbClr val="6D6E70"/>
                              </a:solidFill>
                            </a:rPr>
                            <m:t> </m:t>
                          </m:r>
                          <m:r>
                            <m:rPr>
                              <m:nor/>
                            </m:rPr>
                            <a:rPr lang="en-US" sz="3200" i="1">
                              <a:solidFill>
                                <a:srgbClr val="6D6E70"/>
                              </a:solidFill>
                            </a:rPr>
                            <m:t>technologies</m:t>
                          </m:r>
                          <m:r>
                            <m:rPr>
                              <m:nor/>
                            </m:rPr>
                            <a:rPr lang="en-US" sz="3200" i="1">
                              <a:solidFill>
                                <a:srgbClr val="6D6E70"/>
                              </a:solidFill>
                            </a:rPr>
                            <m:t> </m:t>
                          </m:r>
                          <m:r>
                            <m:rPr>
                              <m:nor/>
                            </m:rPr>
                            <a:rPr lang="en-US" sz="3200" i="1">
                              <a:solidFill>
                                <a:srgbClr val="6D6E70"/>
                              </a:solidFill>
                            </a:rPr>
                            <m:t>for</m:t>
                          </m:r>
                          <m:r>
                            <m:rPr>
                              <m:nor/>
                            </m:rPr>
                            <a:rPr lang="en-US" sz="3200" i="1">
                              <a:solidFill>
                                <a:srgbClr val="6D6E70"/>
                              </a:solidFill>
                            </a:rPr>
                            <m:t> </m:t>
                          </m:r>
                          <m:r>
                            <m:rPr>
                              <m:nor/>
                            </m:rPr>
                            <a:rPr lang="en-US" sz="3200" i="1">
                              <a:solidFill>
                                <a:srgbClr val="6D6E70"/>
                              </a:solidFill>
                            </a:rPr>
                            <m:t>cooking</m:t>
                          </m:r>
                          <m:r>
                            <m:rPr>
                              <m:nor/>
                            </m:rPr>
                            <a:rPr lang="en-US" sz="3200" i="1">
                              <a:solidFill>
                                <a:srgbClr val="6D6E70"/>
                              </a:solidFill>
                            </a:rPr>
                            <m:t>, </m:t>
                          </m:r>
                          <m:r>
                            <m:rPr>
                              <m:nor/>
                            </m:rPr>
                            <a:rPr lang="en-US" sz="3200" i="1">
                              <a:solidFill>
                                <a:srgbClr val="6D6E70"/>
                              </a:solidFill>
                            </a:rPr>
                            <m:t>heating</m:t>
                          </m:r>
                          <m:r>
                            <m:rPr>
                              <m:nor/>
                            </m:rPr>
                            <a:rPr lang="en-US" sz="3200" i="1">
                              <a:solidFill>
                                <a:srgbClr val="6D6E70"/>
                              </a:solidFill>
                            </a:rPr>
                            <m:t> </m:t>
                          </m:r>
                          <m:r>
                            <m:rPr>
                              <m:nor/>
                            </m:rPr>
                            <a:rPr lang="en-US" sz="3200" i="1">
                              <a:solidFill>
                                <a:srgbClr val="6D6E70"/>
                              </a:solidFill>
                            </a:rPr>
                            <m:t>and</m:t>
                          </m:r>
                          <m:r>
                            <m:rPr>
                              <m:nor/>
                            </m:rPr>
                            <a:rPr lang="en-US" sz="3200" i="1">
                              <a:solidFill>
                                <a:srgbClr val="6D6E70"/>
                              </a:solidFill>
                            </a:rPr>
                            <m:t> </m:t>
                          </m:r>
                          <m:r>
                            <m:rPr>
                              <m:nor/>
                            </m:rPr>
                            <a:rPr lang="en-US" sz="3200" i="1">
                              <a:solidFill>
                                <a:srgbClr val="6D6E70"/>
                              </a:solidFill>
                            </a:rPr>
                            <m:t>lighting</m:t>
                          </m:r>
                          <m:r>
                            <m:rPr>
                              <m:nor/>
                            </m:rPr>
                            <a:rPr lang="en-US" sz="3200" i="1">
                              <a:solidFill>
                                <a:srgbClr val="6D6E70"/>
                              </a:solidFill>
                            </a:rPr>
                            <m:t> </m:t>
                          </m:r>
                        </m:num>
                        <m:den>
                          <m:r>
                            <m:rPr>
                              <m:nor/>
                            </m:rPr>
                            <a:rPr lang="en-US" sz="3200" i="1">
                              <a:solidFill>
                                <a:srgbClr val="6D6E70"/>
                              </a:solidFill>
                            </a:rPr>
                            <m:t>Total</m:t>
                          </m:r>
                          <m:r>
                            <m:rPr>
                              <m:nor/>
                            </m:rPr>
                            <a:rPr lang="en-US" sz="3200" i="1">
                              <a:solidFill>
                                <a:srgbClr val="6D6E70"/>
                              </a:solidFill>
                            </a:rPr>
                            <m:t> </m:t>
                          </m:r>
                          <m:r>
                            <m:rPr>
                              <m:nor/>
                            </m:rPr>
                            <a:rPr lang="en-US" sz="3200" i="1">
                              <a:solidFill>
                                <a:srgbClr val="6D6E70"/>
                              </a:solidFill>
                            </a:rPr>
                            <m:t>number</m:t>
                          </m:r>
                          <m:r>
                            <m:rPr>
                              <m:nor/>
                            </m:rPr>
                            <a:rPr lang="en-US" sz="3200" i="1">
                              <a:solidFill>
                                <a:srgbClr val="6D6E70"/>
                              </a:solidFill>
                            </a:rPr>
                            <m:t> </m:t>
                          </m:r>
                          <m:r>
                            <m:rPr>
                              <m:nor/>
                            </m:rPr>
                            <a:rPr lang="en-US" sz="3200" i="1">
                              <a:solidFill>
                                <a:srgbClr val="6D6E70"/>
                              </a:solidFill>
                            </a:rPr>
                            <m:t>of</m:t>
                          </m:r>
                          <m:r>
                            <m:rPr>
                              <m:nor/>
                            </m:rPr>
                            <a:rPr lang="en-US" sz="3200" i="1">
                              <a:solidFill>
                                <a:srgbClr val="6D6E70"/>
                              </a:solidFill>
                            </a:rPr>
                            <m:t> </m:t>
                          </m:r>
                          <m:r>
                            <m:rPr>
                              <m:nor/>
                            </m:rPr>
                            <a:rPr lang="en-US" sz="3200" i="1">
                              <a:solidFill>
                                <a:srgbClr val="6D6E70"/>
                              </a:solidFill>
                            </a:rPr>
                            <m:t>men</m:t>
                          </m:r>
                          <m:r>
                            <m:rPr>
                              <m:nor/>
                            </m:rPr>
                            <a:rPr lang="en-US" sz="3200" i="1">
                              <a:solidFill>
                                <a:srgbClr val="6D6E70"/>
                              </a:solidFill>
                            </a:rPr>
                            <m:t> </m:t>
                          </m:r>
                          <m:r>
                            <m:rPr>
                              <m:nor/>
                            </m:rPr>
                            <a:rPr lang="en-US" sz="3200" i="1">
                              <a:solidFill>
                                <a:srgbClr val="6D6E70"/>
                              </a:solidFill>
                            </a:rPr>
                            <m:t>reporting</m:t>
                          </m:r>
                          <m:r>
                            <m:rPr>
                              <m:nor/>
                            </m:rPr>
                            <a:rPr lang="en-US" sz="3200" i="1">
                              <a:solidFill>
                                <a:srgbClr val="6D6E70"/>
                              </a:solidFill>
                            </a:rPr>
                            <m:t> </m:t>
                          </m:r>
                          <m:r>
                            <m:rPr>
                              <m:nor/>
                            </m:rPr>
                            <a:rPr lang="en-US" sz="3200" i="1">
                              <a:solidFill>
                                <a:srgbClr val="6D6E70"/>
                              </a:solidFill>
                            </a:rPr>
                            <m:t>any</m:t>
                          </m:r>
                          <m:r>
                            <m:rPr>
                              <m:nor/>
                            </m:rPr>
                            <a:rPr lang="en-US" sz="3200" i="1">
                              <a:solidFill>
                                <a:srgbClr val="6D6E70"/>
                              </a:solidFill>
                            </a:rPr>
                            <m:t> </m:t>
                          </m:r>
                          <m:r>
                            <m:rPr>
                              <m:nor/>
                            </m:rPr>
                            <a:rPr lang="en-US" sz="3200" i="1">
                              <a:solidFill>
                                <a:srgbClr val="6D6E70"/>
                              </a:solidFill>
                            </a:rPr>
                            <m:t>cooking</m:t>
                          </m:r>
                          <m:r>
                            <m:rPr>
                              <m:nor/>
                            </m:rPr>
                            <a:rPr lang="en-US" sz="3200" i="1">
                              <a:solidFill>
                                <a:srgbClr val="6D6E70"/>
                              </a:solidFill>
                            </a:rPr>
                            <m:t>, </m:t>
                          </m:r>
                          <m:r>
                            <m:rPr>
                              <m:nor/>
                            </m:rPr>
                            <a:rPr lang="en-US" sz="3200" i="1">
                              <a:solidFill>
                                <a:srgbClr val="6D6E70"/>
                              </a:solidFill>
                            </a:rPr>
                            <m:t>heating</m:t>
                          </m:r>
                          <m:r>
                            <m:rPr>
                              <m:nor/>
                            </m:rPr>
                            <a:rPr lang="en-US" sz="3200" i="1">
                              <a:solidFill>
                                <a:srgbClr val="6D6E70"/>
                              </a:solidFill>
                            </a:rPr>
                            <m:t> </m:t>
                          </m:r>
                          <m:r>
                            <m:rPr>
                              <m:nor/>
                            </m:rPr>
                            <a:rPr lang="en-US" sz="3200" i="1">
                              <a:solidFill>
                                <a:srgbClr val="6D6E70"/>
                              </a:solidFill>
                            </a:rPr>
                            <m:t>or</m:t>
                          </m:r>
                          <m:r>
                            <m:rPr>
                              <m:nor/>
                            </m:rPr>
                            <a:rPr lang="en-US" sz="3200" i="1">
                              <a:solidFill>
                                <a:srgbClr val="6D6E70"/>
                              </a:solidFill>
                            </a:rPr>
                            <m:t> </m:t>
                          </m:r>
                          <m:r>
                            <m:rPr>
                              <m:nor/>
                            </m:rPr>
                            <a:rPr lang="en-US" sz="3200" i="1">
                              <a:solidFill>
                                <a:srgbClr val="6D6E70"/>
                              </a:solidFill>
                            </a:rPr>
                            <m:t>lighting</m:t>
                          </m:r>
                          <m:r>
                            <m:rPr>
                              <m:nor/>
                            </m:rPr>
                            <a:rPr lang="en-US" sz="3200" b="0" i="1" smtClean="0">
                              <a:solidFill>
                                <a:srgbClr val="6D6E70"/>
                              </a:solidFill>
                            </a:rPr>
                            <m:t> </m:t>
                          </m:r>
                          <m:r>
                            <m:rPr>
                              <m:nor/>
                            </m:rPr>
                            <a:rPr lang="en-US" sz="3200" b="0" i="1" smtClean="0">
                              <a:solidFill>
                                <a:srgbClr val="6D6E70"/>
                              </a:solidFill>
                            </a:rPr>
                            <m:t>in</m:t>
                          </m:r>
                          <m:r>
                            <m:rPr>
                              <m:nor/>
                            </m:rPr>
                            <a:rPr lang="en-US" sz="3200" b="0" i="1" smtClean="0">
                              <a:solidFill>
                                <a:srgbClr val="6D6E70"/>
                              </a:solidFill>
                            </a:rPr>
                            <m:t> </m:t>
                          </m:r>
                          <m:r>
                            <m:rPr>
                              <m:nor/>
                            </m:rPr>
                            <a:rPr lang="en-US" sz="3200" b="0" i="1" smtClean="0">
                              <a:solidFill>
                                <a:srgbClr val="6D6E70"/>
                              </a:solidFill>
                            </a:rPr>
                            <m:t>their</m:t>
                          </m:r>
                          <m:r>
                            <m:rPr>
                              <m:nor/>
                            </m:rPr>
                            <a:rPr lang="en-US" sz="3200" b="0" i="1" smtClean="0">
                              <a:solidFill>
                                <a:srgbClr val="6D6E70"/>
                              </a:solidFill>
                            </a:rPr>
                            <m:t> </m:t>
                          </m:r>
                          <m:r>
                            <m:rPr>
                              <m:nor/>
                            </m:rPr>
                            <a:rPr lang="en-US" sz="3200" b="0" i="1" smtClean="0">
                              <a:solidFill>
                                <a:srgbClr val="6D6E70"/>
                              </a:solidFill>
                            </a:rPr>
                            <m:t>households</m:t>
                          </m:r>
                          <m:r>
                            <m:rPr>
                              <m:nor/>
                            </m:rPr>
                            <a:rPr lang="en-US" sz="3200" i="1">
                              <a:solidFill>
                                <a:srgbClr val="6D6E70"/>
                              </a:solidFill>
                            </a:rPr>
                            <m:t> </m:t>
                          </m:r>
                        </m:den>
                      </m:f>
                      <m:r>
                        <m:rPr>
                          <m:nor/>
                        </m:rPr>
                        <a:rPr lang="en-US" sz="3200" i="1">
                          <a:solidFill>
                            <a:srgbClr val="6D6E70"/>
                          </a:solidFill>
                          <a:latin typeface="Cambria Math" panose="02040503050406030204" pitchFamily="18" charset="0"/>
                        </a:rPr>
                        <m:t> </m:t>
                      </m:r>
                      <m:r>
                        <m:rPr>
                          <m:nor/>
                        </m:rPr>
                        <a:rPr lang="en-US" sz="3200" i="1">
                          <a:solidFill>
                            <a:srgbClr val="6D6E70"/>
                          </a:solidFill>
                          <a:latin typeface="Cambria Math" panose="02040503050406030204" pitchFamily="18" charset="0"/>
                        </a:rPr>
                        <m:t>×</m:t>
                      </m:r>
                      <m:r>
                        <m:rPr>
                          <m:nor/>
                        </m:rPr>
                        <a:rPr lang="en-US" sz="3200" i="1">
                          <a:solidFill>
                            <a:srgbClr val="6D6E70"/>
                          </a:solidFill>
                          <a:latin typeface="Cambria Math" panose="02040503050406030204" pitchFamily="18" charset="0"/>
                        </a:rPr>
                        <m:t> 100</m:t>
                      </m:r>
                    </m:oMath>
                  </m:oMathPara>
                </a14:m>
                <a:endParaRPr lang="en-US" sz="3200" i="1" dirty="0">
                  <a:solidFill>
                    <a:srgbClr val="6D6E70"/>
                  </a:solidFill>
                </a:endParaRPr>
              </a:p>
            </p:txBody>
          </p:sp>
        </mc:Choice>
        <mc:Fallback xmlns="">
          <p:sp>
            <p:nvSpPr>
              <p:cNvPr id="14" name="Rectangle 13">
                <a:extLst>
                  <a:ext uri="{FF2B5EF4-FFF2-40B4-BE49-F238E27FC236}">
                    <a16:creationId xmlns:a16="http://schemas.microsoft.com/office/drawing/2014/main" id="{7382B68D-E99D-47F4-ABFA-972DB199549C}"/>
                  </a:ext>
                </a:extLst>
              </p:cNvPr>
              <p:cNvSpPr>
                <a:spLocks noRot="1" noChangeAspect="1" noMove="1" noResize="1" noEditPoints="1" noAdjustHandles="1" noChangeArrowheads="1" noChangeShapeType="1" noTextEdit="1"/>
              </p:cNvSpPr>
              <p:nvPr/>
            </p:nvSpPr>
            <p:spPr>
              <a:xfrm>
                <a:off x="4554024" y="10143246"/>
                <a:ext cx="19434842" cy="1091261"/>
              </a:xfrm>
              <a:prstGeom prst="rect">
                <a:avLst/>
              </a:prstGeom>
              <a:blipFill>
                <a:blip r:embed="rId4"/>
                <a:stretch>
                  <a:fillRect/>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5D5264B1-5444-49DE-BE16-0C2FE6D4FFA6}"/>
              </a:ext>
            </a:extLst>
          </p:cNvPr>
          <p:cNvSpPr txBox="1"/>
          <p:nvPr/>
        </p:nvSpPr>
        <p:spPr>
          <a:xfrm>
            <a:off x="1540386" y="6178829"/>
            <a:ext cx="15604613" cy="1569660"/>
          </a:xfrm>
          <a:prstGeom prst="rect">
            <a:avLst/>
          </a:prstGeom>
          <a:noFill/>
        </p:spPr>
        <p:txBody>
          <a:bodyPr wrap="square" rtlCol="0">
            <a:spAutoFit/>
          </a:bodyPr>
          <a:lstStyle/>
          <a:p>
            <a:pPr marL="457200" indent="-457200">
              <a:buFontTx/>
              <a:buChar char="-"/>
            </a:pPr>
            <a:r>
              <a:rPr lang="en-US" sz="3200" dirty="0">
                <a:solidFill>
                  <a:srgbClr val="009CDB"/>
                </a:solidFill>
                <a:latin typeface="Arial" panose="020B0604020202020204" pitchFamily="34" charset="0"/>
                <a:cs typeface="Arial" panose="020B0604020202020204" pitchFamily="34" charset="0"/>
              </a:rPr>
              <a:t>Data disaggregated by sex</a:t>
            </a:r>
          </a:p>
          <a:p>
            <a:pPr marL="457200" indent="-457200">
              <a:buFontTx/>
              <a:buChar char="-"/>
            </a:pPr>
            <a:endParaRPr lang="en-US" sz="3200" dirty="0">
              <a:solidFill>
                <a:srgbClr val="009CDB"/>
              </a:solidFill>
              <a:latin typeface="Arial" panose="020B0604020202020204" pitchFamily="34" charset="0"/>
              <a:cs typeface="Arial" panose="020B0604020202020204" pitchFamily="34" charset="0"/>
            </a:endParaRPr>
          </a:p>
          <a:p>
            <a:pPr marL="1011692" lvl="1" indent="-457200">
              <a:buFont typeface="Courier New" panose="02070309020205020404" pitchFamily="49" charset="0"/>
              <a:buChar char="o"/>
            </a:pPr>
            <a:r>
              <a:rPr lang="en-US" sz="3200" dirty="0">
                <a:solidFill>
                  <a:srgbClr val="6D6E70"/>
                </a:solidFill>
                <a:latin typeface="Arial" panose="020B0604020202020204" pitchFamily="34" charset="0"/>
                <a:cs typeface="Arial" panose="020B0604020202020204" pitchFamily="34" charset="0"/>
              </a:rPr>
              <a:t>This indicator can be disaggregated by sex, as it has a gender angle </a:t>
            </a:r>
          </a:p>
        </p:txBody>
      </p:sp>
      <p:sp>
        <p:nvSpPr>
          <p:cNvPr id="16" name="Oval 15">
            <a:extLst>
              <a:ext uri="{FF2B5EF4-FFF2-40B4-BE49-F238E27FC236}">
                <a16:creationId xmlns:a16="http://schemas.microsoft.com/office/drawing/2014/main" id="{4155F304-6AA0-47A7-8AA1-77E771FC1995}"/>
              </a:ext>
            </a:extLst>
          </p:cNvPr>
          <p:cNvSpPr/>
          <p:nvPr/>
        </p:nvSpPr>
        <p:spPr>
          <a:xfrm>
            <a:off x="989010" y="7914816"/>
            <a:ext cx="3565014" cy="156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Women’s estimate</a:t>
            </a:r>
          </a:p>
        </p:txBody>
      </p:sp>
      <p:sp>
        <p:nvSpPr>
          <p:cNvPr id="17" name="Oval 16">
            <a:extLst>
              <a:ext uri="{FF2B5EF4-FFF2-40B4-BE49-F238E27FC236}">
                <a16:creationId xmlns:a16="http://schemas.microsoft.com/office/drawing/2014/main" id="{24BFEDD1-35CA-4349-AE4E-E6C5BDED22F0}"/>
              </a:ext>
            </a:extLst>
          </p:cNvPr>
          <p:cNvSpPr/>
          <p:nvPr/>
        </p:nvSpPr>
        <p:spPr>
          <a:xfrm>
            <a:off x="989010" y="9904046"/>
            <a:ext cx="3565014" cy="156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Men’s estimate</a:t>
            </a:r>
          </a:p>
        </p:txBody>
      </p:sp>
    </p:spTree>
    <p:extLst>
      <p:ext uri="{BB962C8B-B14F-4D97-AF65-F5344CB8AC3E}">
        <p14:creationId xmlns:p14="http://schemas.microsoft.com/office/powerpoint/2010/main" val="80168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animBg="1"/>
      <p:bldP spid="1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FFD5E-45E4-4143-B571-C250F3D93AF4}"/>
              </a:ext>
            </a:extLst>
          </p:cNvPr>
          <p:cNvSpPr>
            <a:spLocks noGrp="1"/>
          </p:cNvSpPr>
          <p:nvPr>
            <p:ph type="body" sz="quarter" idx="10"/>
          </p:nvPr>
        </p:nvSpPr>
        <p:spPr>
          <a:xfrm>
            <a:off x="1588889" y="1047570"/>
            <a:ext cx="21233951" cy="1151213"/>
          </a:xfrm>
        </p:spPr>
        <p:txBody>
          <a:bodyPr/>
          <a:lstStyle/>
          <a:p>
            <a:r>
              <a:rPr lang="en-US" sz="3600" dirty="0"/>
              <a:t>Indicator methodology</a:t>
            </a:r>
          </a:p>
          <a:p>
            <a:endParaRPr lang="en-US" dirty="0"/>
          </a:p>
        </p:txBody>
      </p:sp>
      <p:sp>
        <p:nvSpPr>
          <p:cNvPr id="3" name="Text Placeholder 2">
            <a:extLst>
              <a:ext uri="{FF2B5EF4-FFF2-40B4-BE49-F238E27FC236}">
                <a16:creationId xmlns:a16="http://schemas.microsoft.com/office/drawing/2014/main" id="{5F1DD93D-BCA8-4CE0-B679-8D9B356172AE}"/>
              </a:ext>
            </a:extLst>
          </p:cNvPr>
          <p:cNvSpPr>
            <a:spLocks noGrp="1"/>
          </p:cNvSpPr>
          <p:nvPr>
            <p:ph type="body" sz="quarter" idx="11"/>
          </p:nvPr>
        </p:nvSpPr>
        <p:spPr>
          <a:xfrm>
            <a:off x="1540387" y="2198783"/>
            <a:ext cx="21233951" cy="1661993"/>
          </a:xfrm>
        </p:spPr>
        <p:txBody>
          <a:bodyPr/>
          <a:lstStyle/>
          <a:p>
            <a:r>
              <a:rPr lang="en-US" sz="3500" dirty="0">
                <a:solidFill>
                  <a:srgbClr val="009CDB"/>
                </a:solidFill>
              </a:rPr>
              <a:t>Indicator 7.1.2: Proportion of population with primary reliance on clean fuels and technology, by sex </a:t>
            </a:r>
          </a:p>
          <a:p>
            <a:r>
              <a:rPr lang="en-US" sz="3500" dirty="0">
                <a:solidFill>
                  <a:srgbClr val="009CDB"/>
                </a:solidFill>
              </a:rPr>
              <a:t> </a:t>
            </a:r>
          </a:p>
          <a:p>
            <a:pPr algn="just"/>
            <a:endParaRPr lang="en-US" sz="3500" dirty="0">
              <a:solidFill>
                <a:srgbClr val="009CDB"/>
              </a:solidFill>
            </a:endParaRPr>
          </a:p>
        </p:txBody>
      </p:sp>
      <p:sp>
        <p:nvSpPr>
          <p:cNvPr id="5" name="TextBox 4">
            <a:extLst>
              <a:ext uri="{FF2B5EF4-FFF2-40B4-BE49-F238E27FC236}">
                <a16:creationId xmlns:a16="http://schemas.microsoft.com/office/drawing/2014/main" id="{6D4015D3-D68E-4759-877A-65A708D75B43}"/>
              </a:ext>
            </a:extLst>
          </p:cNvPr>
          <p:cNvSpPr txBox="1"/>
          <p:nvPr/>
        </p:nvSpPr>
        <p:spPr>
          <a:xfrm>
            <a:off x="1466485" y="2944467"/>
            <a:ext cx="7543800" cy="1169551"/>
          </a:xfrm>
          <a:prstGeom prst="rect">
            <a:avLst/>
          </a:prstGeom>
          <a:noFill/>
        </p:spPr>
        <p:txBody>
          <a:bodyPr wrap="square" rtlCol="0">
            <a:spAutoFit/>
          </a:bodyPr>
          <a:lstStyle/>
          <a:p>
            <a:r>
              <a:rPr lang="en-US" sz="3500" dirty="0">
                <a:solidFill>
                  <a:srgbClr val="6D6E70"/>
                </a:solidFill>
                <a:latin typeface="Arial" panose="020B0604020202020204" pitchFamily="34" charset="0"/>
                <a:cs typeface="Arial" panose="020B0604020202020204" pitchFamily="34" charset="0"/>
              </a:rPr>
              <a:t>Computation method </a:t>
            </a:r>
          </a:p>
          <a:p>
            <a:endParaRPr lang="en-US" sz="3500" dirty="0">
              <a:solidFill>
                <a:srgbClr val="6D6E70"/>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5D5264B1-5444-49DE-BE16-0C2FE6D4FFA6}"/>
              </a:ext>
            </a:extLst>
          </p:cNvPr>
          <p:cNvSpPr txBox="1"/>
          <p:nvPr/>
        </p:nvSpPr>
        <p:spPr>
          <a:xfrm>
            <a:off x="1466485" y="3992324"/>
            <a:ext cx="15604613" cy="584775"/>
          </a:xfrm>
          <a:prstGeom prst="rect">
            <a:avLst/>
          </a:prstGeom>
          <a:noFill/>
        </p:spPr>
        <p:txBody>
          <a:bodyPr wrap="square" rtlCol="0">
            <a:spAutoFit/>
          </a:bodyPr>
          <a:lstStyle/>
          <a:p>
            <a:pPr marL="457200" indent="-457200">
              <a:buFontTx/>
              <a:buChar char="-"/>
            </a:pPr>
            <a:r>
              <a:rPr lang="en-US" sz="3200" dirty="0">
                <a:solidFill>
                  <a:srgbClr val="009CDB"/>
                </a:solidFill>
                <a:latin typeface="Arial" panose="020B0604020202020204" pitchFamily="34" charset="0"/>
                <a:cs typeface="Arial" panose="020B0604020202020204" pitchFamily="34" charset="0"/>
              </a:rPr>
              <a:t>Data disaggregated by activity:</a:t>
            </a:r>
          </a:p>
        </p:txBody>
      </p:sp>
      <p:grpSp>
        <p:nvGrpSpPr>
          <p:cNvPr id="9" name="Group 8">
            <a:extLst>
              <a:ext uri="{FF2B5EF4-FFF2-40B4-BE49-F238E27FC236}">
                <a16:creationId xmlns:a16="http://schemas.microsoft.com/office/drawing/2014/main" id="{8CABF3BD-CD6A-49D5-879B-29A04EB6D226}"/>
              </a:ext>
            </a:extLst>
          </p:cNvPr>
          <p:cNvGrpSpPr/>
          <p:nvPr/>
        </p:nvGrpSpPr>
        <p:grpSpPr>
          <a:xfrm>
            <a:off x="2209800" y="5187275"/>
            <a:ext cx="21031200" cy="1114921"/>
            <a:chOff x="2209800" y="5187275"/>
            <a:chExt cx="21031200" cy="1114921"/>
          </a:xfrm>
        </p:grpSpPr>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61D1705F-F882-4FF7-ABB7-5E8675212845}"/>
                    </a:ext>
                  </a:extLst>
                </p:cNvPr>
                <p:cNvSpPr/>
                <p:nvPr/>
              </p:nvSpPr>
              <p:spPr>
                <a:xfrm>
                  <a:off x="4572000" y="5187275"/>
                  <a:ext cx="18669000" cy="111492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3200" i="1" smtClean="0">
                                <a:solidFill>
                                  <a:srgbClr val="6D6E70"/>
                                </a:solidFill>
                                <a:latin typeface="Cambria Math" panose="02040503050406030204" pitchFamily="18" charset="0"/>
                              </a:rPr>
                            </m:ctrlPr>
                          </m:fPr>
                          <m:num>
                            <m:r>
                              <a:rPr lang="en-US" sz="3200" i="1">
                                <a:solidFill>
                                  <a:srgbClr val="6D6E70"/>
                                </a:solidFill>
                                <a:latin typeface="Cambria Math" panose="02040503050406030204" pitchFamily="18" charset="0"/>
                              </a:rPr>
                              <m:t>𝑁𝑢𝑚𝑏𝑒𝑟</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𝑜𝑓</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𝑝𝑒𝑜𝑝𝑙𝑒</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𝑙𝑖𝑣𝑖𝑛𝑔</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𝑖𝑛</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h𝑜𝑢𝑠𝑒h𝑜𝑙𝑑𝑠</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𝑢𝑠𝑖𝑛𝑔</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𝑐𝑙𝑒𝑎𝑛</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𝑓𝑢𝑒𝑙𝑠</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𝑎𝑛𝑑</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𝑡𝑒𝑐h𝑛𝑜𝑙𝑜𝑔𝑖𝑒𝑠</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𝑓𝑜𝑟</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𝑐𝑜𝑜𝑘𝑖𝑛𝑔</m:t>
                            </m:r>
                            <m:r>
                              <a:rPr lang="en-US" sz="3200" i="0">
                                <a:solidFill>
                                  <a:srgbClr val="6D6E70"/>
                                </a:solidFill>
                                <a:latin typeface="Cambria Math" panose="02040503050406030204" pitchFamily="18" charset="0"/>
                              </a:rPr>
                              <m:t> </m:t>
                            </m:r>
                          </m:num>
                          <m:den>
                            <m:r>
                              <a:rPr lang="en-US" sz="3200" i="1">
                                <a:solidFill>
                                  <a:srgbClr val="6D6E70"/>
                                </a:solidFill>
                                <a:latin typeface="Cambria Math" panose="02040503050406030204" pitchFamily="18" charset="0"/>
                              </a:rPr>
                              <m:t>𝑇𝑜𝑡𝑎𝑙</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𝑛𝑢𝑚𝑏𝑒𝑟</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𝑜𝑓</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𝑝𝑒𝑜𝑝𝑙𝑒</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𝑟𝑒𝑝𝑜𝑟𝑡𝑖𝑛𝑔</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𝑎𝑛𝑦</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𝑐𝑜𝑜𝑘𝑖𝑛𝑔</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𝑡𝑎𝑘𝑖𝑛𝑔</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𝑝𝑙𝑎𝑐𝑒</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𝑖𝑛</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𝑡h𝑒𝑖𝑟</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h𝑜𝑢𝑠𝑒h𝑜𝑙𝑑𝑠</m:t>
                            </m:r>
                          </m:den>
                        </m:f>
                        <m:r>
                          <a:rPr lang="en-US" sz="3200" i="0">
                            <a:solidFill>
                              <a:srgbClr val="6D6E70"/>
                            </a:solidFill>
                            <a:latin typeface="Cambria Math" panose="02040503050406030204" pitchFamily="18" charset="0"/>
                          </a:rPr>
                          <m:t>×100</m:t>
                        </m:r>
                      </m:oMath>
                    </m:oMathPara>
                  </a14:m>
                  <a:endParaRPr lang="en-US" sz="3200" dirty="0">
                    <a:solidFill>
                      <a:srgbClr val="6D6E70"/>
                    </a:solidFill>
                  </a:endParaRPr>
                </a:p>
              </p:txBody>
            </p:sp>
          </mc:Choice>
          <mc:Fallback xmlns="">
            <p:sp>
              <p:nvSpPr>
                <p:cNvPr id="4" name="Rectangle 3">
                  <a:extLst>
                    <a:ext uri="{FF2B5EF4-FFF2-40B4-BE49-F238E27FC236}">
                      <a16:creationId xmlns:a16="http://schemas.microsoft.com/office/drawing/2014/main" id="{61D1705F-F882-4FF7-ABB7-5E8675212845}"/>
                    </a:ext>
                  </a:extLst>
                </p:cNvPr>
                <p:cNvSpPr>
                  <a:spLocks noRot="1" noChangeAspect="1" noMove="1" noResize="1" noEditPoints="1" noAdjustHandles="1" noChangeArrowheads="1" noChangeShapeType="1" noTextEdit="1"/>
                </p:cNvSpPr>
                <p:nvPr/>
              </p:nvSpPr>
              <p:spPr>
                <a:xfrm>
                  <a:off x="4572000" y="5187275"/>
                  <a:ext cx="18669000" cy="1114921"/>
                </a:xfrm>
                <a:prstGeom prst="rect">
                  <a:avLst/>
                </a:prstGeom>
                <a:blipFill>
                  <a:blip r:embed="rId2"/>
                  <a:stretch>
                    <a:fillRect/>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4073BAC3-0877-44E0-9DD7-6BA31A5EB32B}"/>
                </a:ext>
              </a:extLst>
            </p:cNvPr>
            <p:cNvSpPr txBox="1"/>
            <p:nvPr/>
          </p:nvSpPr>
          <p:spPr>
            <a:xfrm>
              <a:off x="2209800" y="5301790"/>
              <a:ext cx="2590800" cy="646331"/>
            </a:xfrm>
            <a:prstGeom prst="rect">
              <a:avLst/>
            </a:prstGeom>
            <a:noFill/>
          </p:spPr>
          <p:txBody>
            <a:bodyPr wrap="square" rtlCol="0">
              <a:spAutoFit/>
            </a:bodyPr>
            <a:lstStyle/>
            <a:p>
              <a:r>
                <a:rPr lang="en-US" sz="3500" dirty="0"/>
                <a:t>Cooking </a:t>
              </a:r>
            </a:p>
          </p:txBody>
        </p:sp>
      </p:grpSp>
      <p:grpSp>
        <p:nvGrpSpPr>
          <p:cNvPr id="10" name="Group 9">
            <a:extLst>
              <a:ext uri="{FF2B5EF4-FFF2-40B4-BE49-F238E27FC236}">
                <a16:creationId xmlns:a16="http://schemas.microsoft.com/office/drawing/2014/main" id="{A841AFFC-73AC-463F-AA72-420A2B80C614}"/>
              </a:ext>
            </a:extLst>
          </p:cNvPr>
          <p:cNvGrpSpPr/>
          <p:nvPr/>
        </p:nvGrpSpPr>
        <p:grpSpPr>
          <a:xfrm>
            <a:off x="2209800" y="7419505"/>
            <a:ext cx="20436304" cy="1114921"/>
            <a:chOff x="2209800" y="7419505"/>
            <a:chExt cx="20436304" cy="1114921"/>
          </a:xfrm>
        </p:grpSpPr>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3B6CC646-CC7C-4E41-B38A-A021B39D3BA8}"/>
                    </a:ext>
                  </a:extLst>
                </p:cNvPr>
                <p:cNvSpPr/>
                <p:nvPr/>
              </p:nvSpPr>
              <p:spPr>
                <a:xfrm>
                  <a:off x="5166895" y="7419505"/>
                  <a:ext cx="17479209" cy="11149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3200" i="1" smtClean="0">
                                <a:solidFill>
                                  <a:srgbClr val="6D6E70"/>
                                </a:solidFill>
                                <a:latin typeface="Cambria Math" panose="02040503050406030204" pitchFamily="18" charset="0"/>
                              </a:rPr>
                            </m:ctrlPr>
                          </m:fPr>
                          <m:num>
                            <m:r>
                              <a:rPr lang="en-US" sz="3200" i="1">
                                <a:solidFill>
                                  <a:srgbClr val="6D6E70"/>
                                </a:solidFill>
                                <a:latin typeface="Cambria Math" panose="02040503050406030204" pitchFamily="18" charset="0"/>
                              </a:rPr>
                              <m:t>𝑁𝑢𝑚𝑏𝑒𝑟</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𝑜𝑓</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𝑝𝑒𝑜𝑝𝑙𝑒</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𝑙𝑖𝑣𝑖𝑛𝑔</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𝑖𝑛</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h𝑜𝑢𝑠𝑒h𝑜𝑙𝑑𝑠</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𝑢𝑠𝑖𝑛𝑔</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𝑐𝑙𝑒𝑎𝑛</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𝑓𝑢𝑒𝑙𝑠</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𝑎𝑛𝑑</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𝑡𝑒𝑐h𝑛𝑜𝑙𝑜𝑔𝑖𝑒𝑠</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𝑓𝑜𝑟</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h𝑒𝑎𝑡𝑖𝑛𝑔</m:t>
                            </m:r>
                          </m:num>
                          <m:den>
                            <m:r>
                              <a:rPr lang="en-US" sz="3200" i="1">
                                <a:solidFill>
                                  <a:srgbClr val="6D6E70"/>
                                </a:solidFill>
                                <a:latin typeface="Cambria Math" panose="02040503050406030204" pitchFamily="18" charset="0"/>
                              </a:rPr>
                              <m:t>𝑇𝑜𝑡𝑎𝑙</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𝑛𝑢𝑚𝑏𝑒𝑟</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𝑜𝑓</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𝑝𝑒𝑜𝑝𝑙𝑒</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𝑟𝑒𝑝𝑜𝑟𝑡𝑖𝑛𝑔</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𝑎𝑛𝑦</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h𝑒𝑎𝑡𝑖𝑛𝑔</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𝑡𝑎𝑘𝑖𝑛𝑔</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𝑝𝑙𝑎𝑐𝑒</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𝑖𝑛</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𝑡h𝑒𝑖𝑟</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h𝑜𝑢𝑠𝑒h𝑜𝑙𝑑𝑠</m:t>
                            </m:r>
                          </m:den>
                        </m:f>
                        <m:r>
                          <a:rPr lang="en-US" sz="3200" i="0">
                            <a:solidFill>
                              <a:srgbClr val="6D6E70"/>
                            </a:solidFill>
                            <a:latin typeface="Cambria Math" panose="02040503050406030204" pitchFamily="18" charset="0"/>
                          </a:rPr>
                          <m:t>×100</m:t>
                        </m:r>
                      </m:oMath>
                    </m:oMathPara>
                  </a14:m>
                  <a:endParaRPr lang="en-US" sz="3200" dirty="0">
                    <a:solidFill>
                      <a:srgbClr val="6D6E70"/>
                    </a:solidFill>
                  </a:endParaRPr>
                </a:p>
              </p:txBody>
            </p:sp>
          </mc:Choice>
          <mc:Fallback xmlns="">
            <p:sp>
              <p:nvSpPr>
                <p:cNvPr id="6" name="Rectangle 5">
                  <a:extLst>
                    <a:ext uri="{FF2B5EF4-FFF2-40B4-BE49-F238E27FC236}">
                      <a16:creationId xmlns:a16="http://schemas.microsoft.com/office/drawing/2014/main" id="{3B6CC646-CC7C-4E41-B38A-A021B39D3BA8}"/>
                    </a:ext>
                  </a:extLst>
                </p:cNvPr>
                <p:cNvSpPr>
                  <a:spLocks noRot="1" noChangeAspect="1" noMove="1" noResize="1" noEditPoints="1" noAdjustHandles="1" noChangeArrowheads="1" noChangeShapeType="1" noTextEdit="1"/>
                </p:cNvSpPr>
                <p:nvPr/>
              </p:nvSpPr>
              <p:spPr>
                <a:xfrm>
                  <a:off x="5166895" y="7419505"/>
                  <a:ext cx="17479209" cy="1114921"/>
                </a:xfrm>
                <a:prstGeom prst="rect">
                  <a:avLst/>
                </a:prstGeom>
                <a:blipFill>
                  <a:blip r:embed="rId3"/>
                  <a:stretch>
                    <a:fillRect/>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2538E8AC-B579-416A-BC10-8E5A94572977}"/>
                </a:ext>
              </a:extLst>
            </p:cNvPr>
            <p:cNvSpPr txBox="1"/>
            <p:nvPr/>
          </p:nvSpPr>
          <p:spPr>
            <a:xfrm>
              <a:off x="2209800" y="7557627"/>
              <a:ext cx="2590800" cy="646331"/>
            </a:xfrm>
            <a:prstGeom prst="rect">
              <a:avLst/>
            </a:prstGeom>
            <a:noFill/>
          </p:spPr>
          <p:txBody>
            <a:bodyPr wrap="square" rtlCol="0">
              <a:spAutoFit/>
            </a:bodyPr>
            <a:lstStyle/>
            <a:p>
              <a:r>
                <a:rPr lang="en-US" sz="3500" dirty="0"/>
                <a:t>Heating </a:t>
              </a:r>
            </a:p>
          </p:txBody>
        </p:sp>
      </p:grpSp>
      <p:grpSp>
        <p:nvGrpSpPr>
          <p:cNvPr id="21" name="Group 20">
            <a:extLst>
              <a:ext uri="{FF2B5EF4-FFF2-40B4-BE49-F238E27FC236}">
                <a16:creationId xmlns:a16="http://schemas.microsoft.com/office/drawing/2014/main" id="{416A1113-80A6-4D7D-8C67-9803CA8377A5}"/>
              </a:ext>
            </a:extLst>
          </p:cNvPr>
          <p:cNvGrpSpPr/>
          <p:nvPr/>
        </p:nvGrpSpPr>
        <p:grpSpPr>
          <a:xfrm>
            <a:off x="2209800" y="9651735"/>
            <a:ext cx="20410904" cy="1114921"/>
            <a:chOff x="2209800" y="9651735"/>
            <a:chExt cx="20410904" cy="1114921"/>
          </a:xfrm>
        </p:grpSpPr>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A65147C6-0D07-4C41-861B-12A784C442C9}"/>
                    </a:ext>
                  </a:extLst>
                </p:cNvPr>
                <p:cNvSpPr/>
                <p:nvPr/>
              </p:nvSpPr>
              <p:spPr>
                <a:xfrm>
                  <a:off x="4973181" y="9651735"/>
                  <a:ext cx="17647523" cy="11149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3200" i="1" smtClean="0">
                                <a:solidFill>
                                  <a:srgbClr val="6D6E70"/>
                                </a:solidFill>
                                <a:latin typeface="Cambria Math" panose="02040503050406030204" pitchFamily="18" charset="0"/>
                              </a:rPr>
                            </m:ctrlPr>
                          </m:fPr>
                          <m:num>
                            <m:r>
                              <a:rPr lang="en-US" sz="3200" i="1">
                                <a:solidFill>
                                  <a:srgbClr val="6D6E70"/>
                                </a:solidFill>
                                <a:latin typeface="Cambria Math" panose="02040503050406030204" pitchFamily="18" charset="0"/>
                              </a:rPr>
                              <m:t>𝑁𝑢𝑚𝑏𝑒𝑟</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𝑜𝑓</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𝑝𝑒𝑜𝑝𝑙𝑒</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𝑙𝑖𝑣𝑖𝑛𝑔</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𝑖𝑛</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h𝑜𝑢𝑠𝑒h𝑜𝑙𝑑𝑠</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𝑢𝑠𝑖𝑛𝑔</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𝑐𝑙𝑒𝑎𝑛</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𝑓𝑢𝑒𝑙𝑠</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𝑎𝑛𝑑</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𝑡𝑒𝑐h𝑛𝑜𝑙𝑜𝑔𝑖𝑒𝑠</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𝑓𝑜𝑟</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𝑙𝑖𝑔h𝑡𝑖𝑛𝑔</m:t>
                            </m:r>
                            <m:r>
                              <a:rPr lang="en-US" sz="3200" i="0">
                                <a:solidFill>
                                  <a:srgbClr val="6D6E70"/>
                                </a:solidFill>
                                <a:latin typeface="Cambria Math" panose="02040503050406030204" pitchFamily="18" charset="0"/>
                              </a:rPr>
                              <m:t> </m:t>
                            </m:r>
                          </m:num>
                          <m:den>
                            <m:r>
                              <a:rPr lang="en-US" sz="3200" i="1">
                                <a:solidFill>
                                  <a:srgbClr val="6D6E70"/>
                                </a:solidFill>
                                <a:latin typeface="Cambria Math" panose="02040503050406030204" pitchFamily="18" charset="0"/>
                              </a:rPr>
                              <m:t>𝑇𝑜𝑡𝑎𝑙</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𝑛𝑢𝑚𝑏𝑒𝑟</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𝑜𝑓</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𝑝𝑒𝑜𝑝𝑙𝑒</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𝑟𝑒𝑝𝑜𝑟𝑡𝑖𝑛𝑔</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𝑎𝑛𝑦</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𝑙𝑖𝑔h𝑡𝑖𝑛𝑔</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𝑎𝑣𝑎𝑖𝑙𝑎𝑏𝑙𝑒</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𝑖𝑛</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𝑡h𝑒𝑖𝑟</m:t>
                            </m:r>
                            <m:r>
                              <a:rPr lang="en-US" sz="3200" i="0">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h𝑜𝑢𝑠𝑒h𝑜𝑙𝑑𝑠</m:t>
                            </m:r>
                          </m:den>
                        </m:f>
                        <m:r>
                          <a:rPr lang="en-US" sz="3200" i="0">
                            <a:solidFill>
                              <a:srgbClr val="6D6E70"/>
                            </a:solidFill>
                            <a:latin typeface="Cambria Math" panose="02040503050406030204" pitchFamily="18" charset="0"/>
                          </a:rPr>
                          <m:t>×100</m:t>
                        </m:r>
                      </m:oMath>
                    </m:oMathPara>
                  </a14:m>
                  <a:endParaRPr lang="en-US" sz="3200" dirty="0">
                    <a:solidFill>
                      <a:srgbClr val="6D6E70"/>
                    </a:solidFill>
                  </a:endParaRPr>
                </a:p>
              </p:txBody>
            </p:sp>
          </mc:Choice>
          <mc:Fallback xmlns="">
            <p:sp>
              <p:nvSpPr>
                <p:cNvPr id="7" name="Rectangle 6">
                  <a:extLst>
                    <a:ext uri="{FF2B5EF4-FFF2-40B4-BE49-F238E27FC236}">
                      <a16:creationId xmlns:a16="http://schemas.microsoft.com/office/drawing/2014/main" id="{A65147C6-0D07-4C41-861B-12A784C442C9}"/>
                    </a:ext>
                  </a:extLst>
                </p:cNvPr>
                <p:cNvSpPr>
                  <a:spLocks noRot="1" noChangeAspect="1" noMove="1" noResize="1" noEditPoints="1" noAdjustHandles="1" noChangeArrowheads="1" noChangeShapeType="1" noTextEdit="1"/>
                </p:cNvSpPr>
                <p:nvPr/>
              </p:nvSpPr>
              <p:spPr>
                <a:xfrm>
                  <a:off x="4973181" y="9651735"/>
                  <a:ext cx="17647523" cy="1114921"/>
                </a:xfrm>
                <a:prstGeom prst="rect">
                  <a:avLst/>
                </a:prstGeom>
                <a:blipFill>
                  <a:blip r:embed="rId4"/>
                  <a:stretch>
                    <a:fillRect/>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54B5D6B9-237B-49E2-9558-C8F31C550833}"/>
                </a:ext>
              </a:extLst>
            </p:cNvPr>
            <p:cNvSpPr txBox="1"/>
            <p:nvPr/>
          </p:nvSpPr>
          <p:spPr>
            <a:xfrm>
              <a:off x="2209800" y="9651735"/>
              <a:ext cx="2590800" cy="646331"/>
            </a:xfrm>
            <a:prstGeom prst="rect">
              <a:avLst/>
            </a:prstGeom>
            <a:noFill/>
          </p:spPr>
          <p:txBody>
            <a:bodyPr wrap="square" rtlCol="0">
              <a:spAutoFit/>
            </a:bodyPr>
            <a:lstStyle/>
            <a:p>
              <a:r>
                <a:rPr lang="en-US" sz="3500" dirty="0"/>
                <a:t>Lighting </a:t>
              </a:r>
            </a:p>
          </p:txBody>
        </p:sp>
      </p:grpSp>
    </p:spTree>
    <p:extLst>
      <p:ext uri="{BB962C8B-B14F-4D97-AF65-F5344CB8AC3E}">
        <p14:creationId xmlns:p14="http://schemas.microsoft.com/office/powerpoint/2010/main" val="2335723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FFD5E-45E4-4143-B571-C250F3D93AF4}"/>
              </a:ext>
            </a:extLst>
          </p:cNvPr>
          <p:cNvSpPr>
            <a:spLocks noGrp="1"/>
          </p:cNvSpPr>
          <p:nvPr>
            <p:ph type="body" sz="quarter" idx="10"/>
          </p:nvPr>
        </p:nvSpPr>
        <p:spPr>
          <a:xfrm>
            <a:off x="1588889" y="1047570"/>
            <a:ext cx="21233951" cy="1151213"/>
          </a:xfrm>
        </p:spPr>
        <p:txBody>
          <a:bodyPr/>
          <a:lstStyle/>
          <a:p>
            <a:r>
              <a:rPr lang="en-US" sz="3600" dirty="0"/>
              <a:t>Indicator methodology</a:t>
            </a:r>
          </a:p>
          <a:p>
            <a:endParaRPr lang="en-US" dirty="0"/>
          </a:p>
        </p:txBody>
      </p:sp>
      <p:sp>
        <p:nvSpPr>
          <p:cNvPr id="3" name="Text Placeholder 2">
            <a:extLst>
              <a:ext uri="{FF2B5EF4-FFF2-40B4-BE49-F238E27FC236}">
                <a16:creationId xmlns:a16="http://schemas.microsoft.com/office/drawing/2014/main" id="{5F1DD93D-BCA8-4CE0-B679-8D9B356172AE}"/>
              </a:ext>
            </a:extLst>
          </p:cNvPr>
          <p:cNvSpPr>
            <a:spLocks noGrp="1"/>
          </p:cNvSpPr>
          <p:nvPr>
            <p:ph type="body" sz="quarter" idx="11"/>
          </p:nvPr>
        </p:nvSpPr>
        <p:spPr>
          <a:xfrm>
            <a:off x="1561160" y="2080241"/>
            <a:ext cx="21233951" cy="2154436"/>
          </a:xfrm>
        </p:spPr>
        <p:txBody>
          <a:bodyPr/>
          <a:lstStyle/>
          <a:p>
            <a:r>
              <a:rPr lang="en-US" sz="3500" dirty="0">
                <a:solidFill>
                  <a:srgbClr val="009CDB"/>
                </a:solidFill>
              </a:rPr>
              <a:t>Indicator 11.1.1: Proportion of urban population living in slums, informal settlements or inadequate housing, by sex </a:t>
            </a:r>
          </a:p>
          <a:p>
            <a:r>
              <a:rPr lang="en-US" sz="3500" dirty="0">
                <a:solidFill>
                  <a:srgbClr val="009CDB"/>
                </a:solidFill>
              </a:rPr>
              <a:t> </a:t>
            </a:r>
          </a:p>
          <a:p>
            <a:pPr algn="just"/>
            <a:endParaRPr lang="en-US" sz="3500" dirty="0">
              <a:solidFill>
                <a:srgbClr val="009CDB"/>
              </a:solidFill>
            </a:endParaRPr>
          </a:p>
        </p:txBody>
      </p:sp>
      <p:sp>
        <p:nvSpPr>
          <p:cNvPr id="5" name="TextBox 4">
            <a:extLst>
              <a:ext uri="{FF2B5EF4-FFF2-40B4-BE49-F238E27FC236}">
                <a16:creationId xmlns:a16="http://schemas.microsoft.com/office/drawing/2014/main" id="{6D4015D3-D68E-4759-877A-65A708D75B43}"/>
              </a:ext>
            </a:extLst>
          </p:cNvPr>
          <p:cNvSpPr txBox="1"/>
          <p:nvPr/>
        </p:nvSpPr>
        <p:spPr>
          <a:xfrm>
            <a:off x="1575034" y="3380597"/>
            <a:ext cx="19151366" cy="3862596"/>
          </a:xfrm>
          <a:prstGeom prst="rect">
            <a:avLst/>
          </a:prstGeom>
          <a:noFill/>
        </p:spPr>
        <p:txBody>
          <a:bodyPr wrap="square" rtlCol="0">
            <a:spAutoFit/>
          </a:bodyPr>
          <a:lstStyle/>
          <a:p>
            <a:r>
              <a:rPr lang="en-US" sz="3500" dirty="0">
                <a:solidFill>
                  <a:srgbClr val="6D6E70"/>
                </a:solidFill>
                <a:latin typeface="Arial" panose="020B0604020202020204" pitchFamily="34" charset="0"/>
                <a:cs typeface="Arial" panose="020B0604020202020204" pitchFamily="34" charset="0"/>
              </a:rPr>
              <a:t>Definition</a:t>
            </a:r>
          </a:p>
          <a:p>
            <a:endParaRPr lang="en-US" sz="3500" dirty="0">
              <a:solidFill>
                <a:srgbClr val="6D6E70"/>
              </a:solidFill>
              <a:latin typeface="Arial" panose="020B0604020202020204" pitchFamily="34" charset="0"/>
              <a:cs typeface="Arial" panose="020B0604020202020204" pitchFamily="34" charset="0"/>
            </a:endParaRPr>
          </a:p>
          <a:p>
            <a:pPr marL="342900" indent="-342900">
              <a:buFontTx/>
              <a:buChar char="-"/>
            </a:pPr>
            <a:r>
              <a:rPr lang="en-US" sz="3500" dirty="0">
                <a:solidFill>
                  <a:srgbClr val="6D6E70"/>
                </a:solidFill>
                <a:latin typeface="Arial" panose="020B0604020202020204" pitchFamily="34" charset="0"/>
                <a:cs typeface="Arial" panose="020B0604020202020204" pitchFamily="34" charset="0"/>
              </a:rPr>
              <a:t>Number of people living in slums, informal settlements or inadequate households divided by the city population, multiplied by 100</a:t>
            </a:r>
          </a:p>
          <a:p>
            <a:pPr marL="457200" indent="-457200">
              <a:buFontTx/>
              <a:buChar char="-"/>
            </a:pPr>
            <a:endParaRPr lang="en-US" sz="3500" dirty="0">
              <a:solidFill>
                <a:srgbClr val="6D6E70"/>
              </a:solidFill>
              <a:latin typeface="Arial" panose="020B0604020202020204" pitchFamily="34" charset="0"/>
              <a:cs typeface="Arial" panose="020B0604020202020204" pitchFamily="34" charset="0"/>
            </a:endParaRPr>
          </a:p>
          <a:p>
            <a:pPr marL="457200" indent="-457200">
              <a:buFontTx/>
              <a:buChar char="-"/>
            </a:pPr>
            <a:r>
              <a:rPr lang="en-US" sz="3500" dirty="0">
                <a:solidFill>
                  <a:srgbClr val="6D6E70"/>
                </a:solidFill>
                <a:latin typeface="Arial" panose="020B0604020202020204" pitchFamily="34" charset="0"/>
                <a:cs typeface="Arial" panose="020B0604020202020204" pitchFamily="34" charset="0"/>
              </a:rPr>
              <a:t>Slums represent one of the most extreme forms of deprivation and exclusion and are a critical factor for the persistence of poverty and exclusion</a:t>
            </a:r>
          </a:p>
        </p:txBody>
      </p:sp>
      <p:graphicFrame>
        <p:nvGraphicFramePr>
          <p:cNvPr id="7" name="Diagram 6">
            <a:extLst>
              <a:ext uri="{FF2B5EF4-FFF2-40B4-BE49-F238E27FC236}">
                <a16:creationId xmlns:a16="http://schemas.microsoft.com/office/drawing/2014/main" id="{82037E45-9A36-4302-8F9A-7E61BF9A5D3B}"/>
              </a:ext>
            </a:extLst>
          </p:cNvPr>
          <p:cNvGraphicFramePr/>
          <p:nvPr>
            <p:extLst>
              <p:ext uri="{D42A27DB-BD31-4B8C-83A1-F6EECF244321}">
                <p14:modId xmlns:p14="http://schemas.microsoft.com/office/powerpoint/2010/main" val="3526169152"/>
              </p:ext>
            </p:extLst>
          </p:nvPr>
        </p:nvGraphicFramePr>
        <p:xfrm>
          <a:off x="1143000" y="7620000"/>
          <a:ext cx="15468600" cy="35879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Oval 3">
            <a:extLst>
              <a:ext uri="{FF2B5EF4-FFF2-40B4-BE49-F238E27FC236}">
                <a16:creationId xmlns:a16="http://schemas.microsoft.com/office/drawing/2014/main" id="{97347D73-8B27-4784-8D62-F14F5AEDE7FE}"/>
              </a:ext>
            </a:extLst>
          </p:cNvPr>
          <p:cNvSpPr/>
          <p:nvPr/>
        </p:nvSpPr>
        <p:spPr>
          <a:xfrm>
            <a:off x="18745200" y="7114880"/>
            <a:ext cx="4623974" cy="45039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Slums are located in an URBAN SETTING only </a:t>
            </a:r>
          </a:p>
        </p:txBody>
      </p:sp>
    </p:spTree>
    <p:extLst>
      <p:ext uri="{BB962C8B-B14F-4D97-AF65-F5344CB8AC3E}">
        <p14:creationId xmlns:p14="http://schemas.microsoft.com/office/powerpoint/2010/main" val="47469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FFD5E-45E4-4143-B571-C250F3D93AF4}"/>
              </a:ext>
            </a:extLst>
          </p:cNvPr>
          <p:cNvSpPr>
            <a:spLocks noGrp="1"/>
          </p:cNvSpPr>
          <p:nvPr>
            <p:ph type="body" sz="quarter" idx="10"/>
          </p:nvPr>
        </p:nvSpPr>
        <p:spPr>
          <a:xfrm>
            <a:off x="1588889" y="1047570"/>
            <a:ext cx="21233951" cy="1151213"/>
          </a:xfrm>
        </p:spPr>
        <p:txBody>
          <a:bodyPr/>
          <a:lstStyle/>
          <a:p>
            <a:r>
              <a:rPr lang="en-US" sz="3600" dirty="0"/>
              <a:t>Indicator methodology</a:t>
            </a:r>
          </a:p>
          <a:p>
            <a:endParaRPr lang="en-US" dirty="0"/>
          </a:p>
        </p:txBody>
      </p:sp>
      <p:sp>
        <p:nvSpPr>
          <p:cNvPr id="3" name="Text Placeholder 2">
            <a:extLst>
              <a:ext uri="{FF2B5EF4-FFF2-40B4-BE49-F238E27FC236}">
                <a16:creationId xmlns:a16="http://schemas.microsoft.com/office/drawing/2014/main" id="{5F1DD93D-BCA8-4CE0-B679-8D9B356172AE}"/>
              </a:ext>
            </a:extLst>
          </p:cNvPr>
          <p:cNvSpPr>
            <a:spLocks noGrp="1"/>
          </p:cNvSpPr>
          <p:nvPr>
            <p:ph type="body" sz="quarter" idx="11"/>
          </p:nvPr>
        </p:nvSpPr>
        <p:spPr>
          <a:xfrm>
            <a:off x="1561160" y="2080241"/>
            <a:ext cx="21233951" cy="2154436"/>
          </a:xfrm>
        </p:spPr>
        <p:txBody>
          <a:bodyPr/>
          <a:lstStyle/>
          <a:p>
            <a:r>
              <a:rPr lang="en-US" sz="3500" dirty="0">
                <a:solidFill>
                  <a:srgbClr val="009CDB"/>
                </a:solidFill>
              </a:rPr>
              <a:t>Indicator 11.1.1: Proportion of urban population living in slums, informal settlements or inadequate housing, by sex </a:t>
            </a:r>
          </a:p>
          <a:p>
            <a:r>
              <a:rPr lang="en-US" sz="3500" dirty="0">
                <a:solidFill>
                  <a:srgbClr val="009CDB"/>
                </a:solidFill>
              </a:rPr>
              <a:t> </a:t>
            </a:r>
          </a:p>
          <a:p>
            <a:pPr algn="just"/>
            <a:endParaRPr lang="en-US" sz="3500" dirty="0">
              <a:solidFill>
                <a:srgbClr val="009CDB"/>
              </a:solidFill>
            </a:endParaRPr>
          </a:p>
        </p:txBody>
      </p:sp>
      <p:sp>
        <p:nvSpPr>
          <p:cNvPr id="5" name="TextBox 4">
            <a:extLst>
              <a:ext uri="{FF2B5EF4-FFF2-40B4-BE49-F238E27FC236}">
                <a16:creationId xmlns:a16="http://schemas.microsoft.com/office/drawing/2014/main" id="{6D4015D3-D68E-4759-877A-65A708D75B43}"/>
              </a:ext>
            </a:extLst>
          </p:cNvPr>
          <p:cNvSpPr txBox="1"/>
          <p:nvPr/>
        </p:nvSpPr>
        <p:spPr>
          <a:xfrm>
            <a:off x="1563489" y="3208305"/>
            <a:ext cx="17932166" cy="4293483"/>
          </a:xfrm>
          <a:prstGeom prst="rect">
            <a:avLst/>
          </a:prstGeom>
          <a:noFill/>
        </p:spPr>
        <p:txBody>
          <a:bodyPr wrap="square" rtlCol="0">
            <a:spAutoFit/>
          </a:bodyPr>
          <a:lstStyle/>
          <a:p>
            <a:r>
              <a:rPr lang="en-US" sz="3500" dirty="0">
                <a:solidFill>
                  <a:srgbClr val="6D6E70"/>
                </a:solidFill>
                <a:latin typeface="Arial" panose="020B0604020202020204" pitchFamily="34" charset="0"/>
                <a:cs typeface="Arial" panose="020B0604020202020204" pitchFamily="34" charset="0"/>
              </a:rPr>
              <a:t>Key concepts</a:t>
            </a:r>
          </a:p>
          <a:p>
            <a:endParaRPr lang="en-US" sz="2800" dirty="0">
              <a:solidFill>
                <a:srgbClr val="6D6E70"/>
              </a:solidFill>
              <a:latin typeface="Arial" panose="020B0604020202020204" pitchFamily="34" charset="0"/>
              <a:cs typeface="Arial" panose="020B0604020202020204" pitchFamily="34" charset="0"/>
            </a:endParaRPr>
          </a:p>
          <a:p>
            <a:pPr marL="571500" indent="-571500">
              <a:buFontTx/>
              <a:buChar char="-"/>
            </a:pPr>
            <a:r>
              <a:rPr lang="en-US" sz="3500" dirty="0">
                <a:latin typeface="Arial" panose="020B0604020202020204" pitchFamily="34" charset="0"/>
                <a:ea typeface="Calibri" panose="020F0502020204030204" pitchFamily="34" charset="0"/>
                <a:cs typeface="Arial" panose="020B0604020202020204" pitchFamily="34" charset="0"/>
              </a:rPr>
              <a:t>Access to improved water services</a:t>
            </a:r>
          </a:p>
          <a:p>
            <a:pPr marL="1011692" lvl="1" indent="-457200">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Water source protected from outside contamination (in particular from fecal matter)</a:t>
            </a:r>
          </a:p>
          <a:p>
            <a:pPr marL="1011692" lvl="1" indent="-457200">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Less than 50% of households have improved water supply</a:t>
            </a:r>
          </a:p>
          <a:p>
            <a:pPr marL="1011692" lvl="1" indent="-457200">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At least 20 </a:t>
            </a:r>
            <a:r>
              <a:rPr lang="en-US" sz="3500" dirty="0" err="1">
                <a:solidFill>
                  <a:srgbClr val="6D6E70"/>
                </a:solidFill>
                <a:latin typeface="Arial" panose="020B0604020202020204" pitchFamily="34" charset="0"/>
                <a:cs typeface="Arial" panose="020B0604020202020204" pitchFamily="34" charset="0"/>
              </a:rPr>
              <a:t>litres</a:t>
            </a:r>
            <a:r>
              <a:rPr lang="en-US" sz="3500" dirty="0">
                <a:solidFill>
                  <a:srgbClr val="6D6E70"/>
                </a:solidFill>
                <a:latin typeface="Arial" panose="020B0604020202020204" pitchFamily="34" charset="0"/>
                <a:cs typeface="Arial" panose="020B0604020202020204" pitchFamily="34" charset="0"/>
              </a:rPr>
              <a:t>, per person per day</a:t>
            </a:r>
          </a:p>
          <a:p>
            <a:pPr marL="1011692" lvl="1" indent="-457200">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Water source within acceptable collection time </a:t>
            </a:r>
          </a:p>
          <a:p>
            <a:endParaRPr lang="en-US" sz="3500" dirty="0">
              <a:solidFill>
                <a:srgbClr val="6D6E70"/>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6B94B5C4-FEFF-47B0-AC14-CE1A15006F9C}"/>
              </a:ext>
            </a:extLst>
          </p:cNvPr>
          <p:cNvSpPr/>
          <p:nvPr/>
        </p:nvSpPr>
        <p:spPr>
          <a:xfrm>
            <a:off x="2057400" y="7315200"/>
            <a:ext cx="12192000" cy="4894160"/>
          </a:xfrm>
          <a:prstGeom prst="rect">
            <a:avLst/>
          </a:prstGeom>
        </p:spPr>
        <p:txBody>
          <a:bodyPr>
            <a:spAutoFit/>
          </a:bodyPr>
          <a:lstStyle/>
          <a:p>
            <a:pPr>
              <a:lnSpc>
                <a:spcPct val="107000"/>
              </a:lnSpc>
              <a:spcAft>
                <a:spcPts val="800"/>
              </a:spcAft>
            </a:pPr>
            <a:r>
              <a:rPr lang="en-US" sz="3600" dirty="0">
                <a:solidFill>
                  <a:srgbClr val="6D6E70"/>
                </a:solidFill>
                <a:latin typeface="Arial" panose="020B0604020202020204" pitchFamily="34" charset="0"/>
                <a:ea typeface="Calibri" panose="020F0502020204030204" pitchFamily="34" charset="0"/>
                <a:cs typeface="Arial" panose="020B0604020202020204" pitchFamily="34" charset="0"/>
              </a:rPr>
              <a:t>The list of improved sources of water includes: </a:t>
            </a:r>
          </a:p>
          <a:p>
            <a:pPr marL="342900" marR="0" lvl="0" indent="-342900">
              <a:lnSpc>
                <a:spcPct val="107000"/>
              </a:lnSpc>
              <a:spcBef>
                <a:spcPts val="0"/>
              </a:spcBef>
              <a:spcAft>
                <a:spcPts val="0"/>
              </a:spcAft>
              <a:buFont typeface="Calibri" panose="020F0502020204030204" pitchFamily="34" charset="0"/>
              <a:buChar char="-"/>
            </a:pPr>
            <a:r>
              <a:rPr lang="en-US" sz="3600" dirty="0">
                <a:solidFill>
                  <a:srgbClr val="6D6E70"/>
                </a:solidFill>
                <a:latin typeface="Arial" panose="020B0604020202020204" pitchFamily="34" charset="0"/>
                <a:ea typeface="Calibri" panose="020F0502020204030204" pitchFamily="34" charset="0"/>
                <a:cs typeface="Arial" panose="020B0604020202020204" pitchFamily="34" charset="0"/>
              </a:rPr>
              <a:t>water piped-in to dwelling, plot or yard; public</a:t>
            </a:r>
          </a:p>
          <a:p>
            <a:pPr marL="342900" marR="0" lvl="0" indent="-342900">
              <a:lnSpc>
                <a:spcPct val="107000"/>
              </a:lnSpc>
              <a:spcBef>
                <a:spcPts val="0"/>
              </a:spcBef>
              <a:spcAft>
                <a:spcPts val="0"/>
              </a:spcAft>
              <a:buFont typeface="Calibri" panose="020F0502020204030204" pitchFamily="34" charset="0"/>
              <a:buChar char="-"/>
            </a:pPr>
            <a:r>
              <a:rPr lang="en-US" sz="3600" dirty="0">
                <a:solidFill>
                  <a:srgbClr val="6D6E70"/>
                </a:solidFill>
                <a:latin typeface="Arial" panose="020B0604020202020204" pitchFamily="34" charset="0"/>
                <a:ea typeface="Calibri" panose="020F0502020204030204" pitchFamily="34" charset="0"/>
                <a:cs typeface="Arial" panose="020B0604020202020204" pitchFamily="34" charset="0"/>
              </a:rPr>
              <a:t>tap/stand pipe service with no more than 5 households</a:t>
            </a:r>
          </a:p>
          <a:p>
            <a:pPr marL="342900" marR="0" lvl="0" indent="-342900">
              <a:lnSpc>
                <a:spcPct val="107000"/>
              </a:lnSpc>
              <a:spcBef>
                <a:spcPts val="0"/>
              </a:spcBef>
              <a:spcAft>
                <a:spcPts val="0"/>
              </a:spcAft>
              <a:buFont typeface="Calibri" panose="020F0502020204030204" pitchFamily="34" charset="0"/>
              <a:buChar char="-"/>
            </a:pPr>
            <a:r>
              <a:rPr lang="en-US" sz="3600" dirty="0">
                <a:solidFill>
                  <a:srgbClr val="6D6E70"/>
                </a:solidFill>
                <a:latin typeface="Arial" panose="020B0604020202020204" pitchFamily="34" charset="0"/>
                <a:ea typeface="Calibri" panose="020F0502020204030204" pitchFamily="34" charset="0"/>
                <a:cs typeface="Arial" panose="020B0604020202020204" pitchFamily="34" charset="0"/>
              </a:rPr>
              <a:t>protected spring </a:t>
            </a:r>
          </a:p>
          <a:p>
            <a:pPr marL="342900" marR="0" lvl="0" indent="-342900">
              <a:lnSpc>
                <a:spcPct val="107000"/>
              </a:lnSpc>
              <a:spcBef>
                <a:spcPts val="0"/>
              </a:spcBef>
              <a:spcAft>
                <a:spcPts val="0"/>
              </a:spcAft>
              <a:buFont typeface="Calibri" panose="020F0502020204030204" pitchFamily="34" charset="0"/>
              <a:buChar char="-"/>
            </a:pPr>
            <a:r>
              <a:rPr lang="en-US" sz="3600" dirty="0">
                <a:solidFill>
                  <a:srgbClr val="6D6E70"/>
                </a:solidFill>
                <a:latin typeface="Arial" panose="020B0604020202020204" pitchFamily="34" charset="0"/>
                <a:ea typeface="Calibri" panose="020F0502020204030204" pitchFamily="34" charset="0"/>
                <a:cs typeface="Arial" panose="020B0604020202020204" pitchFamily="34" charset="0"/>
              </a:rPr>
              <a:t>rain water collection</a:t>
            </a:r>
          </a:p>
          <a:p>
            <a:pPr marL="342900" marR="0" lvl="0" indent="-342900">
              <a:lnSpc>
                <a:spcPct val="107000"/>
              </a:lnSpc>
              <a:spcBef>
                <a:spcPts val="0"/>
              </a:spcBef>
              <a:spcAft>
                <a:spcPts val="0"/>
              </a:spcAft>
              <a:buFont typeface="Calibri" panose="020F0502020204030204" pitchFamily="34" charset="0"/>
              <a:buChar char="-"/>
            </a:pPr>
            <a:r>
              <a:rPr lang="en-US" sz="3600" dirty="0">
                <a:solidFill>
                  <a:srgbClr val="6D6E70"/>
                </a:solidFill>
                <a:latin typeface="Arial" panose="020B0604020202020204" pitchFamily="34" charset="0"/>
                <a:ea typeface="Calibri" panose="020F0502020204030204" pitchFamily="34" charset="0"/>
                <a:cs typeface="Arial" panose="020B0604020202020204" pitchFamily="34" charset="0"/>
              </a:rPr>
              <a:t>bottled water, if secondary source is also improved</a:t>
            </a:r>
          </a:p>
          <a:p>
            <a:pPr marL="342900" marR="0" lvl="0" indent="-342900">
              <a:lnSpc>
                <a:spcPct val="107000"/>
              </a:lnSpc>
              <a:spcBef>
                <a:spcPts val="0"/>
              </a:spcBef>
              <a:spcAft>
                <a:spcPts val="0"/>
              </a:spcAft>
              <a:buFont typeface="Calibri" panose="020F0502020204030204" pitchFamily="34" charset="0"/>
              <a:buChar char="-"/>
            </a:pPr>
            <a:r>
              <a:rPr lang="en-US" sz="3600" dirty="0">
                <a:solidFill>
                  <a:srgbClr val="6D6E70"/>
                </a:solidFill>
                <a:latin typeface="Arial" panose="020B0604020202020204" pitchFamily="34" charset="0"/>
                <a:ea typeface="Calibri" panose="020F0502020204030204" pitchFamily="34" charset="0"/>
                <a:cs typeface="Arial" panose="020B0604020202020204" pitchFamily="34" charset="0"/>
              </a:rPr>
              <a:t>bore hole/tube well</a:t>
            </a:r>
          </a:p>
          <a:p>
            <a:pPr marL="342900" marR="0" lvl="0" indent="-342900">
              <a:lnSpc>
                <a:spcPct val="107000"/>
              </a:lnSpc>
              <a:spcBef>
                <a:spcPts val="0"/>
              </a:spcBef>
              <a:spcAft>
                <a:spcPts val="0"/>
              </a:spcAft>
              <a:buFont typeface="Calibri" panose="020F0502020204030204" pitchFamily="34" charset="0"/>
              <a:buChar char="-"/>
            </a:pPr>
            <a:r>
              <a:rPr lang="en-US" sz="3600" dirty="0">
                <a:solidFill>
                  <a:srgbClr val="6D6E70"/>
                </a:solidFill>
                <a:latin typeface="Arial" panose="020B0604020202020204" pitchFamily="34" charset="0"/>
                <a:ea typeface="Calibri" panose="020F0502020204030204" pitchFamily="34" charset="0"/>
                <a:cs typeface="Arial" panose="020B0604020202020204" pitchFamily="34" charset="0"/>
              </a:rPr>
              <a:t>protected dug well</a:t>
            </a:r>
          </a:p>
        </p:txBody>
      </p:sp>
      <p:sp>
        <p:nvSpPr>
          <p:cNvPr id="13" name="Rectangle: Rounded Corners 12">
            <a:extLst>
              <a:ext uri="{FF2B5EF4-FFF2-40B4-BE49-F238E27FC236}">
                <a16:creationId xmlns:a16="http://schemas.microsoft.com/office/drawing/2014/main" id="{81AF19CD-6A69-47C9-9810-02F1354F2AEC}"/>
              </a:ext>
            </a:extLst>
          </p:cNvPr>
          <p:cNvSpPr/>
          <p:nvPr/>
        </p:nvSpPr>
        <p:spPr>
          <a:xfrm>
            <a:off x="14478000" y="6096000"/>
            <a:ext cx="8344840" cy="5257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000" dirty="0">
                <a:latin typeface="Arial" panose="020B0604020202020204" pitchFamily="34" charset="0"/>
                <a:cs typeface="Arial" panose="020B0604020202020204" pitchFamily="34" charset="0"/>
              </a:rPr>
              <a:t>A person lacks BASIC water service if she/he:</a:t>
            </a:r>
          </a:p>
          <a:p>
            <a:pPr algn="just"/>
            <a:endParaRPr lang="en-US" sz="3000" dirty="0">
              <a:latin typeface="Arial" panose="020B0604020202020204" pitchFamily="34" charset="0"/>
              <a:cs typeface="Arial" panose="020B0604020202020204" pitchFamily="34" charset="0"/>
            </a:endParaRPr>
          </a:p>
          <a:p>
            <a:pPr marL="342900" indent="-342900" algn="just">
              <a:buFontTx/>
              <a:buChar char="-"/>
            </a:pPr>
            <a:r>
              <a:rPr lang="en-US" sz="3000" dirty="0">
                <a:latin typeface="Arial" panose="020B0604020202020204" pitchFamily="34" charset="0"/>
                <a:cs typeface="Arial" panose="020B0604020202020204" pitchFamily="34" charset="0"/>
              </a:rPr>
              <a:t>Does NOT have access to an improved water source</a:t>
            </a:r>
          </a:p>
          <a:p>
            <a:pPr algn="just"/>
            <a:r>
              <a:rPr lang="en-US" sz="3000" dirty="0">
                <a:latin typeface="Arial" panose="020B0604020202020204" pitchFamily="34" charset="0"/>
                <a:cs typeface="Arial" panose="020B0604020202020204" pitchFamily="34" charset="0"/>
              </a:rPr>
              <a:t> </a:t>
            </a:r>
          </a:p>
          <a:p>
            <a:pPr marL="342900" indent="-342900" algn="just">
              <a:buFontTx/>
              <a:buChar char="-"/>
            </a:pPr>
            <a:r>
              <a:rPr lang="en-US" sz="3000" dirty="0">
                <a:latin typeface="Arial" panose="020B0604020202020204" pitchFamily="34" charset="0"/>
                <a:cs typeface="Arial" panose="020B0604020202020204" pitchFamily="34" charset="0"/>
              </a:rPr>
              <a:t>Has access to an improved source but must travel 30 MINUTES OR MORE to collect water from the water source</a:t>
            </a:r>
          </a:p>
        </p:txBody>
      </p:sp>
    </p:spTree>
    <p:extLst>
      <p:ext uri="{BB962C8B-B14F-4D97-AF65-F5344CB8AC3E}">
        <p14:creationId xmlns:p14="http://schemas.microsoft.com/office/powerpoint/2010/main" val="260587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FFD5E-45E4-4143-B571-C250F3D93AF4}"/>
              </a:ext>
            </a:extLst>
          </p:cNvPr>
          <p:cNvSpPr>
            <a:spLocks noGrp="1"/>
          </p:cNvSpPr>
          <p:nvPr>
            <p:ph type="body" sz="quarter" idx="10"/>
          </p:nvPr>
        </p:nvSpPr>
        <p:spPr>
          <a:xfrm>
            <a:off x="1588889" y="1047570"/>
            <a:ext cx="21233951" cy="1151213"/>
          </a:xfrm>
        </p:spPr>
        <p:txBody>
          <a:bodyPr/>
          <a:lstStyle/>
          <a:p>
            <a:r>
              <a:rPr lang="en-US" sz="3600" dirty="0"/>
              <a:t>Indicator methodology</a:t>
            </a:r>
          </a:p>
          <a:p>
            <a:endParaRPr lang="en-US" dirty="0"/>
          </a:p>
        </p:txBody>
      </p:sp>
      <p:sp>
        <p:nvSpPr>
          <p:cNvPr id="3" name="Text Placeholder 2">
            <a:extLst>
              <a:ext uri="{FF2B5EF4-FFF2-40B4-BE49-F238E27FC236}">
                <a16:creationId xmlns:a16="http://schemas.microsoft.com/office/drawing/2014/main" id="{5F1DD93D-BCA8-4CE0-B679-8D9B356172AE}"/>
              </a:ext>
            </a:extLst>
          </p:cNvPr>
          <p:cNvSpPr>
            <a:spLocks noGrp="1"/>
          </p:cNvSpPr>
          <p:nvPr>
            <p:ph type="body" sz="quarter" idx="11"/>
          </p:nvPr>
        </p:nvSpPr>
        <p:spPr>
          <a:xfrm>
            <a:off x="1561160" y="2080241"/>
            <a:ext cx="21233951" cy="2154436"/>
          </a:xfrm>
        </p:spPr>
        <p:txBody>
          <a:bodyPr/>
          <a:lstStyle/>
          <a:p>
            <a:r>
              <a:rPr lang="en-US" sz="3500" dirty="0">
                <a:solidFill>
                  <a:srgbClr val="009CDB"/>
                </a:solidFill>
              </a:rPr>
              <a:t>Indicator 11.1.1: Proportion of urban population living in slums, informal settlements or inadequate housing, by sex </a:t>
            </a:r>
          </a:p>
          <a:p>
            <a:r>
              <a:rPr lang="en-US" sz="3500" dirty="0">
                <a:solidFill>
                  <a:srgbClr val="009CDB"/>
                </a:solidFill>
              </a:rPr>
              <a:t> </a:t>
            </a:r>
          </a:p>
          <a:p>
            <a:pPr algn="just"/>
            <a:endParaRPr lang="en-US" sz="3500" dirty="0">
              <a:solidFill>
                <a:srgbClr val="009CDB"/>
              </a:solidFill>
            </a:endParaRPr>
          </a:p>
        </p:txBody>
      </p:sp>
      <p:sp>
        <p:nvSpPr>
          <p:cNvPr id="5" name="TextBox 4">
            <a:extLst>
              <a:ext uri="{FF2B5EF4-FFF2-40B4-BE49-F238E27FC236}">
                <a16:creationId xmlns:a16="http://schemas.microsoft.com/office/drawing/2014/main" id="{6D4015D3-D68E-4759-877A-65A708D75B43}"/>
              </a:ext>
            </a:extLst>
          </p:cNvPr>
          <p:cNvSpPr txBox="1"/>
          <p:nvPr/>
        </p:nvSpPr>
        <p:spPr>
          <a:xfrm>
            <a:off x="1563489" y="3208305"/>
            <a:ext cx="17932166" cy="3323987"/>
          </a:xfrm>
          <a:prstGeom prst="rect">
            <a:avLst/>
          </a:prstGeom>
          <a:noFill/>
        </p:spPr>
        <p:txBody>
          <a:bodyPr wrap="square" rtlCol="0">
            <a:spAutoFit/>
          </a:bodyPr>
          <a:lstStyle/>
          <a:p>
            <a:r>
              <a:rPr lang="en-US" sz="3500" dirty="0">
                <a:solidFill>
                  <a:srgbClr val="6D6E70"/>
                </a:solidFill>
                <a:latin typeface="Arial" panose="020B0604020202020204" pitchFamily="34" charset="0"/>
                <a:cs typeface="Arial" panose="020B0604020202020204" pitchFamily="34" charset="0"/>
              </a:rPr>
              <a:t>Key concepts</a:t>
            </a:r>
          </a:p>
          <a:p>
            <a:endParaRPr lang="en-US" sz="3500" dirty="0">
              <a:solidFill>
                <a:srgbClr val="6D6E70"/>
              </a:solidFill>
              <a:latin typeface="Arial" panose="020B0604020202020204" pitchFamily="34" charset="0"/>
              <a:cs typeface="Arial" panose="020B0604020202020204" pitchFamily="34" charset="0"/>
            </a:endParaRPr>
          </a:p>
          <a:p>
            <a:pPr marL="571500" indent="-571500">
              <a:buFontTx/>
              <a:buChar char="-"/>
            </a:pPr>
            <a:r>
              <a:rPr lang="en-US" sz="3500" dirty="0">
                <a:latin typeface="Arial" panose="020B0604020202020204" pitchFamily="34" charset="0"/>
                <a:ea typeface="Calibri" panose="020F0502020204030204" pitchFamily="34" charset="0"/>
                <a:cs typeface="Arial" panose="020B0604020202020204" pitchFamily="34" charset="0"/>
              </a:rPr>
              <a:t>Access to improved sanitation</a:t>
            </a:r>
          </a:p>
          <a:p>
            <a:pPr marL="1011692" lvl="1" indent="-457200">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Excreta disposal system is adequate</a:t>
            </a:r>
          </a:p>
          <a:p>
            <a:pPr marL="1011692" lvl="1" indent="-457200">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Not shared between more than two households</a:t>
            </a:r>
          </a:p>
          <a:p>
            <a:endParaRPr lang="en-US" sz="3500" dirty="0">
              <a:solidFill>
                <a:srgbClr val="6D6E70"/>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6B94B5C4-FEFF-47B0-AC14-CE1A15006F9C}"/>
              </a:ext>
            </a:extLst>
          </p:cNvPr>
          <p:cNvSpPr/>
          <p:nvPr/>
        </p:nvSpPr>
        <p:spPr>
          <a:xfrm>
            <a:off x="1828800" y="6858000"/>
            <a:ext cx="12420600" cy="4301370"/>
          </a:xfrm>
          <a:prstGeom prst="rect">
            <a:avLst/>
          </a:prstGeom>
        </p:spPr>
        <p:txBody>
          <a:bodyPr wrap="square">
            <a:spAutoFit/>
          </a:bodyPr>
          <a:lstStyle/>
          <a:p>
            <a:pPr>
              <a:lnSpc>
                <a:spcPct val="107000"/>
              </a:lnSpc>
              <a:spcAft>
                <a:spcPts val="800"/>
              </a:spcAft>
            </a:pPr>
            <a:r>
              <a:rPr lang="en-US" sz="3600" dirty="0">
                <a:solidFill>
                  <a:srgbClr val="6D6E70"/>
                </a:solidFill>
                <a:latin typeface="Arial" panose="020B0604020202020204" pitchFamily="34" charset="0"/>
                <a:ea typeface="Calibri" panose="020F0502020204030204" pitchFamily="34" charset="0"/>
                <a:cs typeface="Arial" panose="020B0604020202020204" pitchFamily="34" charset="0"/>
              </a:rPr>
              <a:t>The list of improved sanitation facilities include: </a:t>
            </a:r>
          </a:p>
          <a:p>
            <a:pPr marL="342900" marR="0" lvl="0" indent="-342900">
              <a:lnSpc>
                <a:spcPct val="107000"/>
              </a:lnSpc>
              <a:spcBef>
                <a:spcPts val="0"/>
              </a:spcBef>
              <a:spcAft>
                <a:spcPts val="0"/>
              </a:spcAft>
              <a:buFont typeface="Calibri" panose="020F0502020204030204" pitchFamily="34" charset="0"/>
              <a:buChar char="-"/>
            </a:pPr>
            <a:r>
              <a:rPr lang="en-US" sz="3600" dirty="0">
                <a:solidFill>
                  <a:srgbClr val="6D6E70"/>
                </a:solidFill>
                <a:latin typeface="Arial" panose="020B0604020202020204" pitchFamily="34" charset="0"/>
                <a:ea typeface="Calibri" panose="020F0502020204030204" pitchFamily="34" charset="0"/>
                <a:cs typeface="Arial" panose="020B0604020202020204" pitchFamily="34" charset="0"/>
              </a:rPr>
              <a:t>flush/pour-flush toilets or latrines connected to a sewer,</a:t>
            </a:r>
          </a:p>
          <a:p>
            <a:pPr marL="342900" marR="0" lvl="0" indent="-342900">
              <a:lnSpc>
                <a:spcPct val="107000"/>
              </a:lnSpc>
              <a:spcBef>
                <a:spcPts val="0"/>
              </a:spcBef>
              <a:spcAft>
                <a:spcPts val="0"/>
              </a:spcAft>
              <a:buFont typeface="Calibri" panose="020F0502020204030204" pitchFamily="34" charset="0"/>
              <a:buChar char="-"/>
            </a:pPr>
            <a:r>
              <a:rPr lang="en-US" sz="3600" dirty="0">
                <a:solidFill>
                  <a:srgbClr val="6D6E70"/>
                </a:solidFill>
                <a:latin typeface="Arial" panose="020B0604020202020204" pitchFamily="34" charset="0"/>
                <a:ea typeface="Calibri" panose="020F0502020204030204" pitchFamily="34" charset="0"/>
                <a:cs typeface="Arial" panose="020B0604020202020204" pitchFamily="34" charset="0"/>
              </a:rPr>
              <a:t>septic tank or pit; </a:t>
            </a:r>
          </a:p>
          <a:p>
            <a:pPr marL="342900" marR="0" lvl="0" indent="-342900">
              <a:lnSpc>
                <a:spcPct val="107000"/>
              </a:lnSpc>
              <a:spcBef>
                <a:spcPts val="0"/>
              </a:spcBef>
              <a:spcAft>
                <a:spcPts val="0"/>
              </a:spcAft>
              <a:buFont typeface="Calibri" panose="020F0502020204030204" pitchFamily="34" charset="0"/>
              <a:buChar char="-"/>
            </a:pPr>
            <a:r>
              <a:rPr lang="en-US" sz="3600" dirty="0">
                <a:solidFill>
                  <a:srgbClr val="6D6E70"/>
                </a:solidFill>
                <a:latin typeface="Arial" panose="020B0604020202020204" pitchFamily="34" charset="0"/>
                <a:ea typeface="Calibri" panose="020F0502020204030204" pitchFamily="34" charset="0"/>
                <a:cs typeface="Arial" panose="020B0604020202020204" pitchFamily="34" charset="0"/>
              </a:rPr>
              <a:t>ventilated improved pit latrine; </a:t>
            </a:r>
          </a:p>
          <a:p>
            <a:pPr marL="342900" marR="0" lvl="0" indent="-342900">
              <a:lnSpc>
                <a:spcPct val="107000"/>
              </a:lnSpc>
              <a:spcBef>
                <a:spcPts val="0"/>
              </a:spcBef>
              <a:spcAft>
                <a:spcPts val="0"/>
              </a:spcAft>
              <a:buFont typeface="Calibri" panose="020F0502020204030204" pitchFamily="34" charset="0"/>
              <a:buChar char="-"/>
            </a:pPr>
            <a:r>
              <a:rPr lang="en-US" sz="3600" dirty="0">
                <a:solidFill>
                  <a:srgbClr val="6D6E70"/>
                </a:solidFill>
                <a:latin typeface="Arial" panose="020B0604020202020204" pitchFamily="34" charset="0"/>
                <a:ea typeface="Calibri" panose="020F0502020204030204" pitchFamily="34" charset="0"/>
                <a:cs typeface="Arial" panose="020B0604020202020204" pitchFamily="34" charset="0"/>
              </a:rPr>
              <a:t>pit latrine with a slab or platform that covers the pit entirely; and, </a:t>
            </a:r>
          </a:p>
          <a:p>
            <a:pPr marL="342900" marR="0" lvl="0" indent="-342900">
              <a:lnSpc>
                <a:spcPct val="107000"/>
              </a:lnSpc>
              <a:spcBef>
                <a:spcPts val="0"/>
              </a:spcBef>
              <a:spcAft>
                <a:spcPts val="0"/>
              </a:spcAft>
              <a:buFont typeface="Calibri" panose="020F0502020204030204" pitchFamily="34" charset="0"/>
              <a:buChar char="-"/>
            </a:pPr>
            <a:r>
              <a:rPr lang="en-US" sz="3600" dirty="0">
                <a:solidFill>
                  <a:srgbClr val="6D6E70"/>
                </a:solidFill>
                <a:latin typeface="Arial" panose="020B0604020202020204" pitchFamily="34" charset="0"/>
                <a:ea typeface="Calibri" panose="020F0502020204030204" pitchFamily="34" charset="0"/>
                <a:cs typeface="Arial" panose="020B0604020202020204" pitchFamily="34" charset="0"/>
              </a:rPr>
              <a:t>composting toilets/latrines.</a:t>
            </a:r>
          </a:p>
        </p:txBody>
      </p:sp>
      <p:sp>
        <p:nvSpPr>
          <p:cNvPr id="13" name="Rectangle: Rounded Corners 12">
            <a:extLst>
              <a:ext uri="{FF2B5EF4-FFF2-40B4-BE49-F238E27FC236}">
                <a16:creationId xmlns:a16="http://schemas.microsoft.com/office/drawing/2014/main" id="{81AF19CD-6A69-47C9-9810-02F1354F2AEC}"/>
              </a:ext>
            </a:extLst>
          </p:cNvPr>
          <p:cNvSpPr/>
          <p:nvPr/>
        </p:nvSpPr>
        <p:spPr>
          <a:xfrm>
            <a:off x="14478000" y="6096000"/>
            <a:ext cx="8344840" cy="44116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000" dirty="0">
                <a:latin typeface="Arial" panose="020B0604020202020204" pitchFamily="34" charset="0"/>
                <a:cs typeface="Arial" panose="020B0604020202020204" pitchFamily="34" charset="0"/>
              </a:rPr>
              <a:t>A person lacks BASIC sanitation if she/he:</a:t>
            </a:r>
          </a:p>
          <a:p>
            <a:pPr algn="just"/>
            <a:endParaRPr lang="en-US" sz="3000" dirty="0">
              <a:latin typeface="Arial" panose="020B0604020202020204" pitchFamily="34" charset="0"/>
              <a:cs typeface="Arial" panose="020B0604020202020204" pitchFamily="34" charset="0"/>
            </a:endParaRPr>
          </a:p>
          <a:p>
            <a:pPr marL="342900" indent="-342900" algn="just">
              <a:buFontTx/>
              <a:buChar char="-"/>
            </a:pPr>
            <a:r>
              <a:rPr lang="en-US" sz="3000" dirty="0">
                <a:latin typeface="Arial" panose="020B0604020202020204" pitchFamily="34" charset="0"/>
                <a:cs typeface="Arial" panose="020B0604020202020204" pitchFamily="34" charset="0"/>
              </a:rPr>
              <a:t>Does NOT have access to improved sanitation facilities</a:t>
            </a:r>
          </a:p>
          <a:p>
            <a:pPr algn="just"/>
            <a:r>
              <a:rPr lang="en-US" sz="3000" dirty="0">
                <a:latin typeface="Arial" panose="020B0604020202020204" pitchFamily="34" charset="0"/>
                <a:cs typeface="Arial" panose="020B0604020202020204" pitchFamily="34" charset="0"/>
              </a:rPr>
              <a:t> </a:t>
            </a:r>
          </a:p>
          <a:p>
            <a:pPr marL="342900" indent="-342900" algn="just">
              <a:buFontTx/>
              <a:buChar char="-"/>
            </a:pPr>
            <a:r>
              <a:rPr lang="en-US" sz="3000" dirty="0">
                <a:latin typeface="Arial" panose="020B0604020202020204" pitchFamily="34" charset="0"/>
                <a:cs typeface="Arial" panose="020B0604020202020204" pitchFamily="34" charset="0"/>
              </a:rPr>
              <a:t>Facilities are shared between more than two households</a:t>
            </a:r>
          </a:p>
        </p:txBody>
      </p:sp>
    </p:spTree>
    <p:extLst>
      <p:ext uri="{BB962C8B-B14F-4D97-AF65-F5344CB8AC3E}">
        <p14:creationId xmlns:p14="http://schemas.microsoft.com/office/powerpoint/2010/main" val="3256132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FFD5E-45E4-4143-B571-C250F3D93AF4}"/>
              </a:ext>
            </a:extLst>
          </p:cNvPr>
          <p:cNvSpPr>
            <a:spLocks noGrp="1"/>
          </p:cNvSpPr>
          <p:nvPr>
            <p:ph type="body" sz="quarter" idx="10"/>
          </p:nvPr>
        </p:nvSpPr>
        <p:spPr>
          <a:xfrm>
            <a:off x="1588889" y="1047570"/>
            <a:ext cx="21233951" cy="1151213"/>
          </a:xfrm>
        </p:spPr>
        <p:txBody>
          <a:bodyPr/>
          <a:lstStyle/>
          <a:p>
            <a:r>
              <a:rPr lang="en-US" sz="3600" dirty="0"/>
              <a:t>Indicator methodology</a:t>
            </a:r>
          </a:p>
          <a:p>
            <a:endParaRPr lang="en-US" dirty="0"/>
          </a:p>
        </p:txBody>
      </p:sp>
      <p:sp>
        <p:nvSpPr>
          <p:cNvPr id="3" name="Text Placeholder 2">
            <a:extLst>
              <a:ext uri="{FF2B5EF4-FFF2-40B4-BE49-F238E27FC236}">
                <a16:creationId xmlns:a16="http://schemas.microsoft.com/office/drawing/2014/main" id="{5F1DD93D-BCA8-4CE0-B679-8D9B356172AE}"/>
              </a:ext>
            </a:extLst>
          </p:cNvPr>
          <p:cNvSpPr>
            <a:spLocks noGrp="1"/>
          </p:cNvSpPr>
          <p:nvPr>
            <p:ph type="body" sz="quarter" idx="11"/>
          </p:nvPr>
        </p:nvSpPr>
        <p:spPr>
          <a:xfrm>
            <a:off x="1561160" y="2080241"/>
            <a:ext cx="21233951" cy="2154436"/>
          </a:xfrm>
        </p:spPr>
        <p:txBody>
          <a:bodyPr/>
          <a:lstStyle/>
          <a:p>
            <a:r>
              <a:rPr lang="en-US" sz="3500" dirty="0">
                <a:solidFill>
                  <a:srgbClr val="009CDB"/>
                </a:solidFill>
              </a:rPr>
              <a:t>Indicator 11.1.1: Proportion of urban population living in slums, informal settlements or inadequate housing, by sex </a:t>
            </a:r>
          </a:p>
          <a:p>
            <a:r>
              <a:rPr lang="en-US" sz="3500" dirty="0">
                <a:solidFill>
                  <a:srgbClr val="009CDB"/>
                </a:solidFill>
              </a:rPr>
              <a:t> </a:t>
            </a:r>
          </a:p>
          <a:p>
            <a:pPr algn="just"/>
            <a:endParaRPr lang="en-US" sz="3500" dirty="0">
              <a:solidFill>
                <a:srgbClr val="009CDB"/>
              </a:solidFill>
            </a:endParaRPr>
          </a:p>
        </p:txBody>
      </p:sp>
      <p:sp>
        <p:nvSpPr>
          <p:cNvPr id="5" name="TextBox 4">
            <a:extLst>
              <a:ext uri="{FF2B5EF4-FFF2-40B4-BE49-F238E27FC236}">
                <a16:creationId xmlns:a16="http://schemas.microsoft.com/office/drawing/2014/main" id="{6D4015D3-D68E-4759-877A-65A708D75B43}"/>
              </a:ext>
            </a:extLst>
          </p:cNvPr>
          <p:cNvSpPr txBox="1"/>
          <p:nvPr/>
        </p:nvSpPr>
        <p:spPr>
          <a:xfrm>
            <a:off x="1575034" y="3380597"/>
            <a:ext cx="16408166" cy="4401205"/>
          </a:xfrm>
          <a:prstGeom prst="rect">
            <a:avLst/>
          </a:prstGeom>
          <a:noFill/>
        </p:spPr>
        <p:txBody>
          <a:bodyPr wrap="square" rtlCol="0">
            <a:spAutoFit/>
          </a:bodyPr>
          <a:lstStyle/>
          <a:p>
            <a:r>
              <a:rPr lang="en-US" sz="3500" dirty="0">
                <a:solidFill>
                  <a:srgbClr val="6D6E70"/>
                </a:solidFill>
                <a:latin typeface="Arial" panose="020B0604020202020204" pitchFamily="34" charset="0"/>
                <a:cs typeface="Arial" panose="020B0604020202020204" pitchFamily="34" charset="0"/>
              </a:rPr>
              <a:t>Key concepts</a:t>
            </a:r>
          </a:p>
          <a:p>
            <a:endParaRPr lang="en-US" sz="3500" dirty="0">
              <a:solidFill>
                <a:srgbClr val="6D6E70"/>
              </a:solidFill>
              <a:latin typeface="Arial" panose="020B0604020202020204" pitchFamily="34" charset="0"/>
              <a:cs typeface="Arial" panose="020B0604020202020204" pitchFamily="34" charset="0"/>
            </a:endParaRPr>
          </a:p>
          <a:p>
            <a:pPr marL="457200" indent="-457200">
              <a:buFontTx/>
              <a:buChar char="-"/>
            </a:pPr>
            <a:r>
              <a:rPr lang="en-US" sz="3500" dirty="0">
                <a:solidFill>
                  <a:srgbClr val="009CDB"/>
                </a:solidFill>
                <a:latin typeface="Arial" panose="020B0604020202020204" pitchFamily="34" charset="0"/>
                <a:cs typeface="Arial" panose="020B0604020202020204" pitchFamily="34" charset="0"/>
              </a:rPr>
              <a:t>Access to sufficient living area</a:t>
            </a:r>
          </a:p>
          <a:p>
            <a:pPr marL="1011692" lvl="1" indent="-457200">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No more than three people share the same habitable room</a:t>
            </a:r>
          </a:p>
          <a:p>
            <a:pPr marL="1011692" lvl="1" indent="-457200">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A dwelling is classified as OVERCROWDED if more than three people use the same room for sleeping</a:t>
            </a:r>
          </a:p>
          <a:p>
            <a:endParaRPr lang="en-US" sz="3500" dirty="0">
              <a:solidFill>
                <a:srgbClr val="6D6E70"/>
              </a:solidFill>
              <a:latin typeface="Arial" panose="020B0604020202020204" pitchFamily="34" charset="0"/>
              <a:cs typeface="Arial" panose="020B0604020202020204" pitchFamily="34" charset="0"/>
            </a:endParaRPr>
          </a:p>
          <a:p>
            <a:endParaRPr lang="en-US" sz="3500" dirty="0">
              <a:solidFill>
                <a:srgbClr val="6D6E7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36060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FFD5E-45E4-4143-B571-C250F3D93AF4}"/>
              </a:ext>
            </a:extLst>
          </p:cNvPr>
          <p:cNvSpPr>
            <a:spLocks noGrp="1"/>
          </p:cNvSpPr>
          <p:nvPr>
            <p:ph type="body" sz="quarter" idx="10"/>
          </p:nvPr>
        </p:nvSpPr>
        <p:spPr>
          <a:xfrm>
            <a:off x="1588889" y="1047570"/>
            <a:ext cx="21233951" cy="1151213"/>
          </a:xfrm>
        </p:spPr>
        <p:txBody>
          <a:bodyPr/>
          <a:lstStyle/>
          <a:p>
            <a:r>
              <a:rPr lang="en-US" sz="3600" dirty="0"/>
              <a:t>Indicator methodology</a:t>
            </a:r>
          </a:p>
          <a:p>
            <a:endParaRPr lang="en-US" dirty="0"/>
          </a:p>
        </p:txBody>
      </p:sp>
      <p:sp>
        <p:nvSpPr>
          <p:cNvPr id="3" name="Text Placeholder 2">
            <a:extLst>
              <a:ext uri="{FF2B5EF4-FFF2-40B4-BE49-F238E27FC236}">
                <a16:creationId xmlns:a16="http://schemas.microsoft.com/office/drawing/2014/main" id="{5F1DD93D-BCA8-4CE0-B679-8D9B356172AE}"/>
              </a:ext>
            </a:extLst>
          </p:cNvPr>
          <p:cNvSpPr>
            <a:spLocks noGrp="1"/>
          </p:cNvSpPr>
          <p:nvPr>
            <p:ph type="body" sz="quarter" idx="11"/>
          </p:nvPr>
        </p:nvSpPr>
        <p:spPr>
          <a:xfrm>
            <a:off x="1561160" y="2080241"/>
            <a:ext cx="21233951" cy="2154436"/>
          </a:xfrm>
        </p:spPr>
        <p:txBody>
          <a:bodyPr/>
          <a:lstStyle/>
          <a:p>
            <a:r>
              <a:rPr lang="en-US" sz="3500" dirty="0">
                <a:solidFill>
                  <a:srgbClr val="009CDB"/>
                </a:solidFill>
              </a:rPr>
              <a:t>Indicator 11.1.1: Proportion of urban population living in slums, informal settlements or inadequate housing, by sex </a:t>
            </a:r>
          </a:p>
          <a:p>
            <a:r>
              <a:rPr lang="en-US" sz="3500" dirty="0">
                <a:solidFill>
                  <a:srgbClr val="009CDB"/>
                </a:solidFill>
              </a:rPr>
              <a:t> </a:t>
            </a:r>
          </a:p>
          <a:p>
            <a:pPr algn="just"/>
            <a:endParaRPr lang="en-US" sz="3500" dirty="0">
              <a:solidFill>
                <a:srgbClr val="009CDB"/>
              </a:solidFill>
            </a:endParaRPr>
          </a:p>
        </p:txBody>
      </p:sp>
      <p:sp>
        <p:nvSpPr>
          <p:cNvPr id="5" name="TextBox 4">
            <a:extLst>
              <a:ext uri="{FF2B5EF4-FFF2-40B4-BE49-F238E27FC236}">
                <a16:creationId xmlns:a16="http://schemas.microsoft.com/office/drawing/2014/main" id="{6D4015D3-D68E-4759-877A-65A708D75B43}"/>
              </a:ext>
            </a:extLst>
          </p:cNvPr>
          <p:cNvSpPr txBox="1"/>
          <p:nvPr/>
        </p:nvSpPr>
        <p:spPr>
          <a:xfrm>
            <a:off x="1575034" y="3380597"/>
            <a:ext cx="19227566" cy="7632859"/>
          </a:xfrm>
          <a:prstGeom prst="rect">
            <a:avLst/>
          </a:prstGeom>
          <a:noFill/>
        </p:spPr>
        <p:txBody>
          <a:bodyPr wrap="square" rtlCol="0">
            <a:spAutoFit/>
          </a:bodyPr>
          <a:lstStyle/>
          <a:p>
            <a:r>
              <a:rPr lang="en-US" sz="3500" dirty="0">
                <a:solidFill>
                  <a:srgbClr val="6D6E70"/>
                </a:solidFill>
                <a:latin typeface="Arial" panose="020B0604020202020204" pitchFamily="34" charset="0"/>
                <a:cs typeface="Arial" panose="020B0604020202020204" pitchFamily="34" charset="0"/>
              </a:rPr>
              <a:t>Key concepts</a:t>
            </a:r>
          </a:p>
          <a:p>
            <a:endParaRPr lang="en-US" sz="3500" dirty="0">
              <a:solidFill>
                <a:srgbClr val="6D6E70"/>
              </a:solidFill>
              <a:latin typeface="Arial" panose="020B0604020202020204" pitchFamily="34" charset="0"/>
              <a:cs typeface="Arial" panose="020B0604020202020204" pitchFamily="34" charset="0"/>
            </a:endParaRPr>
          </a:p>
          <a:p>
            <a:pPr marL="457200" indent="-457200">
              <a:buFontTx/>
              <a:buChar char="-"/>
            </a:pPr>
            <a:r>
              <a:rPr lang="en-US" sz="3500" dirty="0">
                <a:solidFill>
                  <a:srgbClr val="009CDB"/>
                </a:solidFill>
                <a:latin typeface="Arial" panose="020B0604020202020204" pitchFamily="34" charset="0"/>
                <a:cs typeface="Arial" panose="020B0604020202020204" pitchFamily="34" charset="0"/>
              </a:rPr>
              <a:t>Access to durable housing:</a:t>
            </a:r>
          </a:p>
          <a:p>
            <a:pPr marL="457200" indent="-457200">
              <a:buFontTx/>
              <a:buChar char="-"/>
            </a:pPr>
            <a:endParaRPr lang="en-US" sz="3500" dirty="0">
              <a:solidFill>
                <a:srgbClr val="009CDB"/>
              </a:solidFill>
              <a:latin typeface="Arial" panose="020B0604020202020204" pitchFamily="34" charset="0"/>
              <a:cs typeface="Arial" panose="020B0604020202020204" pitchFamily="34" charset="0"/>
            </a:endParaRPr>
          </a:p>
          <a:p>
            <a:pPr marL="1011692" lvl="1" indent="-457200">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House in a non-hazardous location </a:t>
            </a:r>
          </a:p>
          <a:p>
            <a:pPr marL="1566184" lvl="2" indent="-457200">
              <a:buFont typeface="Arial" panose="020B0604020202020204" pitchFamily="34" charset="0"/>
              <a:buChar char="•"/>
            </a:pPr>
            <a:r>
              <a:rPr lang="en-US" sz="3500" dirty="0">
                <a:solidFill>
                  <a:srgbClr val="6D6E70"/>
                </a:solidFill>
                <a:latin typeface="Arial" panose="020B0604020202020204" pitchFamily="34" charset="0"/>
                <a:cs typeface="Arial" panose="020B0604020202020204" pitchFamily="34" charset="0"/>
              </a:rPr>
              <a:t>Not located on or near toxic waste </a:t>
            </a:r>
          </a:p>
          <a:p>
            <a:pPr marL="1566184" lvl="2" indent="-457200">
              <a:buFont typeface="Arial" panose="020B0604020202020204" pitchFamily="34" charset="0"/>
              <a:buChar char="•"/>
            </a:pPr>
            <a:r>
              <a:rPr lang="en-US" sz="3500" dirty="0">
                <a:solidFill>
                  <a:srgbClr val="6D6E70"/>
                </a:solidFill>
                <a:latin typeface="Arial" panose="020B0604020202020204" pitchFamily="34" charset="0"/>
                <a:cs typeface="Arial" panose="020B0604020202020204" pitchFamily="34" charset="0"/>
              </a:rPr>
              <a:t>Not located in a flood plain or a steep slope</a:t>
            </a:r>
          </a:p>
          <a:p>
            <a:pPr marL="1566184" lvl="2" indent="-457200">
              <a:buFont typeface="Arial" panose="020B0604020202020204" pitchFamily="34" charset="0"/>
              <a:buChar char="•"/>
            </a:pPr>
            <a:r>
              <a:rPr lang="en-US" sz="3500" dirty="0">
                <a:solidFill>
                  <a:srgbClr val="6D6E70"/>
                </a:solidFill>
                <a:latin typeface="Arial" panose="020B0604020202020204" pitchFamily="34" charset="0"/>
                <a:cs typeface="Arial" panose="020B0604020202020204" pitchFamily="34" charset="0"/>
              </a:rPr>
              <a:t>Not located in a dangerous right of way (rail, highway, airport or power lines)</a:t>
            </a:r>
          </a:p>
          <a:p>
            <a:pPr marL="2120676" lvl="3" indent="-457200">
              <a:buFont typeface="Arial" panose="020B0604020202020204" pitchFamily="34" charset="0"/>
              <a:buChar char="•"/>
            </a:pPr>
            <a:endParaRPr lang="en-US" sz="3500" dirty="0">
              <a:solidFill>
                <a:srgbClr val="6D6E70"/>
              </a:solidFill>
              <a:latin typeface="Arial" panose="020B0604020202020204" pitchFamily="34" charset="0"/>
              <a:cs typeface="Arial" panose="020B0604020202020204" pitchFamily="34" charset="0"/>
            </a:endParaRPr>
          </a:p>
          <a:p>
            <a:pPr marL="1011692" lvl="1" indent="-457200">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Has a permanent and adequate structure</a:t>
            </a:r>
          </a:p>
          <a:p>
            <a:pPr marL="1566184" lvl="2" indent="-457200">
              <a:buFont typeface="Arial" panose="020B0604020202020204" pitchFamily="34" charset="0"/>
              <a:buChar char="•"/>
            </a:pPr>
            <a:r>
              <a:rPr lang="en-US" sz="3500" dirty="0">
                <a:solidFill>
                  <a:srgbClr val="6D6E70"/>
                </a:solidFill>
                <a:latin typeface="Arial" panose="020B0604020202020204" pitchFamily="34" charset="0"/>
                <a:cs typeface="Arial" panose="020B0604020202020204" pitchFamily="34" charset="0"/>
              </a:rPr>
              <a:t>Permanent building material for the walls, roof and floor</a:t>
            </a:r>
          </a:p>
          <a:p>
            <a:pPr marL="1566184" lvl="2" indent="-457200">
              <a:buFont typeface="Arial" panose="020B0604020202020204" pitchFamily="34" charset="0"/>
              <a:buChar char="•"/>
            </a:pPr>
            <a:r>
              <a:rPr lang="en-US" sz="3500" dirty="0">
                <a:solidFill>
                  <a:srgbClr val="6D6E70"/>
                </a:solidFill>
                <a:latin typeface="Arial" panose="020B0604020202020204" pitchFamily="34" charset="0"/>
                <a:cs typeface="Arial" panose="020B0604020202020204" pitchFamily="34" charset="0"/>
              </a:rPr>
              <a:t>Compliance with building codes</a:t>
            </a:r>
          </a:p>
          <a:p>
            <a:pPr marL="1566184" lvl="2" indent="-457200">
              <a:buFont typeface="Arial" panose="020B0604020202020204" pitchFamily="34" charset="0"/>
              <a:buChar char="•"/>
            </a:pPr>
            <a:r>
              <a:rPr lang="en-US" sz="3500" dirty="0">
                <a:solidFill>
                  <a:srgbClr val="6D6E70"/>
                </a:solidFill>
                <a:latin typeface="Arial" panose="020B0604020202020204" pitchFamily="34" charset="0"/>
                <a:cs typeface="Arial" panose="020B0604020202020204" pitchFamily="34" charset="0"/>
              </a:rPr>
              <a:t>Dwelling is not in a dilapidated state</a:t>
            </a:r>
          </a:p>
          <a:p>
            <a:endParaRPr lang="en-US" sz="3500" dirty="0">
              <a:solidFill>
                <a:srgbClr val="6D6E7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5449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53A915-2749-4EA1-939C-DBEE22EC990A}"/>
              </a:ext>
            </a:extLst>
          </p:cNvPr>
          <p:cNvSpPr>
            <a:spLocks noGrp="1"/>
          </p:cNvSpPr>
          <p:nvPr>
            <p:ph type="body" sz="quarter" idx="10"/>
          </p:nvPr>
        </p:nvSpPr>
        <p:spPr>
          <a:xfrm>
            <a:off x="1586578" y="1128240"/>
            <a:ext cx="21233951" cy="1231106"/>
          </a:xfrm>
        </p:spPr>
        <p:txBody>
          <a:bodyPr/>
          <a:lstStyle/>
          <a:p>
            <a:r>
              <a:rPr lang="en-US" sz="4000" dirty="0"/>
              <a:t>Mainstreaming gender across the 3 pillars of the SDGs</a:t>
            </a:r>
          </a:p>
          <a:p>
            <a:endParaRPr lang="en-US" sz="4000" dirty="0"/>
          </a:p>
        </p:txBody>
      </p:sp>
      <p:sp>
        <p:nvSpPr>
          <p:cNvPr id="3" name="Text Placeholder 2">
            <a:extLst>
              <a:ext uri="{FF2B5EF4-FFF2-40B4-BE49-F238E27FC236}">
                <a16:creationId xmlns:a16="http://schemas.microsoft.com/office/drawing/2014/main" id="{8E565BEB-87F1-41B0-B8A9-CD7585D93C18}"/>
              </a:ext>
            </a:extLst>
          </p:cNvPr>
          <p:cNvSpPr>
            <a:spLocks noGrp="1"/>
          </p:cNvSpPr>
          <p:nvPr>
            <p:ph type="body" sz="quarter" idx="11"/>
          </p:nvPr>
        </p:nvSpPr>
        <p:spPr>
          <a:xfrm>
            <a:off x="12514843" y="2943654"/>
            <a:ext cx="8915400" cy="8079135"/>
          </a:xfrm>
        </p:spPr>
        <p:txBody>
          <a:bodyPr/>
          <a:lstStyle/>
          <a:p>
            <a:pPr marL="457200" indent="-457200">
              <a:buFontTx/>
              <a:buChar char="-"/>
            </a:pPr>
            <a:endParaRPr lang="en-US" sz="3500" dirty="0"/>
          </a:p>
          <a:p>
            <a:pPr marL="457200" indent="-457200">
              <a:buFontTx/>
              <a:buChar char="-"/>
            </a:pPr>
            <a:r>
              <a:rPr lang="en-US" sz="3500" dirty="0"/>
              <a:t>Without gender equality the SDGs cannot be achieved</a:t>
            </a:r>
          </a:p>
          <a:p>
            <a:pPr marL="457200" indent="-457200">
              <a:buFontTx/>
              <a:buChar char="-"/>
            </a:pPr>
            <a:endParaRPr lang="en-US" sz="3500" dirty="0"/>
          </a:p>
          <a:p>
            <a:pPr marL="457200" indent="-457200">
              <a:buFontTx/>
              <a:buChar char="-"/>
            </a:pPr>
            <a:r>
              <a:rPr lang="en-US" sz="3500" dirty="0"/>
              <a:t>3 pillars of SDGs</a:t>
            </a:r>
          </a:p>
          <a:p>
            <a:endParaRPr lang="en-US" sz="3500" dirty="0"/>
          </a:p>
          <a:p>
            <a:pPr marL="1011747" lvl="1" indent="-457200">
              <a:buFont typeface="Courier New" panose="02070309020205020404" pitchFamily="49" charset="0"/>
              <a:buChar char="o"/>
            </a:pPr>
            <a:r>
              <a:rPr lang="en-US" sz="3500" dirty="0"/>
              <a:t>Economic </a:t>
            </a:r>
          </a:p>
          <a:p>
            <a:pPr marL="1011747" lvl="1" indent="-457200">
              <a:buFont typeface="Courier New" panose="02070309020205020404" pitchFamily="49" charset="0"/>
              <a:buChar char="o"/>
            </a:pPr>
            <a:r>
              <a:rPr lang="en-US" sz="3500" dirty="0"/>
              <a:t>Social </a:t>
            </a:r>
          </a:p>
          <a:p>
            <a:pPr marL="1011747" lvl="1" indent="-457200">
              <a:buFont typeface="Courier New" panose="02070309020205020404" pitchFamily="49" charset="0"/>
              <a:buChar char="o"/>
            </a:pPr>
            <a:r>
              <a:rPr lang="en-US" sz="3500" dirty="0"/>
              <a:t>Environmental </a:t>
            </a:r>
          </a:p>
          <a:p>
            <a:pPr marL="457200" indent="-457200">
              <a:buFontTx/>
              <a:buChar char="-"/>
            </a:pPr>
            <a:endParaRPr lang="en-US" sz="3500" dirty="0"/>
          </a:p>
          <a:p>
            <a:pPr marL="457200" indent="-457200">
              <a:buFontTx/>
              <a:buChar char="-"/>
            </a:pPr>
            <a:r>
              <a:rPr lang="en-US" sz="3500" dirty="0"/>
              <a:t>Need to mainstream gender across the 3 pillars to achieve the SDGs </a:t>
            </a:r>
          </a:p>
          <a:p>
            <a:endParaRPr lang="en-US" sz="3500" dirty="0"/>
          </a:p>
          <a:p>
            <a:pPr lvl="1"/>
            <a:endParaRPr lang="en-US" sz="3500" dirty="0"/>
          </a:p>
          <a:p>
            <a:endParaRPr lang="en-US" sz="3500" dirty="0"/>
          </a:p>
        </p:txBody>
      </p:sp>
      <p:pic>
        <p:nvPicPr>
          <p:cNvPr id="6" name="Picture 5">
            <a:extLst>
              <a:ext uri="{FF2B5EF4-FFF2-40B4-BE49-F238E27FC236}">
                <a16:creationId xmlns:a16="http://schemas.microsoft.com/office/drawing/2014/main" id="{A4BE6D0B-109D-449F-A2F5-C3FA2B210DC2}"/>
              </a:ext>
            </a:extLst>
          </p:cNvPr>
          <p:cNvPicPr>
            <a:picLocks noChangeAspect="1"/>
          </p:cNvPicPr>
          <p:nvPr/>
        </p:nvPicPr>
        <p:blipFill rotWithShape="1">
          <a:blip r:embed="rId2">
            <a:extLst>
              <a:ext uri="{28A0092B-C50C-407E-A947-70E740481C1C}">
                <a14:useLocalDpi xmlns:a14="http://schemas.microsoft.com/office/drawing/2010/main" val="0"/>
              </a:ext>
            </a:extLst>
          </a:blip>
          <a:srcRect l="21500" t="20652" r="35395" b="14837"/>
          <a:stretch/>
        </p:blipFill>
        <p:spPr>
          <a:xfrm>
            <a:off x="956126" y="2278000"/>
            <a:ext cx="10168431" cy="8553240"/>
          </a:xfrm>
          <a:prstGeom prst="rect">
            <a:avLst/>
          </a:prstGeom>
        </p:spPr>
      </p:pic>
      <p:sp>
        <p:nvSpPr>
          <p:cNvPr id="7" name="Text Box 217">
            <a:extLst>
              <a:ext uri="{FF2B5EF4-FFF2-40B4-BE49-F238E27FC236}">
                <a16:creationId xmlns:a16="http://schemas.microsoft.com/office/drawing/2014/main" id="{452A5B4F-7B9E-4FBD-B189-C17D72EE0554}"/>
              </a:ext>
            </a:extLst>
          </p:cNvPr>
          <p:cNvSpPr txBox="1"/>
          <p:nvPr/>
        </p:nvSpPr>
        <p:spPr>
          <a:xfrm>
            <a:off x="1586578" y="10871021"/>
            <a:ext cx="9503343" cy="580834"/>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r>
              <a:rPr lang="en-US" sz="2400" dirty="0"/>
              <a:t>Image source: UN Women. 2018. </a:t>
            </a:r>
            <a:r>
              <a:rPr lang="en-US" sz="2400" i="1" dirty="0"/>
              <a:t>Turning promises into action</a:t>
            </a:r>
            <a:r>
              <a:rPr lang="en-US" sz="2400" dirty="0"/>
              <a:t>. </a:t>
            </a:r>
          </a:p>
        </p:txBody>
      </p:sp>
    </p:spTree>
    <p:extLst>
      <p:ext uri="{BB962C8B-B14F-4D97-AF65-F5344CB8AC3E}">
        <p14:creationId xmlns:p14="http://schemas.microsoft.com/office/powerpoint/2010/main" val="38149356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FFD5E-45E4-4143-B571-C250F3D93AF4}"/>
              </a:ext>
            </a:extLst>
          </p:cNvPr>
          <p:cNvSpPr>
            <a:spLocks noGrp="1"/>
          </p:cNvSpPr>
          <p:nvPr>
            <p:ph type="body" sz="quarter" idx="10"/>
          </p:nvPr>
        </p:nvSpPr>
        <p:spPr>
          <a:xfrm>
            <a:off x="1588889" y="1047570"/>
            <a:ext cx="21233951" cy="1151213"/>
          </a:xfrm>
        </p:spPr>
        <p:txBody>
          <a:bodyPr/>
          <a:lstStyle/>
          <a:p>
            <a:r>
              <a:rPr lang="en-US" sz="3600" dirty="0"/>
              <a:t>Indicator methodology</a:t>
            </a:r>
          </a:p>
          <a:p>
            <a:endParaRPr lang="en-US" dirty="0"/>
          </a:p>
        </p:txBody>
      </p:sp>
      <p:sp>
        <p:nvSpPr>
          <p:cNvPr id="3" name="Text Placeholder 2">
            <a:extLst>
              <a:ext uri="{FF2B5EF4-FFF2-40B4-BE49-F238E27FC236}">
                <a16:creationId xmlns:a16="http://schemas.microsoft.com/office/drawing/2014/main" id="{5F1DD93D-BCA8-4CE0-B679-8D9B356172AE}"/>
              </a:ext>
            </a:extLst>
          </p:cNvPr>
          <p:cNvSpPr>
            <a:spLocks noGrp="1"/>
          </p:cNvSpPr>
          <p:nvPr>
            <p:ph type="body" sz="quarter" idx="11"/>
          </p:nvPr>
        </p:nvSpPr>
        <p:spPr>
          <a:xfrm>
            <a:off x="1561160" y="2080241"/>
            <a:ext cx="21233951" cy="2154436"/>
          </a:xfrm>
        </p:spPr>
        <p:txBody>
          <a:bodyPr/>
          <a:lstStyle/>
          <a:p>
            <a:r>
              <a:rPr lang="en-US" sz="3500" dirty="0">
                <a:solidFill>
                  <a:srgbClr val="009CDB"/>
                </a:solidFill>
              </a:rPr>
              <a:t>Indicator 11.1.1: Proportion of urban population living in slums, informal settlements or inadequate housing, by sex </a:t>
            </a:r>
          </a:p>
          <a:p>
            <a:r>
              <a:rPr lang="en-US" sz="3500" dirty="0">
                <a:solidFill>
                  <a:srgbClr val="009CDB"/>
                </a:solidFill>
              </a:rPr>
              <a:t> </a:t>
            </a:r>
          </a:p>
          <a:p>
            <a:pPr algn="just"/>
            <a:endParaRPr lang="en-US" sz="3500" dirty="0">
              <a:solidFill>
                <a:srgbClr val="009CDB"/>
              </a:solidFill>
            </a:endParaRPr>
          </a:p>
        </p:txBody>
      </p:sp>
      <p:sp>
        <p:nvSpPr>
          <p:cNvPr id="5" name="TextBox 4">
            <a:extLst>
              <a:ext uri="{FF2B5EF4-FFF2-40B4-BE49-F238E27FC236}">
                <a16:creationId xmlns:a16="http://schemas.microsoft.com/office/drawing/2014/main" id="{6D4015D3-D68E-4759-877A-65A708D75B43}"/>
              </a:ext>
            </a:extLst>
          </p:cNvPr>
          <p:cNvSpPr txBox="1"/>
          <p:nvPr/>
        </p:nvSpPr>
        <p:spPr>
          <a:xfrm>
            <a:off x="1535760" y="3928705"/>
            <a:ext cx="19227566" cy="6555641"/>
          </a:xfrm>
          <a:prstGeom prst="rect">
            <a:avLst/>
          </a:prstGeom>
          <a:noFill/>
        </p:spPr>
        <p:txBody>
          <a:bodyPr wrap="square" rtlCol="0">
            <a:spAutoFit/>
          </a:bodyPr>
          <a:lstStyle/>
          <a:p>
            <a:r>
              <a:rPr lang="en-US" sz="3500" dirty="0">
                <a:solidFill>
                  <a:srgbClr val="6D6E70"/>
                </a:solidFill>
                <a:latin typeface="Arial" panose="020B0604020202020204" pitchFamily="34" charset="0"/>
                <a:cs typeface="Arial" panose="020B0604020202020204" pitchFamily="34" charset="0"/>
              </a:rPr>
              <a:t>Key concepts</a:t>
            </a:r>
          </a:p>
          <a:p>
            <a:endParaRPr lang="en-US" sz="3500" dirty="0">
              <a:solidFill>
                <a:srgbClr val="6D6E70"/>
              </a:solidFill>
              <a:latin typeface="Arial" panose="020B0604020202020204" pitchFamily="34" charset="0"/>
              <a:cs typeface="Arial" panose="020B0604020202020204" pitchFamily="34" charset="0"/>
            </a:endParaRPr>
          </a:p>
          <a:p>
            <a:pPr marL="457200" indent="-457200">
              <a:buFontTx/>
              <a:buChar char="-"/>
            </a:pPr>
            <a:r>
              <a:rPr lang="en-US" sz="3500" dirty="0">
                <a:solidFill>
                  <a:srgbClr val="009CDB"/>
                </a:solidFill>
                <a:latin typeface="Arial" panose="020B0604020202020204" pitchFamily="34" charset="0"/>
                <a:cs typeface="Arial" panose="020B0604020202020204" pitchFamily="34" charset="0"/>
              </a:rPr>
              <a:t>Access to security of tenure</a:t>
            </a:r>
          </a:p>
          <a:p>
            <a:pPr marL="1011692" lvl="1" indent="-457200">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Security of tenure: </a:t>
            </a:r>
            <a:r>
              <a:rPr lang="en-US" sz="3500" dirty="0">
                <a:solidFill>
                  <a:srgbClr val="6D6E70"/>
                </a:solidFill>
                <a:latin typeface="Arial" panose="020B0604020202020204" pitchFamily="34" charset="0"/>
                <a:ea typeface="Calibri" panose="020F0502020204030204" pitchFamily="34" charset="0"/>
                <a:cs typeface="Arial" panose="020B0604020202020204" pitchFamily="34" charset="0"/>
              </a:rPr>
              <a:t>Status established through statutory or customary law or informal or hybrid arrangements, that safeguard the household members against forced evictions</a:t>
            </a:r>
          </a:p>
          <a:p>
            <a:pPr marL="1011692" lvl="1" indent="-457200">
              <a:buFont typeface="Courier New" panose="02070309020205020404" pitchFamily="49" charset="0"/>
              <a:buChar char="o"/>
            </a:pPr>
            <a:endParaRPr lang="en-US" sz="3500" dirty="0">
              <a:solidFill>
                <a:srgbClr val="6D6E70"/>
              </a:solidFill>
              <a:latin typeface="Arial" panose="020B0604020202020204" pitchFamily="34" charset="0"/>
              <a:cs typeface="Arial" panose="020B0604020202020204" pitchFamily="34" charset="0"/>
            </a:endParaRPr>
          </a:p>
          <a:p>
            <a:pPr lvl="3"/>
            <a:endParaRPr lang="en-US" sz="3500" dirty="0">
              <a:solidFill>
                <a:srgbClr val="6D6E70"/>
              </a:solidFill>
              <a:latin typeface="Arial" panose="020B0604020202020204" pitchFamily="34" charset="0"/>
              <a:cs typeface="Arial" panose="020B0604020202020204" pitchFamily="34" charset="0"/>
            </a:endParaRPr>
          </a:p>
          <a:p>
            <a:pPr marL="457200" lvl="1" indent="-457200">
              <a:buFontTx/>
              <a:buChar char="-"/>
            </a:pPr>
            <a:r>
              <a:rPr lang="en-US" sz="3500" dirty="0">
                <a:solidFill>
                  <a:srgbClr val="009CDB"/>
                </a:solidFill>
                <a:latin typeface="Arial" panose="020B0604020202020204" pitchFamily="34" charset="0"/>
                <a:cs typeface="Arial" panose="020B0604020202020204" pitchFamily="34" charset="0"/>
              </a:rPr>
              <a:t>Data for measuring security of tenure is not widely available so it is often dropped from the calculation of the slum indicator </a:t>
            </a:r>
          </a:p>
          <a:p>
            <a:pPr lvl="4"/>
            <a:endParaRPr lang="en-US" sz="3500" dirty="0">
              <a:solidFill>
                <a:srgbClr val="6D6E70"/>
              </a:solidFill>
              <a:latin typeface="Arial" panose="020B0604020202020204" pitchFamily="34" charset="0"/>
              <a:cs typeface="Arial" panose="020B0604020202020204" pitchFamily="34" charset="0"/>
            </a:endParaRPr>
          </a:p>
          <a:p>
            <a:endParaRPr lang="en-US" sz="3500" dirty="0">
              <a:solidFill>
                <a:srgbClr val="6D6E70"/>
              </a:solidFill>
              <a:latin typeface="Arial" panose="020B0604020202020204" pitchFamily="34" charset="0"/>
              <a:cs typeface="Arial" panose="020B0604020202020204" pitchFamily="34" charset="0"/>
            </a:endParaRPr>
          </a:p>
          <a:p>
            <a:endParaRPr lang="en-US" sz="3500" dirty="0">
              <a:solidFill>
                <a:srgbClr val="6D6E7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10060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FFD5E-45E4-4143-B571-C250F3D93AF4}"/>
              </a:ext>
            </a:extLst>
          </p:cNvPr>
          <p:cNvSpPr>
            <a:spLocks noGrp="1"/>
          </p:cNvSpPr>
          <p:nvPr>
            <p:ph type="body" sz="quarter" idx="10"/>
          </p:nvPr>
        </p:nvSpPr>
        <p:spPr>
          <a:xfrm>
            <a:off x="1588889" y="1047570"/>
            <a:ext cx="21233951" cy="1151213"/>
          </a:xfrm>
        </p:spPr>
        <p:txBody>
          <a:bodyPr/>
          <a:lstStyle/>
          <a:p>
            <a:r>
              <a:rPr lang="en-US" sz="3600" dirty="0"/>
              <a:t>Indicator methodology</a:t>
            </a:r>
          </a:p>
          <a:p>
            <a:endParaRPr lang="en-US" dirty="0"/>
          </a:p>
        </p:txBody>
      </p:sp>
      <p:sp>
        <p:nvSpPr>
          <p:cNvPr id="3" name="Text Placeholder 2">
            <a:extLst>
              <a:ext uri="{FF2B5EF4-FFF2-40B4-BE49-F238E27FC236}">
                <a16:creationId xmlns:a16="http://schemas.microsoft.com/office/drawing/2014/main" id="{5F1DD93D-BCA8-4CE0-B679-8D9B356172AE}"/>
              </a:ext>
            </a:extLst>
          </p:cNvPr>
          <p:cNvSpPr>
            <a:spLocks noGrp="1"/>
          </p:cNvSpPr>
          <p:nvPr>
            <p:ph type="body" sz="quarter" idx="11"/>
          </p:nvPr>
        </p:nvSpPr>
        <p:spPr>
          <a:xfrm>
            <a:off x="1561160" y="2080241"/>
            <a:ext cx="21233951" cy="2154436"/>
          </a:xfrm>
        </p:spPr>
        <p:txBody>
          <a:bodyPr/>
          <a:lstStyle/>
          <a:p>
            <a:r>
              <a:rPr lang="en-US" sz="3500" dirty="0">
                <a:solidFill>
                  <a:srgbClr val="009CDB"/>
                </a:solidFill>
              </a:rPr>
              <a:t>Indicator 11.1.1: Proportion of urban population living in slums, informal settlements or inadequate housing, by sex </a:t>
            </a:r>
          </a:p>
          <a:p>
            <a:r>
              <a:rPr lang="en-US" sz="3500" dirty="0">
                <a:solidFill>
                  <a:srgbClr val="009CDB"/>
                </a:solidFill>
              </a:rPr>
              <a:t> </a:t>
            </a:r>
          </a:p>
          <a:p>
            <a:pPr algn="just"/>
            <a:endParaRPr lang="en-US" sz="3500" dirty="0">
              <a:solidFill>
                <a:srgbClr val="009CDB"/>
              </a:solidFill>
            </a:endParaRPr>
          </a:p>
        </p:txBody>
      </p:sp>
      <p:sp>
        <p:nvSpPr>
          <p:cNvPr id="5" name="TextBox 4">
            <a:extLst>
              <a:ext uri="{FF2B5EF4-FFF2-40B4-BE49-F238E27FC236}">
                <a16:creationId xmlns:a16="http://schemas.microsoft.com/office/drawing/2014/main" id="{6D4015D3-D68E-4759-877A-65A708D75B43}"/>
              </a:ext>
            </a:extLst>
          </p:cNvPr>
          <p:cNvSpPr txBox="1"/>
          <p:nvPr/>
        </p:nvSpPr>
        <p:spPr>
          <a:xfrm>
            <a:off x="1535760" y="3657600"/>
            <a:ext cx="19227566" cy="2785378"/>
          </a:xfrm>
          <a:prstGeom prst="rect">
            <a:avLst/>
          </a:prstGeom>
          <a:noFill/>
        </p:spPr>
        <p:txBody>
          <a:bodyPr wrap="square" rtlCol="0">
            <a:spAutoFit/>
          </a:bodyPr>
          <a:lstStyle/>
          <a:p>
            <a:r>
              <a:rPr lang="en-US" sz="3500" dirty="0">
                <a:solidFill>
                  <a:srgbClr val="6D6E70"/>
                </a:solidFill>
                <a:latin typeface="Arial" panose="020B0604020202020204" pitchFamily="34" charset="0"/>
                <a:cs typeface="Arial" panose="020B0604020202020204" pitchFamily="34" charset="0"/>
              </a:rPr>
              <a:t>Key concepts</a:t>
            </a:r>
          </a:p>
          <a:p>
            <a:pPr marL="2120676" lvl="3" indent="-457200">
              <a:buFont typeface="Arial" panose="020B0604020202020204" pitchFamily="34" charset="0"/>
              <a:buChar char="•"/>
            </a:pPr>
            <a:endParaRPr lang="en-US" sz="3500" dirty="0">
              <a:solidFill>
                <a:srgbClr val="6D6E70"/>
              </a:solidFill>
              <a:latin typeface="Arial" panose="020B0604020202020204" pitchFamily="34" charset="0"/>
              <a:cs typeface="Arial" panose="020B0604020202020204" pitchFamily="34" charset="0"/>
            </a:endParaRPr>
          </a:p>
          <a:p>
            <a:pPr lvl="4"/>
            <a:endParaRPr lang="en-US" sz="3500" dirty="0">
              <a:solidFill>
                <a:srgbClr val="6D6E70"/>
              </a:solidFill>
              <a:latin typeface="Arial" panose="020B0604020202020204" pitchFamily="34" charset="0"/>
              <a:cs typeface="Arial" panose="020B0604020202020204" pitchFamily="34" charset="0"/>
            </a:endParaRPr>
          </a:p>
          <a:p>
            <a:endParaRPr lang="en-US" sz="3500" dirty="0">
              <a:solidFill>
                <a:srgbClr val="6D6E70"/>
              </a:solidFill>
              <a:latin typeface="Arial" panose="020B0604020202020204" pitchFamily="34" charset="0"/>
              <a:cs typeface="Arial" panose="020B0604020202020204" pitchFamily="34" charset="0"/>
            </a:endParaRPr>
          </a:p>
          <a:p>
            <a:endParaRPr lang="en-US" sz="3500" dirty="0">
              <a:solidFill>
                <a:srgbClr val="6D6E70"/>
              </a:solidFill>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58A9DCDF-7F28-4957-9A15-59205834E0D7}"/>
              </a:ext>
            </a:extLst>
          </p:cNvPr>
          <p:cNvGraphicFramePr>
            <a:graphicFrameLocks noGrp="1"/>
          </p:cNvGraphicFramePr>
          <p:nvPr>
            <p:extLst>
              <p:ext uri="{D42A27DB-BD31-4B8C-83A1-F6EECF244321}">
                <p14:modId xmlns:p14="http://schemas.microsoft.com/office/powerpoint/2010/main" val="880622379"/>
              </p:ext>
            </p:extLst>
          </p:nvPr>
        </p:nvGraphicFramePr>
        <p:xfrm>
          <a:off x="5105400" y="3962400"/>
          <a:ext cx="16282459" cy="7118886"/>
        </p:xfrm>
        <a:graphic>
          <a:graphicData uri="http://schemas.openxmlformats.org/drawingml/2006/table">
            <a:tbl>
              <a:tblPr firstRow="1" firstCol="1" bandRow="1">
                <a:tableStyleId>{5DA37D80-6434-44D0-A028-1B22A696006F}</a:tableStyleId>
              </a:tblPr>
              <a:tblGrid>
                <a:gridCol w="4066323">
                  <a:extLst>
                    <a:ext uri="{9D8B030D-6E8A-4147-A177-3AD203B41FA5}">
                      <a16:colId xmlns:a16="http://schemas.microsoft.com/office/drawing/2014/main" val="525195366"/>
                    </a:ext>
                  </a:extLst>
                </a:gridCol>
                <a:gridCol w="4066323">
                  <a:extLst>
                    <a:ext uri="{9D8B030D-6E8A-4147-A177-3AD203B41FA5}">
                      <a16:colId xmlns:a16="http://schemas.microsoft.com/office/drawing/2014/main" val="3148028927"/>
                    </a:ext>
                  </a:extLst>
                </a:gridCol>
                <a:gridCol w="4068037">
                  <a:extLst>
                    <a:ext uri="{9D8B030D-6E8A-4147-A177-3AD203B41FA5}">
                      <a16:colId xmlns:a16="http://schemas.microsoft.com/office/drawing/2014/main" val="532129192"/>
                    </a:ext>
                  </a:extLst>
                </a:gridCol>
                <a:gridCol w="4081776">
                  <a:extLst>
                    <a:ext uri="{9D8B030D-6E8A-4147-A177-3AD203B41FA5}">
                      <a16:colId xmlns:a16="http://schemas.microsoft.com/office/drawing/2014/main" val="10644528"/>
                    </a:ext>
                  </a:extLst>
                </a:gridCol>
              </a:tblGrid>
              <a:tr h="495468">
                <a:tc gridSpan="4">
                  <a:txBody>
                    <a:bodyPr/>
                    <a:lstStyle/>
                    <a:p>
                      <a:pPr marL="0" marR="0" algn="ctr">
                        <a:lnSpc>
                          <a:spcPct val="107000"/>
                        </a:lnSpc>
                        <a:spcBef>
                          <a:spcPts val="0"/>
                        </a:spcBef>
                        <a:spcAft>
                          <a:spcPts val="0"/>
                        </a:spcAft>
                      </a:pPr>
                      <a:r>
                        <a:rPr lang="en-US" sz="3200" b="0" dirty="0">
                          <a:effectLst/>
                        </a:rPr>
                        <a:t>Criteria defining slums, informal settlements and inadequate housing</a:t>
                      </a:r>
                      <a:endParaRPr lang="en-US" sz="3200" b="0" dirty="0">
                        <a:effectLst/>
                        <a:latin typeface="Calibri" panose="020F0502020204030204" pitchFamily="34" charset="0"/>
                        <a:ea typeface="Calibri" panose="020F0502020204030204" pitchFamily="34" charset="0"/>
                        <a:cs typeface="Times New Roman" panose="02020603050405020304" pitchFamily="18" charset="0"/>
                      </a:endParaRPr>
                    </a:p>
                  </a:txBody>
                  <a:tcPr marL="8970" marR="897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43579465"/>
                  </a:ext>
                </a:extLst>
              </a:tr>
              <a:tr h="821581">
                <a:tc>
                  <a:txBody>
                    <a:bodyPr/>
                    <a:lstStyle/>
                    <a:p>
                      <a:pPr marL="0" marR="0" algn="just">
                        <a:lnSpc>
                          <a:spcPct val="107000"/>
                        </a:lnSpc>
                        <a:spcBef>
                          <a:spcPts val="0"/>
                        </a:spcBef>
                        <a:spcAft>
                          <a:spcPts val="0"/>
                        </a:spcAft>
                      </a:pPr>
                      <a:r>
                        <a:rPr lang="en-US" sz="3200" b="0">
                          <a:effectLst/>
                        </a:rPr>
                        <a:t> </a:t>
                      </a:r>
                      <a:endParaRPr lang="en-US" sz="3200" b="0">
                        <a:effectLst/>
                        <a:latin typeface="Calibri" panose="020F0502020204030204" pitchFamily="34" charset="0"/>
                        <a:ea typeface="Calibri" panose="020F0502020204030204" pitchFamily="34" charset="0"/>
                        <a:cs typeface="Times New Roman" panose="02020603050405020304" pitchFamily="18" charset="0"/>
                      </a:endParaRPr>
                    </a:p>
                  </a:txBody>
                  <a:tcPr marL="8970" marR="8970" marT="0" marB="0"/>
                </a:tc>
                <a:tc>
                  <a:txBody>
                    <a:bodyPr/>
                    <a:lstStyle/>
                    <a:p>
                      <a:pPr marL="0" marR="0" algn="just">
                        <a:lnSpc>
                          <a:spcPct val="107000"/>
                        </a:lnSpc>
                        <a:spcBef>
                          <a:spcPts val="0"/>
                        </a:spcBef>
                        <a:spcAft>
                          <a:spcPts val="0"/>
                        </a:spcAft>
                      </a:pPr>
                      <a:r>
                        <a:rPr lang="en-US" sz="3200" b="0">
                          <a:effectLst/>
                        </a:rPr>
                        <a:t>Slums</a:t>
                      </a:r>
                      <a:endParaRPr lang="en-US" sz="3200" b="0">
                        <a:effectLst/>
                        <a:latin typeface="Calibri" panose="020F0502020204030204" pitchFamily="34" charset="0"/>
                        <a:ea typeface="Calibri" panose="020F0502020204030204" pitchFamily="34" charset="0"/>
                        <a:cs typeface="Times New Roman" panose="02020603050405020304" pitchFamily="18" charset="0"/>
                      </a:endParaRPr>
                    </a:p>
                  </a:txBody>
                  <a:tcPr marL="8970" marR="8970" marT="0" marB="0"/>
                </a:tc>
                <a:tc>
                  <a:txBody>
                    <a:bodyPr/>
                    <a:lstStyle/>
                    <a:p>
                      <a:pPr marL="0" marR="0" algn="just">
                        <a:lnSpc>
                          <a:spcPct val="107000"/>
                        </a:lnSpc>
                        <a:spcBef>
                          <a:spcPts val="0"/>
                        </a:spcBef>
                        <a:spcAft>
                          <a:spcPts val="0"/>
                        </a:spcAft>
                      </a:pPr>
                      <a:r>
                        <a:rPr lang="en-US" sz="3200" b="0">
                          <a:effectLst/>
                        </a:rPr>
                        <a:t>Informal settlements </a:t>
                      </a:r>
                      <a:endParaRPr lang="en-US" sz="3200" b="0">
                        <a:effectLst/>
                        <a:latin typeface="Calibri" panose="020F0502020204030204" pitchFamily="34" charset="0"/>
                        <a:ea typeface="Calibri" panose="020F0502020204030204" pitchFamily="34" charset="0"/>
                        <a:cs typeface="Times New Roman" panose="02020603050405020304" pitchFamily="18" charset="0"/>
                      </a:endParaRPr>
                    </a:p>
                  </a:txBody>
                  <a:tcPr marL="8970" marR="8970" marT="0" marB="0"/>
                </a:tc>
                <a:tc>
                  <a:txBody>
                    <a:bodyPr/>
                    <a:lstStyle/>
                    <a:p>
                      <a:pPr marL="0" marR="0" algn="just">
                        <a:lnSpc>
                          <a:spcPct val="107000"/>
                        </a:lnSpc>
                        <a:spcBef>
                          <a:spcPts val="0"/>
                        </a:spcBef>
                        <a:spcAft>
                          <a:spcPts val="0"/>
                        </a:spcAft>
                      </a:pPr>
                      <a:r>
                        <a:rPr lang="en-US" sz="3200" b="0">
                          <a:effectLst/>
                        </a:rPr>
                        <a:t>Inadequate housing </a:t>
                      </a:r>
                      <a:endParaRPr lang="en-US" sz="3200" b="0">
                        <a:effectLst/>
                        <a:latin typeface="Calibri" panose="020F0502020204030204" pitchFamily="34" charset="0"/>
                        <a:ea typeface="Calibri" panose="020F0502020204030204" pitchFamily="34" charset="0"/>
                        <a:cs typeface="Times New Roman" panose="02020603050405020304" pitchFamily="18" charset="0"/>
                      </a:endParaRPr>
                    </a:p>
                  </a:txBody>
                  <a:tcPr marL="8970" marR="8970" marT="0" marB="0"/>
                </a:tc>
                <a:extLst>
                  <a:ext uri="{0D108BD9-81ED-4DB2-BD59-A6C34878D82A}">
                    <a16:rowId xmlns:a16="http://schemas.microsoft.com/office/drawing/2014/main" val="1312040239"/>
                  </a:ext>
                </a:extLst>
              </a:tr>
              <a:tr h="495468">
                <a:tc>
                  <a:txBody>
                    <a:bodyPr/>
                    <a:lstStyle/>
                    <a:p>
                      <a:pPr marL="0" marR="0" algn="just">
                        <a:lnSpc>
                          <a:spcPct val="107000"/>
                        </a:lnSpc>
                        <a:spcBef>
                          <a:spcPts val="0"/>
                        </a:spcBef>
                        <a:spcAft>
                          <a:spcPts val="0"/>
                        </a:spcAft>
                      </a:pPr>
                      <a:r>
                        <a:rPr lang="en-US" sz="3200" b="0">
                          <a:effectLst/>
                        </a:rPr>
                        <a:t>Access to water </a:t>
                      </a:r>
                      <a:endParaRPr lang="en-US" sz="3200" b="0">
                        <a:effectLst/>
                        <a:latin typeface="Calibri" panose="020F0502020204030204" pitchFamily="34" charset="0"/>
                        <a:ea typeface="Calibri" panose="020F0502020204030204" pitchFamily="34" charset="0"/>
                        <a:cs typeface="Times New Roman" panose="02020603050405020304" pitchFamily="18" charset="0"/>
                      </a:endParaRPr>
                    </a:p>
                  </a:txBody>
                  <a:tcPr marL="8970" marR="8970" marT="0" marB="0"/>
                </a:tc>
                <a:tc>
                  <a:txBody>
                    <a:bodyPr/>
                    <a:lstStyle/>
                    <a:p>
                      <a:pPr marL="0" marR="0" algn="ctr">
                        <a:lnSpc>
                          <a:spcPct val="107000"/>
                        </a:lnSpc>
                        <a:spcBef>
                          <a:spcPts val="0"/>
                        </a:spcBef>
                        <a:spcAft>
                          <a:spcPts val="0"/>
                        </a:spcAft>
                      </a:pPr>
                      <a:r>
                        <a:rPr lang="en-US" sz="3200" b="0">
                          <a:effectLst/>
                        </a:rPr>
                        <a:t>X</a:t>
                      </a:r>
                      <a:endParaRPr lang="en-US" sz="3200" b="0">
                        <a:effectLst/>
                        <a:latin typeface="Calibri" panose="020F0502020204030204" pitchFamily="34" charset="0"/>
                        <a:ea typeface="Calibri" panose="020F0502020204030204" pitchFamily="34" charset="0"/>
                        <a:cs typeface="Times New Roman" panose="02020603050405020304" pitchFamily="18" charset="0"/>
                      </a:endParaRPr>
                    </a:p>
                  </a:txBody>
                  <a:tcPr marL="8970" marR="8970" marT="0" marB="0"/>
                </a:tc>
                <a:tc>
                  <a:txBody>
                    <a:bodyPr/>
                    <a:lstStyle/>
                    <a:p>
                      <a:pPr marL="0" marR="0" algn="ctr">
                        <a:lnSpc>
                          <a:spcPct val="107000"/>
                        </a:lnSpc>
                        <a:spcBef>
                          <a:spcPts val="0"/>
                        </a:spcBef>
                        <a:spcAft>
                          <a:spcPts val="0"/>
                        </a:spcAft>
                      </a:pPr>
                      <a:r>
                        <a:rPr lang="en-US" sz="3200" b="0">
                          <a:effectLst/>
                        </a:rPr>
                        <a:t>X</a:t>
                      </a:r>
                      <a:endParaRPr lang="en-US" sz="3200" b="0">
                        <a:effectLst/>
                        <a:latin typeface="Calibri" panose="020F0502020204030204" pitchFamily="34" charset="0"/>
                        <a:ea typeface="Calibri" panose="020F0502020204030204" pitchFamily="34" charset="0"/>
                        <a:cs typeface="Times New Roman" panose="02020603050405020304" pitchFamily="18" charset="0"/>
                      </a:endParaRPr>
                    </a:p>
                  </a:txBody>
                  <a:tcPr marL="8970" marR="8970" marT="0" marB="0"/>
                </a:tc>
                <a:tc>
                  <a:txBody>
                    <a:bodyPr/>
                    <a:lstStyle/>
                    <a:p>
                      <a:pPr marL="0" marR="0" algn="ctr">
                        <a:lnSpc>
                          <a:spcPct val="107000"/>
                        </a:lnSpc>
                        <a:spcBef>
                          <a:spcPts val="0"/>
                        </a:spcBef>
                        <a:spcAft>
                          <a:spcPts val="0"/>
                        </a:spcAft>
                      </a:pPr>
                      <a:r>
                        <a:rPr lang="en-US" sz="3200" b="0">
                          <a:effectLst/>
                        </a:rPr>
                        <a:t>X</a:t>
                      </a:r>
                      <a:endParaRPr lang="en-US" sz="3200" b="0">
                        <a:effectLst/>
                        <a:latin typeface="Calibri" panose="020F0502020204030204" pitchFamily="34" charset="0"/>
                        <a:ea typeface="Calibri" panose="020F0502020204030204" pitchFamily="34" charset="0"/>
                        <a:cs typeface="Times New Roman" panose="02020603050405020304" pitchFamily="18" charset="0"/>
                      </a:endParaRPr>
                    </a:p>
                  </a:txBody>
                  <a:tcPr marL="8970" marR="8970" marT="0" marB="0"/>
                </a:tc>
                <a:extLst>
                  <a:ext uri="{0D108BD9-81ED-4DB2-BD59-A6C34878D82A}">
                    <a16:rowId xmlns:a16="http://schemas.microsoft.com/office/drawing/2014/main" val="3932961699"/>
                  </a:ext>
                </a:extLst>
              </a:tr>
              <a:tr h="821581">
                <a:tc>
                  <a:txBody>
                    <a:bodyPr/>
                    <a:lstStyle/>
                    <a:p>
                      <a:pPr marL="0" marR="0" algn="just">
                        <a:lnSpc>
                          <a:spcPct val="107000"/>
                        </a:lnSpc>
                        <a:spcBef>
                          <a:spcPts val="0"/>
                        </a:spcBef>
                        <a:spcAft>
                          <a:spcPts val="0"/>
                        </a:spcAft>
                      </a:pPr>
                      <a:r>
                        <a:rPr lang="en-US" sz="3200" b="0">
                          <a:effectLst/>
                        </a:rPr>
                        <a:t>Access to sanitation </a:t>
                      </a:r>
                      <a:endParaRPr lang="en-US" sz="3200" b="0">
                        <a:effectLst/>
                        <a:latin typeface="Calibri" panose="020F0502020204030204" pitchFamily="34" charset="0"/>
                        <a:ea typeface="Calibri" panose="020F0502020204030204" pitchFamily="34" charset="0"/>
                        <a:cs typeface="Times New Roman" panose="02020603050405020304" pitchFamily="18" charset="0"/>
                      </a:endParaRPr>
                    </a:p>
                  </a:txBody>
                  <a:tcPr marL="8970" marR="8970" marT="0" marB="0"/>
                </a:tc>
                <a:tc>
                  <a:txBody>
                    <a:bodyPr/>
                    <a:lstStyle/>
                    <a:p>
                      <a:pPr marL="0" marR="0" algn="ctr">
                        <a:lnSpc>
                          <a:spcPct val="107000"/>
                        </a:lnSpc>
                        <a:spcBef>
                          <a:spcPts val="0"/>
                        </a:spcBef>
                        <a:spcAft>
                          <a:spcPts val="0"/>
                        </a:spcAft>
                      </a:pPr>
                      <a:r>
                        <a:rPr lang="en-US" sz="3200" b="0">
                          <a:effectLst/>
                        </a:rPr>
                        <a:t>X</a:t>
                      </a:r>
                      <a:endParaRPr lang="en-US" sz="3200" b="0">
                        <a:effectLst/>
                        <a:latin typeface="Calibri" panose="020F0502020204030204" pitchFamily="34" charset="0"/>
                        <a:ea typeface="Calibri" panose="020F0502020204030204" pitchFamily="34" charset="0"/>
                        <a:cs typeface="Times New Roman" panose="02020603050405020304" pitchFamily="18" charset="0"/>
                      </a:endParaRPr>
                    </a:p>
                  </a:txBody>
                  <a:tcPr marL="8970" marR="8970" marT="0" marB="0"/>
                </a:tc>
                <a:tc>
                  <a:txBody>
                    <a:bodyPr/>
                    <a:lstStyle/>
                    <a:p>
                      <a:pPr marL="0" marR="0" algn="ctr">
                        <a:lnSpc>
                          <a:spcPct val="107000"/>
                        </a:lnSpc>
                        <a:spcBef>
                          <a:spcPts val="0"/>
                        </a:spcBef>
                        <a:spcAft>
                          <a:spcPts val="0"/>
                        </a:spcAft>
                      </a:pPr>
                      <a:r>
                        <a:rPr lang="en-US" sz="3200" b="0">
                          <a:effectLst/>
                        </a:rPr>
                        <a:t>X</a:t>
                      </a:r>
                      <a:endParaRPr lang="en-US" sz="3200" b="0">
                        <a:effectLst/>
                        <a:latin typeface="Calibri" panose="020F0502020204030204" pitchFamily="34" charset="0"/>
                        <a:ea typeface="Calibri" panose="020F0502020204030204" pitchFamily="34" charset="0"/>
                        <a:cs typeface="Times New Roman" panose="02020603050405020304" pitchFamily="18" charset="0"/>
                      </a:endParaRPr>
                    </a:p>
                  </a:txBody>
                  <a:tcPr marL="8970" marR="8970" marT="0" marB="0"/>
                </a:tc>
                <a:tc>
                  <a:txBody>
                    <a:bodyPr/>
                    <a:lstStyle/>
                    <a:p>
                      <a:pPr marL="0" marR="0" algn="ctr">
                        <a:lnSpc>
                          <a:spcPct val="107000"/>
                        </a:lnSpc>
                        <a:spcBef>
                          <a:spcPts val="0"/>
                        </a:spcBef>
                        <a:spcAft>
                          <a:spcPts val="0"/>
                        </a:spcAft>
                      </a:pPr>
                      <a:r>
                        <a:rPr lang="en-US" sz="3200" b="0">
                          <a:effectLst/>
                        </a:rPr>
                        <a:t>X</a:t>
                      </a:r>
                      <a:endParaRPr lang="en-US" sz="3200" b="0">
                        <a:effectLst/>
                        <a:latin typeface="Calibri" panose="020F0502020204030204" pitchFamily="34" charset="0"/>
                        <a:ea typeface="Calibri" panose="020F0502020204030204" pitchFamily="34" charset="0"/>
                        <a:cs typeface="Times New Roman" panose="02020603050405020304" pitchFamily="18" charset="0"/>
                      </a:endParaRPr>
                    </a:p>
                  </a:txBody>
                  <a:tcPr marL="8970" marR="8970" marT="0" marB="0"/>
                </a:tc>
                <a:extLst>
                  <a:ext uri="{0D108BD9-81ED-4DB2-BD59-A6C34878D82A}">
                    <a16:rowId xmlns:a16="http://schemas.microsoft.com/office/drawing/2014/main" val="2419262711"/>
                  </a:ext>
                </a:extLst>
              </a:tr>
              <a:tr h="1241675">
                <a:tc>
                  <a:txBody>
                    <a:bodyPr/>
                    <a:lstStyle/>
                    <a:p>
                      <a:pPr marL="0" marR="0" algn="just">
                        <a:lnSpc>
                          <a:spcPct val="107000"/>
                        </a:lnSpc>
                        <a:spcBef>
                          <a:spcPts val="0"/>
                        </a:spcBef>
                        <a:spcAft>
                          <a:spcPts val="0"/>
                        </a:spcAft>
                      </a:pPr>
                      <a:r>
                        <a:rPr lang="en-US" sz="3200" b="0">
                          <a:effectLst/>
                        </a:rPr>
                        <a:t>Sufficient living area, overcrowding </a:t>
                      </a:r>
                      <a:endParaRPr lang="en-US" sz="3200" b="0">
                        <a:effectLst/>
                        <a:latin typeface="Calibri" panose="020F0502020204030204" pitchFamily="34" charset="0"/>
                        <a:ea typeface="Calibri" panose="020F0502020204030204" pitchFamily="34" charset="0"/>
                        <a:cs typeface="Times New Roman" panose="02020603050405020304" pitchFamily="18" charset="0"/>
                      </a:endParaRPr>
                    </a:p>
                  </a:txBody>
                  <a:tcPr marL="8970" marR="8970" marT="0" marB="0"/>
                </a:tc>
                <a:tc>
                  <a:txBody>
                    <a:bodyPr/>
                    <a:lstStyle/>
                    <a:p>
                      <a:pPr marL="0" marR="0" algn="ctr">
                        <a:lnSpc>
                          <a:spcPct val="107000"/>
                        </a:lnSpc>
                        <a:spcBef>
                          <a:spcPts val="0"/>
                        </a:spcBef>
                        <a:spcAft>
                          <a:spcPts val="0"/>
                        </a:spcAft>
                      </a:pPr>
                      <a:r>
                        <a:rPr lang="en-US" sz="3200" b="0">
                          <a:effectLst/>
                        </a:rPr>
                        <a:t>X</a:t>
                      </a:r>
                      <a:endParaRPr lang="en-US" sz="3200" b="0">
                        <a:effectLst/>
                        <a:latin typeface="Calibri" panose="020F0502020204030204" pitchFamily="34" charset="0"/>
                        <a:ea typeface="Calibri" panose="020F0502020204030204" pitchFamily="34" charset="0"/>
                        <a:cs typeface="Times New Roman" panose="02020603050405020304" pitchFamily="18" charset="0"/>
                      </a:endParaRPr>
                    </a:p>
                  </a:txBody>
                  <a:tcPr marL="8970" marR="8970" marT="0" marB="0"/>
                </a:tc>
                <a:tc>
                  <a:txBody>
                    <a:bodyPr/>
                    <a:lstStyle/>
                    <a:p>
                      <a:pPr marL="0" marR="0" algn="ctr">
                        <a:lnSpc>
                          <a:spcPct val="107000"/>
                        </a:lnSpc>
                        <a:spcBef>
                          <a:spcPts val="0"/>
                        </a:spcBef>
                        <a:spcAft>
                          <a:spcPts val="0"/>
                        </a:spcAft>
                      </a:pPr>
                      <a:r>
                        <a:rPr lang="en-US" sz="3200" b="0">
                          <a:effectLst/>
                        </a:rPr>
                        <a:t> </a:t>
                      </a:r>
                      <a:endParaRPr lang="en-US" sz="3200" b="0">
                        <a:effectLst/>
                        <a:latin typeface="Calibri" panose="020F0502020204030204" pitchFamily="34" charset="0"/>
                        <a:ea typeface="Calibri" panose="020F0502020204030204" pitchFamily="34" charset="0"/>
                        <a:cs typeface="Times New Roman" panose="02020603050405020304" pitchFamily="18" charset="0"/>
                      </a:endParaRPr>
                    </a:p>
                  </a:txBody>
                  <a:tcPr marL="8970" marR="8970" marT="0" marB="0"/>
                </a:tc>
                <a:tc>
                  <a:txBody>
                    <a:bodyPr/>
                    <a:lstStyle/>
                    <a:p>
                      <a:pPr marL="0" marR="0" algn="ctr">
                        <a:lnSpc>
                          <a:spcPct val="107000"/>
                        </a:lnSpc>
                        <a:spcBef>
                          <a:spcPts val="0"/>
                        </a:spcBef>
                        <a:spcAft>
                          <a:spcPts val="0"/>
                        </a:spcAft>
                      </a:pPr>
                      <a:r>
                        <a:rPr lang="en-US" sz="3200" b="0">
                          <a:effectLst/>
                        </a:rPr>
                        <a:t>X</a:t>
                      </a:r>
                      <a:endParaRPr lang="en-US" sz="3200" b="0">
                        <a:effectLst/>
                        <a:latin typeface="Calibri" panose="020F0502020204030204" pitchFamily="34" charset="0"/>
                        <a:ea typeface="Calibri" panose="020F0502020204030204" pitchFamily="34" charset="0"/>
                        <a:cs typeface="Times New Roman" panose="02020603050405020304" pitchFamily="18" charset="0"/>
                      </a:endParaRPr>
                    </a:p>
                  </a:txBody>
                  <a:tcPr marL="8970" marR="8970" marT="0" marB="0"/>
                </a:tc>
                <a:extLst>
                  <a:ext uri="{0D108BD9-81ED-4DB2-BD59-A6C34878D82A}">
                    <a16:rowId xmlns:a16="http://schemas.microsoft.com/office/drawing/2014/main" val="29678173"/>
                  </a:ext>
                </a:extLst>
              </a:tr>
              <a:tr h="1241675">
                <a:tc>
                  <a:txBody>
                    <a:bodyPr/>
                    <a:lstStyle/>
                    <a:p>
                      <a:pPr marL="0" marR="0" algn="just">
                        <a:lnSpc>
                          <a:spcPct val="107000"/>
                        </a:lnSpc>
                        <a:spcBef>
                          <a:spcPts val="0"/>
                        </a:spcBef>
                        <a:spcAft>
                          <a:spcPts val="0"/>
                        </a:spcAft>
                      </a:pPr>
                      <a:r>
                        <a:rPr lang="en-US" sz="3200" b="0">
                          <a:effectLst/>
                        </a:rPr>
                        <a:t>Structural quality, durability and location </a:t>
                      </a:r>
                      <a:endParaRPr lang="en-US" sz="3200" b="0">
                        <a:effectLst/>
                        <a:latin typeface="Calibri" panose="020F0502020204030204" pitchFamily="34" charset="0"/>
                        <a:ea typeface="Calibri" panose="020F0502020204030204" pitchFamily="34" charset="0"/>
                        <a:cs typeface="Times New Roman" panose="02020603050405020304" pitchFamily="18" charset="0"/>
                      </a:endParaRPr>
                    </a:p>
                  </a:txBody>
                  <a:tcPr marL="8970" marR="8970" marT="0" marB="0"/>
                </a:tc>
                <a:tc>
                  <a:txBody>
                    <a:bodyPr/>
                    <a:lstStyle/>
                    <a:p>
                      <a:pPr marL="0" marR="0" algn="ctr">
                        <a:lnSpc>
                          <a:spcPct val="107000"/>
                        </a:lnSpc>
                        <a:spcBef>
                          <a:spcPts val="0"/>
                        </a:spcBef>
                        <a:spcAft>
                          <a:spcPts val="0"/>
                        </a:spcAft>
                      </a:pPr>
                      <a:r>
                        <a:rPr lang="en-US" sz="3200" b="0">
                          <a:effectLst/>
                        </a:rPr>
                        <a:t>X</a:t>
                      </a:r>
                      <a:endParaRPr lang="en-US" sz="3200" b="0">
                        <a:effectLst/>
                        <a:latin typeface="Calibri" panose="020F0502020204030204" pitchFamily="34" charset="0"/>
                        <a:ea typeface="Calibri" panose="020F0502020204030204" pitchFamily="34" charset="0"/>
                        <a:cs typeface="Times New Roman" panose="02020603050405020304" pitchFamily="18" charset="0"/>
                      </a:endParaRPr>
                    </a:p>
                  </a:txBody>
                  <a:tcPr marL="8970" marR="8970" marT="0" marB="0"/>
                </a:tc>
                <a:tc>
                  <a:txBody>
                    <a:bodyPr/>
                    <a:lstStyle/>
                    <a:p>
                      <a:pPr marL="0" marR="0" algn="ctr">
                        <a:lnSpc>
                          <a:spcPct val="107000"/>
                        </a:lnSpc>
                        <a:spcBef>
                          <a:spcPts val="0"/>
                        </a:spcBef>
                        <a:spcAft>
                          <a:spcPts val="0"/>
                        </a:spcAft>
                      </a:pPr>
                      <a:r>
                        <a:rPr lang="en-US" sz="3200" b="0">
                          <a:effectLst/>
                        </a:rPr>
                        <a:t>X</a:t>
                      </a:r>
                      <a:endParaRPr lang="en-US" sz="3200" b="0">
                        <a:effectLst/>
                        <a:latin typeface="Calibri" panose="020F0502020204030204" pitchFamily="34" charset="0"/>
                        <a:ea typeface="Calibri" panose="020F0502020204030204" pitchFamily="34" charset="0"/>
                        <a:cs typeface="Times New Roman" panose="02020603050405020304" pitchFamily="18" charset="0"/>
                      </a:endParaRPr>
                    </a:p>
                  </a:txBody>
                  <a:tcPr marL="8970" marR="8970" marT="0" marB="0"/>
                </a:tc>
                <a:tc>
                  <a:txBody>
                    <a:bodyPr/>
                    <a:lstStyle/>
                    <a:p>
                      <a:pPr marL="0" marR="0" algn="ctr">
                        <a:lnSpc>
                          <a:spcPct val="107000"/>
                        </a:lnSpc>
                        <a:spcBef>
                          <a:spcPts val="0"/>
                        </a:spcBef>
                        <a:spcAft>
                          <a:spcPts val="0"/>
                        </a:spcAft>
                      </a:pPr>
                      <a:r>
                        <a:rPr lang="en-US" sz="3200" b="0">
                          <a:effectLst/>
                        </a:rPr>
                        <a:t>X</a:t>
                      </a:r>
                      <a:endParaRPr lang="en-US" sz="3200" b="0">
                        <a:effectLst/>
                        <a:latin typeface="Calibri" panose="020F0502020204030204" pitchFamily="34" charset="0"/>
                        <a:ea typeface="Calibri" panose="020F0502020204030204" pitchFamily="34" charset="0"/>
                        <a:cs typeface="Times New Roman" panose="02020603050405020304" pitchFamily="18" charset="0"/>
                      </a:endParaRPr>
                    </a:p>
                  </a:txBody>
                  <a:tcPr marL="8970" marR="8970" marT="0" marB="0"/>
                </a:tc>
                <a:extLst>
                  <a:ext uri="{0D108BD9-81ED-4DB2-BD59-A6C34878D82A}">
                    <a16:rowId xmlns:a16="http://schemas.microsoft.com/office/drawing/2014/main" val="729590995"/>
                  </a:ext>
                </a:extLst>
              </a:tr>
              <a:tr h="495468">
                <a:tc>
                  <a:txBody>
                    <a:bodyPr/>
                    <a:lstStyle/>
                    <a:p>
                      <a:pPr marL="0" marR="0" algn="just">
                        <a:lnSpc>
                          <a:spcPct val="107000"/>
                        </a:lnSpc>
                        <a:spcBef>
                          <a:spcPts val="0"/>
                        </a:spcBef>
                        <a:spcAft>
                          <a:spcPts val="0"/>
                        </a:spcAft>
                      </a:pPr>
                      <a:r>
                        <a:rPr lang="en-US" sz="3200" b="0">
                          <a:effectLst/>
                        </a:rPr>
                        <a:t>Security of tenure </a:t>
                      </a:r>
                      <a:endParaRPr lang="en-US" sz="3200" b="0">
                        <a:effectLst/>
                        <a:latin typeface="Calibri" panose="020F0502020204030204" pitchFamily="34" charset="0"/>
                        <a:ea typeface="Calibri" panose="020F0502020204030204" pitchFamily="34" charset="0"/>
                        <a:cs typeface="Times New Roman" panose="02020603050405020304" pitchFamily="18" charset="0"/>
                      </a:endParaRPr>
                    </a:p>
                  </a:txBody>
                  <a:tcPr marL="8970" marR="8970" marT="0" marB="0"/>
                </a:tc>
                <a:tc>
                  <a:txBody>
                    <a:bodyPr/>
                    <a:lstStyle/>
                    <a:p>
                      <a:pPr marL="0" marR="0" algn="ctr">
                        <a:lnSpc>
                          <a:spcPct val="107000"/>
                        </a:lnSpc>
                        <a:spcBef>
                          <a:spcPts val="0"/>
                        </a:spcBef>
                        <a:spcAft>
                          <a:spcPts val="0"/>
                        </a:spcAft>
                      </a:pPr>
                      <a:r>
                        <a:rPr lang="en-US" sz="3200" b="0">
                          <a:effectLst/>
                        </a:rPr>
                        <a:t>X</a:t>
                      </a:r>
                      <a:endParaRPr lang="en-US" sz="3200" b="0">
                        <a:effectLst/>
                        <a:latin typeface="Calibri" panose="020F0502020204030204" pitchFamily="34" charset="0"/>
                        <a:ea typeface="Calibri" panose="020F0502020204030204" pitchFamily="34" charset="0"/>
                        <a:cs typeface="Times New Roman" panose="02020603050405020304" pitchFamily="18" charset="0"/>
                      </a:endParaRPr>
                    </a:p>
                  </a:txBody>
                  <a:tcPr marL="8970" marR="8970" marT="0" marB="0"/>
                </a:tc>
                <a:tc>
                  <a:txBody>
                    <a:bodyPr/>
                    <a:lstStyle/>
                    <a:p>
                      <a:pPr marL="0" marR="0" algn="ctr">
                        <a:lnSpc>
                          <a:spcPct val="107000"/>
                        </a:lnSpc>
                        <a:spcBef>
                          <a:spcPts val="0"/>
                        </a:spcBef>
                        <a:spcAft>
                          <a:spcPts val="0"/>
                        </a:spcAft>
                      </a:pPr>
                      <a:r>
                        <a:rPr lang="en-US" sz="3200" b="0">
                          <a:effectLst/>
                        </a:rPr>
                        <a:t>X</a:t>
                      </a:r>
                      <a:endParaRPr lang="en-US" sz="3200" b="0">
                        <a:effectLst/>
                        <a:latin typeface="Calibri" panose="020F0502020204030204" pitchFamily="34" charset="0"/>
                        <a:ea typeface="Calibri" panose="020F0502020204030204" pitchFamily="34" charset="0"/>
                        <a:cs typeface="Times New Roman" panose="02020603050405020304" pitchFamily="18" charset="0"/>
                      </a:endParaRPr>
                    </a:p>
                  </a:txBody>
                  <a:tcPr marL="8970" marR="8970" marT="0" marB="0"/>
                </a:tc>
                <a:tc>
                  <a:txBody>
                    <a:bodyPr/>
                    <a:lstStyle/>
                    <a:p>
                      <a:pPr marL="0" marR="0" algn="ctr">
                        <a:lnSpc>
                          <a:spcPct val="107000"/>
                        </a:lnSpc>
                        <a:spcBef>
                          <a:spcPts val="0"/>
                        </a:spcBef>
                        <a:spcAft>
                          <a:spcPts val="0"/>
                        </a:spcAft>
                      </a:pPr>
                      <a:r>
                        <a:rPr lang="en-US" sz="3200" b="0">
                          <a:effectLst/>
                        </a:rPr>
                        <a:t>X</a:t>
                      </a:r>
                      <a:endParaRPr lang="en-US" sz="3200" b="0">
                        <a:effectLst/>
                        <a:latin typeface="Calibri" panose="020F0502020204030204" pitchFamily="34" charset="0"/>
                        <a:ea typeface="Calibri" panose="020F0502020204030204" pitchFamily="34" charset="0"/>
                        <a:cs typeface="Times New Roman" panose="02020603050405020304" pitchFamily="18" charset="0"/>
                      </a:endParaRPr>
                    </a:p>
                  </a:txBody>
                  <a:tcPr marL="8970" marR="8970" marT="0" marB="0"/>
                </a:tc>
                <a:extLst>
                  <a:ext uri="{0D108BD9-81ED-4DB2-BD59-A6C34878D82A}">
                    <a16:rowId xmlns:a16="http://schemas.microsoft.com/office/drawing/2014/main" val="3934490408"/>
                  </a:ext>
                </a:extLst>
              </a:tr>
              <a:tr h="401487">
                <a:tc>
                  <a:txBody>
                    <a:bodyPr/>
                    <a:lstStyle/>
                    <a:p>
                      <a:pPr marL="0" marR="0" algn="just">
                        <a:lnSpc>
                          <a:spcPct val="107000"/>
                        </a:lnSpc>
                        <a:spcBef>
                          <a:spcPts val="0"/>
                        </a:spcBef>
                        <a:spcAft>
                          <a:spcPts val="0"/>
                        </a:spcAft>
                      </a:pPr>
                      <a:r>
                        <a:rPr lang="en-US" sz="3200" b="0">
                          <a:effectLst/>
                        </a:rPr>
                        <a:t>Affordability </a:t>
                      </a:r>
                      <a:endParaRPr lang="en-US" sz="3200" b="0">
                        <a:effectLst/>
                        <a:latin typeface="Calibri" panose="020F0502020204030204" pitchFamily="34" charset="0"/>
                        <a:ea typeface="Calibri" panose="020F0502020204030204" pitchFamily="34" charset="0"/>
                        <a:cs typeface="Times New Roman" panose="02020603050405020304" pitchFamily="18" charset="0"/>
                      </a:endParaRPr>
                    </a:p>
                  </a:txBody>
                  <a:tcPr marL="8970" marR="8970" marT="0" marB="0"/>
                </a:tc>
                <a:tc>
                  <a:txBody>
                    <a:bodyPr/>
                    <a:lstStyle/>
                    <a:p>
                      <a:pPr marL="0" marR="0" algn="ctr">
                        <a:lnSpc>
                          <a:spcPct val="107000"/>
                        </a:lnSpc>
                        <a:spcBef>
                          <a:spcPts val="0"/>
                        </a:spcBef>
                        <a:spcAft>
                          <a:spcPts val="0"/>
                        </a:spcAft>
                      </a:pPr>
                      <a:r>
                        <a:rPr lang="en-US" sz="3200" b="0">
                          <a:effectLst/>
                        </a:rPr>
                        <a:t> </a:t>
                      </a:r>
                      <a:endParaRPr lang="en-US" sz="3200" b="0">
                        <a:effectLst/>
                        <a:latin typeface="Calibri" panose="020F0502020204030204" pitchFamily="34" charset="0"/>
                        <a:ea typeface="Calibri" panose="020F0502020204030204" pitchFamily="34" charset="0"/>
                        <a:cs typeface="Times New Roman" panose="02020603050405020304" pitchFamily="18" charset="0"/>
                      </a:endParaRPr>
                    </a:p>
                  </a:txBody>
                  <a:tcPr marL="8970" marR="8970" marT="0" marB="0"/>
                </a:tc>
                <a:tc>
                  <a:txBody>
                    <a:bodyPr/>
                    <a:lstStyle/>
                    <a:p>
                      <a:pPr marL="0" marR="0" algn="ctr">
                        <a:lnSpc>
                          <a:spcPct val="107000"/>
                        </a:lnSpc>
                        <a:spcBef>
                          <a:spcPts val="0"/>
                        </a:spcBef>
                        <a:spcAft>
                          <a:spcPts val="0"/>
                        </a:spcAft>
                      </a:pPr>
                      <a:r>
                        <a:rPr lang="en-US" sz="3200" b="0">
                          <a:effectLst/>
                        </a:rPr>
                        <a:t> </a:t>
                      </a:r>
                      <a:endParaRPr lang="en-US" sz="3200" b="0">
                        <a:effectLst/>
                        <a:latin typeface="Calibri" panose="020F0502020204030204" pitchFamily="34" charset="0"/>
                        <a:ea typeface="Calibri" panose="020F0502020204030204" pitchFamily="34" charset="0"/>
                        <a:cs typeface="Times New Roman" panose="02020603050405020304" pitchFamily="18" charset="0"/>
                      </a:endParaRPr>
                    </a:p>
                  </a:txBody>
                  <a:tcPr marL="8970" marR="8970" marT="0" marB="0"/>
                </a:tc>
                <a:tc>
                  <a:txBody>
                    <a:bodyPr/>
                    <a:lstStyle/>
                    <a:p>
                      <a:pPr marL="0" marR="0" algn="ctr">
                        <a:lnSpc>
                          <a:spcPct val="107000"/>
                        </a:lnSpc>
                        <a:spcBef>
                          <a:spcPts val="0"/>
                        </a:spcBef>
                        <a:spcAft>
                          <a:spcPts val="0"/>
                        </a:spcAft>
                      </a:pPr>
                      <a:r>
                        <a:rPr lang="en-US" sz="3200" b="0">
                          <a:effectLst/>
                        </a:rPr>
                        <a:t>X</a:t>
                      </a:r>
                      <a:endParaRPr lang="en-US" sz="3200" b="0">
                        <a:effectLst/>
                        <a:latin typeface="Calibri" panose="020F0502020204030204" pitchFamily="34" charset="0"/>
                        <a:ea typeface="Calibri" panose="020F0502020204030204" pitchFamily="34" charset="0"/>
                        <a:cs typeface="Times New Roman" panose="02020603050405020304" pitchFamily="18" charset="0"/>
                      </a:endParaRPr>
                    </a:p>
                  </a:txBody>
                  <a:tcPr marL="8970" marR="8970" marT="0" marB="0"/>
                </a:tc>
                <a:extLst>
                  <a:ext uri="{0D108BD9-81ED-4DB2-BD59-A6C34878D82A}">
                    <a16:rowId xmlns:a16="http://schemas.microsoft.com/office/drawing/2014/main" val="2156363901"/>
                  </a:ext>
                </a:extLst>
              </a:tr>
              <a:tr h="401487">
                <a:tc>
                  <a:txBody>
                    <a:bodyPr/>
                    <a:lstStyle/>
                    <a:p>
                      <a:pPr marL="0" marR="0" algn="just">
                        <a:lnSpc>
                          <a:spcPct val="107000"/>
                        </a:lnSpc>
                        <a:spcBef>
                          <a:spcPts val="0"/>
                        </a:spcBef>
                        <a:spcAft>
                          <a:spcPts val="0"/>
                        </a:spcAft>
                      </a:pPr>
                      <a:r>
                        <a:rPr lang="en-US" sz="3200" b="0">
                          <a:effectLst/>
                        </a:rPr>
                        <a:t>Accessibility </a:t>
                      </a:r>
                      <a:endParaRPr lang="en-US" sz="3200" b="0">
                        <a:effectLst/>
                        <a:latin typeface="Calibri" panose="020F0502020204030204" pitchFamily="34" charset="0"/>
                        <a:ea typeface="Calibri" panose="020F0502020204030204" pitchFamily="34" charset="0"/>
                        <a:cs typeface="Times New Roman" panose="02020603050405020304" pitchFamily="18" charset="0"/>
                      </a:endParaRPr>
                    </a:p>
                  </a:txBody>
                  <a:tcPr marL="8970" marR="8970" marT="0" marB="0"/>
                </a:tc>
                <a:tc>
                  <a:txBody>
                    <a:bodyPr/>
                    <a:lstStyle/>
                    <a:p>
                      <a:pPr marL="0" marR="0" algn="ctr">
                        <a:lnSpc>
                          <a:spcPct val="107000"/>
                        </a:lnSpc>
                        <a:spcBef>
                          <a:spcPts val="0"/>
                        </a:spcBef>
                        <a:spcAft>
                          <a:spcPts val="0"/>
                        </a:spcAft>
                      </a:pPr>
                      <a:r>
                        <a:rPr lang="en-US" sz="3200" b="0">
                          <a:effectLst/>
                        </a:rPr>
                        <a:t> </a:t>
                      </a:r>
                      <a:endParaRPr lang="en-US" sz="3200" b="0">
                        <a:effectLst/>
                        <a:latin typeface="Calibri" panose="020F0502020204030204" pitchFamily="34" charset="0"/>
                        <a:ea typeface="Calibri" panose="020F0502020204030204" pitchFamily="34" charset="0"/>
                        <a:cs typeface="Times New Roman" panose="02020603050405020304" pitchFamily="18" charset="0"/>
                      </a:endParaRPr>
                    </a:p>
                  </a:txBody>
                  <a:tcPr marL="8970" marR="8970" marT="0" marB="0"/>
                </a:tc>
                <a:tc>
                  <a:txBody>
                    <a:bodyPr/>
                    <a:lstStyle/>
                    <a:p>
                      <a:pPr marL="0" marR="0" algn="ctr">
                        <a:lnSpc>
                          <a:spcPct val="107000"/>
                        </a:lnSpc>
                        <a:spcBef>
                          <a:spcPts val="0"/>
                        </a:spcBef>
                        <a:spcAft>
                          <a:spcPts val="0"/>
                        </a:spcAft>
                      </a:pPr>
                      <a:r>
                        <a:rPr lang="en-US" sz="3200" b="0">
                          <a:effectLst/>
                        </a:rPr>
                        <a:t> </a:t>
                      </a:r>
                      <a:endParaRPr lang="en-US" sz="3200" b="0">
                        <a:effectLst/>
                        <a:latin typeface="Calibri" panose="020F0502020204030204" pitchFamily="34" charset="0"/>
                        <a:ea typeface="Calibri" panose="020F0502020204030204" pitchFamily="34" charset="0"/>
                        <a:cs typeface="Times New Roman" panose="02020603050405020304" pitchFamily="18" charset="0"/>
                      </a:endParaRPr>
                    </a:p>
                  </a:txBody>
                  <a:tcPr marL="8970" marR="8970" marT="0" marB="0"/>
                </a:tc>
                <a:tc>
                  <a:txBody>
                    <a:bodyPr/>
                    <a:lstStyle/>
                    <a:p>
                      <a:pPr marL="0" marR="0" algn="ctr">
                        <a:lnSpc>
                          <a:spcPct val="107000"/>
                        </a:lnSpc>
                        <a:spcBef>
                          <a:spcPts val="0"/>
                        </a:spcBef>
                        <a:spcAft>
                          <a:spcPts val="0"/>
                        </a:spcAft>
                      </a:pPr>
                      <a:r>
                        <a:rPr lang="en-US" sz="3200" b="0">
                          <a:effectLst/>
                        </a:rPr>
                        <a:t>X</a:t>
                      </a:r>
                      <a:endParaRPr lang="en-US" sz="3200" b="0">
                        <a:effectLst/>
                        <a:latin typeface="Calibri" panose="020F0502020204030204" pitchFamily="34" charset="0"/>
                        <a:ea typeface="Calibri" panose="020F0502020204030204" pitchFamily="34" charset="0"/>
                        <a:cs typeface="Times New Roman" panose="02020603050405020304" pitchFamily="18" charset="0"/>
                      </a:endParaRPr>
                    </a:p>
                  </a:txBody>
                  <a:tcPr marL="8970" marR="8970" marT="0" marB="0"/>
                </a:tc>
                <a:extLst>
                  <a:ext uri="{0D108BD9-81ED-4DB2-BD59-A6C34878D82A}">
                    <a16:rowId xmlns:a16="http://schemas.microsoft.com/office/drawing/2014/main" val="2369511477"/>
                  </a:ext>
                </a:extLst>
              </a:tr>
              <a:tr h="495468">
                <a:tc>
                  <a:txBody>
                    <a:bodyPr/>
                    <a:lstStyle/>
                    <a:p>
                      <a:pPr marL="0" marR="0" algn="just">
                        <a:lnSpc>
                          <a:spcPct val="107000"/>
                        </a:lnSpc>
                        <a:spcBef>
                          <a:spcPts val="0"/>
                        </a:spcBef>
                        <a:spcAft>
                          <a:spcPts val="0"/>
                        </a:spcAft>
                      </a:pPr>
                      <a:r>
                        <a:rPr lang="en-US" sz="3200" b="0">
                          <a:effectLst/>
                        </a:rPr>
                        <a:t>Cultural adequacy </a:t>
                      </a:r>
                      <a:endParaRPr lang="en-US" sz="3200" b="0">
                        <a:effectLst/>
                        <a:latin typeface="Calibri" panose="020F0502020204030204" pitchFamily="34" charset="0"/>
                        <a:ea typeface="Calibri" panose="020F0502020204030204" pitchFamily="34" charset="0"/>
                        <a:cs typeface="Times New Roman" panose="02020603050405020304" pitchFamily="18" charset="0"/>
                      </a:endParaRPr>
                    </a:p>
                  </a:txBody>
                  <a:tcPr marL="8970" marR="8970" marT="0" marB="0"/>
                </a:tc>
                <a:tc>
                  <a:txBody>
                    <a:bodyPr/>
                    <a:lstStyle/>
                    <a:p>
                      <a:pPr marL="0" marR="0" algn="ctr">
                        <a:lnSpc>
                          <a:spcPct val="107000"/>
                        </a:lnSpc>
                        <a:spcBef>
                          <a:spcPts val="0"/>
                        </a:spcBef>
                        <a:spcAft>
                          <a:spcPts val="0"/>
                        </a:spcAft>
                      </a:pPr>
                      <a:r>
                        <a:rPr lang="en-US" sz="3200" b="0">
                          <a:effectLst/>
                        </a:rPr>
                        <a:t> </a:t>
                      </a:r>
                      <a:endParaRPr lang="en-US" sz="3200" b="0">
                        <a:effectLst/>
                        <a:latin typeface="Calibri" panose="020F0502020204030204" pitchFamily="34" charset="0"/>
                        <a:ea typeface="Calibri" panose="020F0502020204030204" pitchFamily="34" charset="0"/>
                        <a:cs typeface="Times New Roman" panose="02020603050405020304" pitchFamily="18" charset="0"/>
                      </a:endParaRPr>
                    </a:p>
                  </a:txBody>
                  <a:tcPr marL="8970" marR="8970" marT="0" marB="0"/>
                </a:tc>
                <a:tc>
                  <a:txBody>
                    <a:bodyPr/>
                    <a:lstStyle/>
                    <a:p>
                      <a:pPr marL="0" marR="0" algn="ctr">
                        <a:lnSpc>
                          <a:spcPct val="107000"/>
                        </a:lnSpc>
                        <a:spcBef>
                          <a:spcPts val="0"/>
                        </a:spcBef>
                        <a:spcAft>
                          <a:spcPts val="0"/>
                        </a:spcAft>
                      </a:pPr>
                      <a:r>
                        <a:rPr lang="en-US" sz="3200" b="0">
                          <a:effectLst/>
                        </a:rPr>
                        <a:t> </a:t>
                      </a:r>
                      <a:endParaRPr lang="en-US" sz="3200" b="0">
                        <a:effectLst/>
                        <a:latin typeface="Calibri" panose="020F0502020204030204" pitchFamily="34" charset="0"/>
                        <a:ea typeface="Calibri" panose="020F0502020204030204" pitchFamily="34" charset="0"/>
                        <a:cs typeface="Times New Roman" panose="02020603050405020304" pitchFamily="18" charset="0"/>
                      </a:endParaRPr>
                    </a:p>
                  </a:txBody>
                  <a:tcPr marL="8970" marR="8970" marT="0" marB="0"/>
                </a:tc>
                <a:tc>
                  <a:txBody>
                    <a:bodyPr/>
                    <a:lstStyle/>
                    <a:p>
                      <a:pPr marL="0" marR="0" algn="ctr">
                        <a:lnSpc>
                          <a:spcPct val="107000"/>
                        </a:lnSpc>
                        <a:spcBef>
                          <a:spcPts val="0"/>
                        </a:spcBef>
                        <a:spcAft>
                          <a:spcPts val="0"/>
                        </a:spcAft>
                      </a:pPr>
                      <a:r>
                        <a:rPr lang="en-US" sz="3200" b="0" dirty="0">
                          <a:effectLst/>
                        </a:rPr>
                        <a:t>X</a:t>
                      </a:r>
                      <a:endParaRPr lang="en-US" sz="3200" b="0" dirty="0">
                        <a:effectLst/>
                        <a:latin typeface="Calibri" panose="020F0502020204030204" pitchFamily="34" charset="0"/>
                        <a:ea typeface="Calibri" panose="020F0502020204030204" pitchFamily="34" charset="0"/>
                        <a:cs typeface="Times New Roman" panose="02020603050405020304" pitchFamily="18" charset="0"/>
                      </a:endParaRPr>
                    </a:p>
                  </a:txBody>
                  <a:tcPr marL="8970" marR="8970" marT="0" marB="0"/>
                </a:tc>
                <a:extLst>
                  <a:ext uri="{0D108BD9-81ED-4DB2-BD59-A6C34878D82A}">
                    <a16:rowId xmlns:a16="http://schemas.microsoft.com/office/drawing/2014/main" val="2205596386"/>
                  </a:ext>
                </a:extLst>
              </a:tr>
            </a:tbl>
          </a:graphicData>
        </a:graphic>
      </p:graphicFrame>
    </p:spTree>
    <p:extLst>
      <p:ext uri="{BB962C8B-B14F-4D97-AF65-F5344CB8AC3E}">
        <p14:creationId xmlns:p14="http://schemas.microsoft.com/office/powerpoint/2010/main" val="37425216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FFD5E-45E4-4143-B571-C250F3D93AF4}"/>
              </a:ext>
            </a:extLst>
          </p:cNvPr>
          <p:cNvSpPr>
            <a:spLocks noGrp="1"/>
          </p:cNvSpPr>
          <p:nvPr>
            <p:ph type="body" sz="quarter" idx="10"/>
          </p:nvPr>
        </p:nvSpPr>
        <p:spPr>
          <a:xfrm>
            <a:off x="1588889" y="1047570"/>
            <a:ext cx="21233951" cy="1151213"/>
          </a:xfrm>
        </p:spPr>
        <p:txBody>
          <a:bodyPr/>
          <a:lstStyle/>
          <a:p>
            <a:r>
              <a:rPr lang="en-US" sz="3600" dirty="0"/>
              <a:t>Indicator methodology</a:t>
            </a:r>
          </a:p>
          <a:p>
            <a:endParaRPr lang="en-US" dirty="0"/>
          </a:p>
        </p:txBody>
      </p:sp>
      <p:sp>
        <p:nvSpPr>
          <p:cNvPr id="3" name="Text Placeholder 2">
            <a:extLst>
              <a:ext uri="{FF2B5EF4-FFF2-40B4-BE49-F238E27FC236}">
                <a16:creationId xmlns:a16="http://schemas.microsoft.com/office/drawing/2014/main" id="{5F1DD93D-BCA8-4CE0-B679-8D9B356172AE}"/>
              </a:ext>
            </a:extLst>
          </p:cNvPr>
          <p:cNvSpPr>
            <a:spLocks noGrp="1"/>
          </p:cNvSpPr>
          <p:nvPr>
            <p:ph type="body" sz="quarter" idx="11"/>
          </p:nvPr>
        </p:nvSpPr>
        <p:spPr>
          <a:xfrm>
            <a:off x="1561160" y="2080241"/>
            <a:ext cx="21233951" cy="2154436"/>
          </a:xfrm>
        </p:spPr>
        <p:txBody>
          <a:bodyPr/>
          <a:lstStyle/>
          <a:p>
            <a:r>
              <a:rPr lang="en-US" sz="3500" dirty="0">
                <a:solidFill>
                  <a:srgbClr val="009CDB"/>
                </a:solidFill>
              </a:rPr>
              <a:t>Indicator 11.1.1: Proportion of urban population living in slums, informal settlements or inadequate housing, by sex </a:t>
            </a:r>
          </a:p>
          <a:p>
            <a:r>
              <a:rPr lang="en-US" sz="3500" dirty="0">
                <a:solidFill>
                  <a:srgbClr val="009CDB"/>
                </a:solidFill>
              </a:rPr>
              <a:t> </a:t>
            </a:r>
          </a:p>
          <a:p>
            <a:pPr algn="just"/>
            <a:endParaRPr lang="en-US" sz="3500" dirty="0">
              <a:solidFill>
                <a:srgbClr val="009CDB"/>
              </a:solidFill>
            </a:endParaRPr>
          </a:p>
        </p:txBody>
      </p:sp>
      <p:sp>
        <p:nvSpPr>
          <p:cNvPr id="5" name="TextBox 4">
            <a:extLst>
              <a:ext uri="{FF2B5EF4-FFF2-40B4-BE49-F238E27FC236}">
                <a16:creationId xmlns:a16="http://schemas.microsoft.com/office/drawing/2014/main" id="{6D4015D3-D68E-4759-877A-65A708D75B43}"/>
              </a:ext>
            </a:extLst>
          </p:cNvPr>
          <p:cNvSpPr txBox="1"/>
          <p:nvPr/>
        </p:nvSpPr>
        <p:spPr>
          <a:xfrm>
            <a:off x="1575034" y="3380597"/>
            <a:ext cx="12521966" cy="2785378"/>
          </a:xfrm>
          <a:prstGeom prst="rect">
            <a:avLst/>
          </a:prstGeom>
          <a:noFill/>
        </p:spPr>
        <p:txBody>
          <a:bodyPr wrap="square" rtlCol="0">
            <a:spAutoFit/>
          </a:bodyPr>
          <a:lstStyle/>
          <a:p>
            <a:r>
              <a:rPr lang="en-US" sz="3500" dirty="0">
                <a:solidFill>
                  <a:srgbClr val="6D6E70"/>
                </a:solidFill>
                <a:latin typeface="Arial" panose="020B0604020202020204" pitchFamily="34" charset="0"/>
                <a:cs typeface="Arial" panose="020B0604020202020204" pitchFamily="34" charset="0"/>
              </a:rPr>
              <a:t>Computation method</a:t>
            </a:r>
          </a:p>
          <a:p>
            <a:endParaRPr lang="en-US" sz="3500" dirty="0">
              <a:solidFill>
                <a:srgbClr val="6D6E70"/>
              </a:solidFill>
              <a:latin typeface="Arial" panose="020B0604020202020204" pitchFamily="34" charset="0"/>
              <a:cs typeface="Arial" panose="020B0604020202020204" pitchFamily="34" charset="0"/>
            </a:endParaRPr>
          </a:p>
          <a:p>
            <a:r>
              <a:rPr lang="en-US" sz="3500" dirty="0">
                <a:solidFill>
                  <a:srgbClr val="6D6E70"/>
                </a:solidFill>
                <a:latin typeface="Arial" panose="020B0604020202020204" pitchFamily="34" charset="0"/>
                <a:cs typeface="Arial" panose="020B0604020202020204" pitchFamily="34" charset="0"/>
              </a:rPr>
              <a:t>- Slum/informal settlements households (SISH):</a:t>
            </a:r>
          </a:p>
          <a:p>
            <a:endParaRPr lang="en-US" sz="3500" dirty="0">
              <a:solidFill>
                <a:srgbClr val="6D6E70"/>
              </a:solidFill>
              <a:latin typeface="Arial" panose="020B0604020202020204" pitchFamily="34" charset="0"/>
              <a:cs typeface="Arial" panose="020B0604020202020204" pitchFamily="34" charset="0"/>
            </a:endParaRPr>
          </a:p>
          <a:p>
            <a:endParaRPr lang="en-US" sz="3500" dirty="0">
              <a:solidFill>
                <a:srgbClr val="6D6E7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87F901A3-53C8-46B6-B920-943CAE666B40}"/>
                  </a:ext>
                </a:extLst>
              </p:cNvPr>
              <p:cNvSpPr/>
              <p:nvPr/>
            </p:nvSpPr>
            <p:spPr>
              <a:xfrm>
                <a:off x="6224155" y="5608804"/>
                <a:ext cx="15773400" cy="123873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3600" i="1" smtClean="0">
                              <a:solidFill>
                                <a:srgbClr val="6D6E70"/>
                              </a:solidFill>
                              <a:latin typeface="Cambria Math" panose="02040503050406030204" pitchFamily="18" charset="0"/>
                            </a:rPr>
                          </m:ctrlPr>
                        </m:fPr>
                        <m:num>
                          <m:r>
                            <a:rPr lang="en-US" sz="3600" i="1">
                              <a:solidFill>
                                <a:srgbClr val="6D6E70"/>
                              </a:solidFill>
                              <a:latin typeface="Cambria Math" panose="02040503050406030204" pitchFamily="18" charset="0"/>
                            </a:rPr>
                            <m:t>𝑁𝑢𝑚𝑏𝑒𝑟</m:t>
                          </m:r>
                          <m:r>
                            <a:rPr lang="en-US" sz="3600" i="1">
                              <a:solidFill>
                                <a:srgbClr val="6D6E70"/>
                              </a:solidFill>
                              <a:latin typeface="Cambria Math" panose="02040503050406030204" pitchFamily="18" charset="0"/>
                            </a:rPr>
                            <m:t> </m:t>
                          </m:r>
                          <m:r>
                            <a:rPr lang="en-US" sz="3600" i="1">
                              <a:solidFill>
                                <a:srgbClr val="6D6E70"/>
                              </a:solidFill>
                              <a:latin typeface="Cambria Math" panose="02040503050406030204" pitchFamily="18" charset="0"/>
                            </a:rPr>
                            <m:t>𝑜𝑓</m:t>
                          </m:r>
                          <m:r>
                            <a:rPr lang="en-US" sz="3600" i="1">
                              <a:solidFill>
                                <a:srgbClr val="6D6E70"/>
                              </a:solidFill>
                              <a:latin typeface="Cambria Math" panose="02040503050406030204" pitchFamily="18" charset="0"/>
                            </a:rPr>
                            <m:t> </m:t>
                          </m:r>
                          <m:r>
                            <a:rPr lang="en-US" sz="3600" i="1">
                              <a:solidFill>
                                <a:srgbClr val="6D6E70"/>
                              </a:solidFill>
                              <a:latin typeface="Cambria Math" panose="02040503050406030204" pitchFamily="18" charset="0"/>
                            </a:rPr>
                            <m:t>𝑝𝑒𝑜𝑝𝑙𝑒</m:t>
                          </m:r>
                          <m:r>
                            <a:rPr lang="en-US" sz="3600" i="1">
                              <a:solidFill>
                                <a:srgbClr val="6D6E70"/>
                              </a:solidFill>
                              <a:latin typeface="Cambria Math" panose="02040503050406030204" pitchFamily="18" charset="0"/>
                            </a:rPr>
                            <m:t> </m:t>
                          </m:r>
                          <m:r>
                            <a:rPr lang="en-US" sz="3600" i="1">
                              <a:solidFill>
                                <a:srgbClr val="6D6E70"/>
                              </a:solidFill>
                              <a:latin typeface="Cambria Math" panose="02040503050406030204" pitchFamily="18" charset="0"/>
                            </a:rPr>
                            <m:t>𝑙𝑖𝑣𝑖𝑛𝑔</m:t>
                          </m:r>
                          <m:r>
                            <a:rPr lang="en-US" sz="3600" i="1">
                              <a:solidFill>
                                <a:srgbClr val="6D6E70"/>
                              </a:solidFill>
                              <a:latin typeface="Cambria Math" panose="02040503050406030204" pitchFamily="18" charset="0"/>
                            </a:rPr>
                            <m:t> </m:t>
                          </m:r>
                          <m:r>
                            <a:rPr lang="en-US" sz="3600" i="1">
                              <a:solidFill>
                                <a:srgbClr val="6D6E70"/>
                              </a:solidFill>
                              <a:latin typeface="Cambria Math" panose="02040503050406030204" pitchFamily="18" charset="0"/>
                            </a:rPr>
                            <m:t>𝑖𝑛</m:t>
                          </m:r>
                          <m:r>
                            <a:rPr lang="en-US" sz="3600" i="1">
                              <a:solidFill>
                                <a:srgbClr val="6D6E70"/>
                              </a:solidFill>
                              <a:latin typeface="Cambria Math" panose="02040503050406030204" pitchFamily="18" charset="0"/>
                            </a:rPr>
                            <m:t> </m:t>
                          </m:r>
                          <m:r>
                            <a:rPr lang="en-US" sz="3600" i="1">
                              <a:solidFill>
                                <a:srgbClr val="6D6E70"/>
                              </a:solidFill>
                              <a:latin typeface="Cambria Math" panose="02040503050406030204" pitchFamily="18" charset="0"/>
                            </a:rPr>
                            <m:t>𝑆𝐼𝑆𝐻</m:t>
                          </m:r>
                          <m:r>
                            <a:rPr lang="en-US" sz="3600" i="1">
                              <a:solidFill>
                                <a:srgbClr val="6D6E70"/>
                              </a:solidFill>
                              <a:latin typeface="Cambria Math" panose="02040503050406030204" pitchFamily="18" charset="0"/>
                            </a:rPr>
                            <m:t> </m:t>
                          </m:r>
                          <m:r>
                            <a:rPr lang="en-US" sz="3600" i="1">
                              <a:solidFill>
                                <a:srgbClr val="6D6E70"/>
                              </a:solidFill>
                              <a:latin typeface="Cambria Math" panose="02040503050406030204" pitchFamily="18" charset="0"/>
                            </a:rPr>
                            <m:t>h𝑜𝑢𝑠𝑒h𝑜𝑙𝑑𝑠</m:t>
                          </m:r>
                          <m:r>
                            <a:rPr lang="en-US" sz="3600" i="1">
                              <a:solidFill>
                                <a:srgbClr val="6D6E70"/>
                              </a:solidFill>
                              <a:latin typeface="Cambria Math" panose="02040503050406030204" pitchFamily="18" charset="0"/>
                            </a:rPr>
                            <m:t> </m:t>
                          </m:r>
                          <m:r>
                            <a:rPr lang="en-US" sz="3600" i="1">
                              <a:solidFill>
                                <a:srgbClr val="6D6E70"/>
                              </a:solidFill>
                              <a:latin typeface="Cambria Math" panose="02040503050406030204" pitchFamily="18" charset="0"/>
                            </a:rPr>
                            <m:t>𝑖𝑛</m:t>
                          </m:r>
                          <m:r>
                            <a:rPr lang="en-US" sz="3600" i="1">
                              <a:solidFill>
                                <a:srgbClr val="6D6E70"/>
                              </a:solidFill>
                              <a:latin typeface="Cambria Math" panose="02040503050406030204" pitchFamily="18" charset="0"/>
                            </a:rPr>
                            <m:t> </m:t>
                          </m:r>
                          <m:r>
                            <a:rPr lang="en-US" sz="3600" i="1">
                              <a:solidFill>
                                <a:srgbClr val="6D6E70"/>
                              </a:solidFill>
                              <a:latin typeface="Cambria Math" panose="02040503050406030204" pitchFamily="18" charset="0"/>
                            </a:rPr>
                            <m:t>𝑢𝑟𝑏𝑎𝑛</m:t>
                          </m:r>
                          <m:r>
                            <a:rPr lang="en-US" sz="3600" i="1">
                              <a:solidFill>
                                <a:srgbClr val="6D6E70"/>
                              </a:solidFill>
                              <a:latin typeface="Cambria Math" panose="02040503050406030204" pitchFamily="18" charset="0"/>
                            </a:rPr>
                            <m:t> </m:t>
                          </m:r>
                          <m:r>
                            <a:rPr lang="en-US" sz="3600" i="1">
                              <a:solidFill>
                                <a:srgbClr val="6D6E70"/>
                              </a:solidFill>
                              <a:latin typeface="Cambria Math" panose="02040503050406030204" pitchFamily="18" charset="0"/>
                            </a:rPr>
                            <m:t>𝑎𝑟𝑒𝑎𝑠</m:t>
                          </m:r>
                        </m:num>
                        <m:den>
                          <m:r>
                            <a:rPr lang="en-US" sz="3600" i="1">
                              <a:solidFill>
                                <a:srgbClr val="6D6E70"/>
                              </a:solidFill>
                              <a:latin typeface="Cambria Math" panose="02040503050406030204" pitchFamily="18" charset="0"/>
                            </a:rPr>
                            <m:t>𝑈𝑟𝑏𝑎𝑛</m:t>
                          </m:r>
                          <m:r>
                            <a:rPr lang="en-US" sz="3600" i="1">
                              <a:solidFill>
                                <a:srgbClr val="6D6E70"/>
                              </a:solidFill>
                              <a:latin typeface="Cambria Math" panose="02040503050406030204" pitchFamily="18" charset="0"/>
                            </a:rPr>
                            <m:t> </m:t>
                          </m:r>
                          <m:r>
                            <a:rPr lang="en-US" sz="3600" i="1">
                              <a:solidFill>
                                <a:srgbClr val="6D6E70"/>
                              </a:solidFill>
                              <a:latin typeface="Cambria Math" panose="02040503050406030204" pitchFamily="18" charset="0"/>
                            </a:rPr>
                            <m:t>𝑝𝑜𝑝𝑢𝑙𝑎𝑡𝑖𝑜𝑛</m:t>
                          </m:r>
                        </m:den>
                      </m:f>
                      <m:r>
                        <a:rPr lang="en-US" sz="3600" i="1">
                          <a:solidFill>
                            <a:srgbClr val="6D6E70"/>
                          </a:solidFill>
                          <a:latin typeface="Cambria Math" panose="02040503050406030204" pitchFamily="18" charset="0"/>
                        </a:rPr>
                        <m:t> ×100</m:t>
                      </m:r>
                    </m:oMath>
                  </m:oMathPara>
                </a14:m>
                <a:endParaRPr lang="en-US" sz="3600" i="1" dirty="0">
                  <a:solidFill>
                    <a:srgbClr val="6D6E70"/>
                  </a:solidFill>
                </a:endParaRPr>
              </a:p>
            </p:txBody>
          </p:sp>
        </mc:Choice>
        <mc:Fallback xmlns="">
          <p:sp>
            <p:nvSpPr>
              <p:cNvPr id="4" name="Rectangle 3">
                <a:extLst>
                  <a:ext uri="{FF2B5EF4-FFF2-40B4-BE49-F238E27FC236}">
                    <a16:creationId xmlns:a16="http://schemas.microsoft.com/office/drawing/2014/main" id="{87F901A3-53C8-46B6-B920-943CAE666B40}"/>
                  </a:ext>
                </a:extLst>
              </p:cNvPr>
              <p:cNvSpPr>
                <a:spLocks noRot="1" noChangeAspect="1" noMove="1" noResize="1" noEditPoints="1" noAdjustHandles="1" noChangeArrowheads="1" noChangeShapeType="1" noTextEdit="1"/>
              </p:cNvSpPr>
              <p:nvPr/>
            </p:nvSpPr>
            <p:spPr>
              <a:xfrm>
                <a:off x="6224155" y="5608804"/>
                <a:ext cx="15773400" cy="1238737"/>
              </a:xfrm>
              <a:prstGeom prst="rect">
                <a:avLst/>
              </a:prstGeom>
              <a:blipFill>
                <a:blip r:embed="rId2"/>
                <a:stretch>
                  <a:fillRect/>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C89A8A37-F5F7-48B2-879B-FCE66C697BBF}"/>
              </a:ext>
            </a:extLst>
          </p:cNvPr>
          <p:cNvSpPr txBox="1"/>
          <p:nvPr/>
        </p:nvSpPr>
        <p:spPr>
          <a:xfrm>
            <a:off x="1588889" y="6991935"/>
            <a:ext cx="12521966" cy="630942"/>
          </a:xfrm>
          <a:prstGeom prst="rect">
            <a:avLst/>
          </a:prstGeom>
          <a:noFill/>
        </p:spPr>
        <p:txBody>
          <a:bodyPr wrap="square" rtlCol="0">
            <a:spAutoFit/>
          </a:bodyPr>
          <a:lstStyle/>
          <a:p>
            <a:r>
              <a:rPr lang="en-US" sz="3500" dirty="0">
                <a:solidFill>
                  <a:srgbClr val="6D6E70"/>
                </a:solidFill>
                <a:latin typeface="Arial" panose="020B0604020202020204" pitchFamily="34" charset="0"/>
                <a:cs typeface="Arial" panose="020B0604020202020204" pitchFamily="34" charset="0"/>
              </a:rPr>
              <a:t>-Disaggregated by sex</a:t>
            </a: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AEB6261D-0CED-493F-828A-72CF85BB9B2F}"/>
                  </a:ext>
                </a:extLst>
              </p:cNvPr>
              <p:cNvSpPr/>
              <p:nvPr/>
            </p:nvSpPr>
            <p:spPr>
              <a:xfrm>
                <a:off x="7162800" y="7767271"/>
                <a:ext cx="14554200" cy="124264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3600" i="1" smtClean="0">
                              <a:solidFill>
                                <a:srgbClr val="6D6E70"/>
                              </a:solidFill>
                              <a:latin typeface="Cambria Math" panose="02040503050406030204" pitchFamily="18" charset="0"/>
                            </a:rPr>
                          </m:ctrlPr>
                        </m:fPr>
                        <m:num>
                          <m:r>
                            <a:rPr lang="en-US" sz="3600" i="1">
                              <a:solidFill>
                                <a:srgbClr val="6D6E70"/>
                              </a:solidFill>
                              <a:latin typeface="Cambria Math" panose="02040503050406030204" pitchFamily="18" charset="0"/>
                            </a:rPr>
                            <m:t>𝑁𝑢𝑚𝑏𝑒𝑟</m:t>
                          </m:r>
                          <m:r>
                            <a:rPr lang="en-US" sz="3600" i="0">
                              <a:solidFill>
                                <a:srgbClr val="6D6E70"/>
                              </a:solidFill>
                              <a:latin typeface="Cambria Math" panose="02040503050406030204" pitchFamily="18" charset="0"/>
                            </a:rPr>
                            <m:t> </m:t>
                          </m:r>
                          <m:r>
                            <a:rPr lang="en-US" sz="3600" i="1">
                              <a:solidFill>
                                <a:srgbClr val="6D6E70"/>
                              </a:solidFill>
                              <a:latin typeface="Cambria Math" panose="02040503050406030204" pitchFamily="18" charset="0"/>
                            </a:rPr>
                            <m:t>𝑜𝑓</m:t>
                          </m:r>
                          <m:r>
                            <a:rPr lang="en-US" sz="3600" i="0">
                              <a:solidFill>
                                <a:srgbClr val="6D6E70"/>
                              </a:solidFill>
                              <a:latin typeface="Cambria Math" panose="02040503050406030204" pitchFamily="18" charset="0"/>
                            </a:rPr>
                            <m:t> </m:t>
                          </m:r>
                          <m:r>
                            <a:rPr lang="en-US" sz="3600" i="1">
                              <a:solidFill>
                                <a:srgbClr val="6D6E70"/>
                              </a:solidFill>
                              <a:latin typeface="Cambria Math" panose="02040503050406030204" pitchFamily="18" charset="0"/>
                            </a:rPr>
                            <m:t>𝑤𝑜𝑚𝑒𝑛</m:t>
                          </m:r>
                          <m:r>
                            <a:rPr lang="en-US" sz="3600" i="0">
                              <a:solidFill>
                                <a:srgbClr val="6D6E70"/>
                              </a:solidFill>
                              <a:latin typeface="Cambria Math" panose="02040503050406030204" pitchFamily="18" charset="0"/>
                            </a:rPr>
                            <m:t> </m:t>
                          </m:r>
                          <m:r>
                            <a:rPr lang="en-US" sz="3600" i="1">
                              <a:solidFill>
                                <a:srgbClr val="6D6E70"/>
                              </a:solidFill>
                              <a:latin typeface="Cambria Math" panose="02040503050406030204" pitchFamily="18" charset="0"/>
                            </a:rPr>
                            <m:t>𝑙𝑖𝑣𝑖𝑛𝑔</m:t>
                          </m:r>
                          <m:r>
                            <a:rPr lang="en-US" sz="3600" i="0">
                              <a:solidFill>
                                <a:srgbClr val="6D6E70"/>
                              </a:solidFill>
                              <a:latin typeface="Cambria Math" panose="02040503050406030204" pitchFamily="18" charset="0"/>
                            </a:rPr>
                            <m:t> </m:t>
                          </m:r>
                          <m:r>
                            <a:rPr lang="en-US" sz="3600" i="1">
                              <a:solidFill>
                                <a:srgbClr val="6D6E70"/>
                              </a:solidFill>
                              <a:latin typeface="Cambria Math" panose="02040503050406030204" pitchFamily="18" charset="0"/>
                            </a:rPr>
                            <m:t>𝑖𝑛</m:t>
                          </m:r>
                          <m:r>
                            <a:rPr lang="en-US" sz="3600" i="0">
                              <a:solidFill>
                                <a:srgbClr val="6D6E70"/>
                              </a:solidFill>
                              <a:latin typeface="Cambria Math" panose="02040503050406030204" pitchFamily="18" charset="0"/>
                            </a:rPr>
                            <m:t> </m:t>
                          </m:r>
                          <m:r>
                            <a:rPr lang="en-US" sz="3600" i="1">
                              <a:solidFill>
                                <a:srgbClr val="6D6E70"/>
                              </a:solidFill>
                              <a:latin typeface="Cambria Math" panose="02040503050406030204" pitchFamily="18" charset="0"/>
                            </a:rPr>
                            <m:t>𝑆𝐼𝑆𝐻</m:t>
                          </m:r>
                          <m:r>
                            <a:rPr lang="en-US" sz="3600" i="0">
                              <a:solidFill>
                                <a:srgbClr val="6D6E70"/>
                              </a:solidFill>
                              <a:latin typeface="Cambria Math" panose="02040503050406030204" pitchFamily="18" charset="0"/>
                            </a:rPr>
                            <m:t> </m:t>
                          </m:r>
                          <m:r>
                            <a:rPr lang="en-US" sz="3600" i="1">
                              <a:solidFill>
                                <a:srgbClr val="6D6E70"/>
                              </a:solidFill>
                              <a:latin typeface="Cambria Math" panose="02040503050406030204" pitchFamily="18" charset="0"/>
                            </a:rPr>
                            <m:t>h𝑜𝑢𝑠𝑒h𝑜𝑙𝑑𝑠</m:t>
                          </m:r>
                          <m:r>
                            <a:rPr lang="en-US" sz="3600" i="0">
                              <a:solidFill>
                                <a:srgbClr val="6D6E70"/>
                              </a:solidFill>
                              <a:latin typeface="Cambria Math" panose="02040503050406030204" pitchFamily="18" charset="0"/>
                            </a:rPr>
                            <m:t> </m:t>
                          </m:r>
                          <m:r>
                            <a:rPr lang="en-US" sz="3600" i="1">
                              <a:solidFill>
                                <a:srgbClr val="6D6E70"/>
                              </a:solidFill>
                              <a:latin typeface="Cambria Math" panose="02040503050406030204" pitchFamily="18" charset="0"/>
                            </a:rPr>
                            <m:t>𝑖𝑛</m:t>
                          </m:r>
                          <m:r>
                            <a:rPr lang="en-US" sz="3600" i="0">
                              <a:solidFill>
                                <a:srgbClr val="6D6E70"/>
                              </a:solidFill>
                              <a:latin typeface="Cambria Math" panose="02040503050406030204" pitchFamily="18" charset="0"/>
                            </a:rPr>
                            <m:t> </m:t>
                          </m:r>
                          <m:r>
                            <a:rPr lang="en-US" sz="3600" i="1">
                              <a:solidFill>
                                <a:srgbClr val="6D6E70"/>
                              </a:solidFill>
                              <a:latin typeface="Cambria Math" panose="02040503050406030204" pitchFamily="18" charset="0"/>
                            </a:rPr>
                            <m:t>𝑢𝑟𝑏𝑎𝑛</m:t>
                          </m:r>
                          <m:r>
                            <a:rPr lang="en-US" sz="3600" i="0">
                              <a:solidFill>
                                <a:srgbClr val="6D6E70"/>
                              </a:solidFill>
                              <a:latin typeface="Cambria Math" panose="02040503050406030204" pitchFamily="18" charset="0"/>
                            </a:rPr>
                            <m:t> </m:t>
                          </m:r>
                          <m:r>
                            <a:rPr lang="en-US" sz="3600" i="1">
                              <a:solidFill>
                                <a:srgbClr val="6D6E70"/>
                              </a:solidFill>
                              <a:latin typeface="Cambria Math" panose="02040503050406030204" pitchFamily="18" charset="0"/>
                            </a:rPr>
                            <m:t>𝑎𝑟𝑒𝑎𝑠</m:t>
                          </m:r>
                        </m:num>
                        <m:den>
                          <m:r>
                            <a:rPr lang="en-US" sz="3600" i="1">
                              <a:solidFill>
                                <a:srgbClr val="6D6E70"/>
                              </a:solidFill>
                              <a:latin typeface="Cambria Math" panose="02040503050406030204" pitchFamily="18" charset="0"/>
                            </a:rPr>
                            <m:t>𝑇𝑜𝑡𝑎𝑙</m:t>
                          </m:r>
                          <m:r>
                            <a:rPr lang="en-US" sz="3600" i="0">
                              <a:solidFill>
                                <a:srgbClr val="6D6E70"/>
                              </a:solidFill>
                              <a:latin typeface="Cambria Math" panose="02040503050406030204" pitchFamily="18" charset="0"/>
                            </a:rPr>
                            <m:t> </m:t>
                          </m:r>
                          <m:r>
                            <a:rPr lang="en-US" sz="3600" i="1">
                              <a:solidFill>
                                <a:srgbClr val="6D6E70"/>
                              </a:solidFill>
                              <a:latin typeface="Cambria Math" panose="02040503050406030204" pitchFamily="18" charset="0"/>
                            </a:rPr>
                            <m:t>𝑛𝑢𝑚𝑏𝑒𝑟</m:t>
                          </m:r>
                          <m:r>
                            <a:rPr lang="en-US" sz="3600" i="0">
                              <a:solidFill>
                                <a:srgbClr val="6D6E70"/>
                              </a:solidFill>
                              <a:latin typeface="Cambria Math" panose="02040503050406030204" pitchFamily="18" charset="0"/>
                            </a:rPr>
                            <m:t> </m:t>
                          </m:r>
                          <m:r>
                            <a:rPr lang="en-US" sz="3600" i="1">
                              <a:solidFill>
                                <a:srgbClr val="6D6E70"/>
                              </a:solidFill>
                              <a:latin typeface="Cambria Math" panose="02040503050406030204" pitchFamily="18" charset="0"/>
                            </a:rPr>
                            <m:t>𝑜𝑓</m:t>
                          </m:r>
                          <m:r>
                            <a:rPr lang="en-US" sz="3600" i="0">
                              <a:solidFill>
                                <a:srgbClr val="6D6E70"/>
                              </a:solidFill>
                              <a:latin typeface="Cambria Math" panose="02040503050406030204" pitchFamily="18" charset="0"/>
                            </a:rPr>
                            <m:t> </m:t>
                          </m:r>
                          <m:r>
                            <a:rPr lang="en-US" sz="3600" i="1">
                              <a:solidFill>
                                <a:srgbClr val="6D6E70"/>
                              </a:solidFill>
                              <a:latin typeface="Cambria Math" panose="02040503050406030204" pitchFamily="18" charset="0"/>
                            </a:rPr>
                            <m:t>𝑤𝑜𝑚𝑒𝑛</m:t>
                          </m:r>
                          <m:r>
                            <a:rPr lang="en-US" sz="3600" i="0">
                              <a:solidFill>
                                <a:srgbClr val="6D6E70"/>
                              </a:solidFill>
                              <a:latin typeface="Cambria Math" panose="02040503050406030204" pitchFamily="18" charset="0"/>
                            </a:rPr>
                            <m:t> </m:t>
                          </m:r>
                          <m:r>
                            <a:rPr lang="en-US" sz="3600" i="1">
                              <a:solidFill>
                                <a:srgbClr val="6D6E70"/>
                              </a:solidFill>
                              <a:latin typeface="Cambria Math" panose="02040503050406030204" pitchFamily="18" charset="0"/>
                            </a:rPr>
                            <m:t>𝑙𝑖𝑣𝑖𝑛𝑔</m:t>
                          </m:r>
                          <m:r>
                            <a:rPr lang="en-US" sz="3600" i="0">
                              <a:solidFill>
                                <a:srgbClr val="6D6E70"/>
                              </a:solidFill>
                              <a:latin typeface="Cambria Math" panose="02040503050406030204" pitchFamily="18" charset="0"/>
                            </a:rPr>
                            <m:t> </m:t>
                          </m:r>
                          <m:r>
                            <a:rPr lang="en-US" sz="3600" i="1">
                              <a:solidFill>
                                <a:srgbClr val="6D6E70"/>
                              </a:solidFill>
                              <a:latin typeface="Cambria Math" panose="02040503050406030204" pitchFamily="18" charset="0"/>
                            </a:rPr>
                            <m:t>𝑖𝑛</m:t>
                          </m:r>
                          <m:r>
                            <a:rPr lang="en-US" sz="3600" i="0">
                              <a:solidFill>
                                <a:srgbClr val="6D6E70"/>
                              </a:solidFill>
                              <a:latin typeface="Cambria Math" panose="02040503050406030204" pitchFamily="18" charset="0"/>
                            </a:rPr>
                            <m:t> </m:t>
                          </m:r>
                          <m:r>
                            <a:rPr lang="en-US" sz="3600" i="1">
                              <a:solidFill>
                                <a:srgbClr val="6D6E70"/>
                              </a:solidFill>
                              <a:latin typeface="Cambria Math" panose="02040503050406030204" pitchFamily="18" charset="0"/>
                            </a:rPr>
                            <m:t>𝑢𝑟𝑏𝑎𝑛</m:t>
                          </m:r>
                          <m:r>
                            <a:rPr lang="en-US" sz="3600" i="0">
                              <a:solidFill>
                                <a:srgbClr val="6D6E70"/>
                              </a:solidFill>
                              <a:latin typeface="Cambria Math" panose="02040503050406030204" pitchFamily="18" charset="0"/>
                            </a:rPr>
                            <m:t> </m:t>
                          </m:r>
                          <m:r>
                            <a:rPr lang="en-US" sz="3600" i="1">
                              <a:solidFill>
                                <a:srgbClr val="6D6E70"/>
                              </a:solidFill>
                              <a:latin typeface="Cambria Math" panose="02040503050406030204" pitchFamily="18" charset="0"/>
                            </a:rPr>
                            <m:t>𝑎𝑟𝑒𝑎𝑠</m:t>
                          </m:r>
                        </m:den>
                      </m:f>
                      <m:r>
                        <a:rPr lang="en-US" sz="3600" i="0">
                          <a:solidFill>
                            <a:srgbClr val="6D6E70"/>
                          </a:solidFill>
                          <a:latin typeface="Cambria Math" panose="02040503050406030204" pitchFamily="18" charset="0"/>
                        </a:rPr>
                        <m:t> ×100</m:t>
                      </m:r>
                    </m:oMath>
                  </m:oMathPara>
                </a14:m>
                <a:endParaRPr lang="en-US" sz="3600" dirty="0">
                  <a:solidFill>
                    <a:srgbClr val="6D6E70"/>
                  </a:solidFill>
                  <a:latin typeface="+mj-lt"/>
                </a:endParaRPr>
              </a:p>
            </p:txBody>
          </p:sp>
        </mc:Choice>
        <mc:Fallback xmlns="">
          <p:sp>
            <p:nvSpPr>
              <p:cNvPr id="7" name="Rectangle 6">
                <a:extLst>
                  <a:ext uri="{FF2B5EF4-FFF2-40B4-BE49-F238E27FC236}">
                    <a16:creationId xmlns:a16="http://schemas.microsoft.com/office/drawing/2014/main" id="{AEB6261D-0CED-493F-828A-72CF85BB9B2F}"/>
                  </a:ext>
                </a:extLst>
              </p:cNvPr>
              <p:cNvSpPr>
                <a:spLocks noRot="1" noChangeAspect="1" noMove="1" noResize="1" noEditPoints="1" noAdjustHandles="1" noChangeArrowheads="1" noChangeShapeType="1" noTextEdit="1"/>
              </p:cNvSpPr>
              <p:nvPr/>
            </p:nvSpPr>
            <p:spPr>
              <a:xfrm>
                <a:off x="7162800" y="7767271"/>
                <a:ext cx="14554200" cy="124264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E558F4C0-02FE-4B62-B0E4-47BC2B29EB05}"/>
                  </a:ext>
                </a:extLst>
              </p:cNvPr>
              <p:cNvSpPr/>
              <p:nvPr/>
            </p:nvSpPr>
            <p:spPr>
              <a:xfrm>
                <a:off x="7162800" y="9900894"/>
                <a:ext cx="14401800" cy="124264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3600" i="1" smtClean="0">
                              <a:solidFill>
                                <a:srgbClr val="6D6E70"/>
                              </a:solidFill>
                              <a:latin typeface="Cambria Math" panose="02040503050406030204" pitchFamily="18" charset="0"/>
                            </a:rPr>
                          </m:ctrlPr>
                        </m:fPr>
                        <m:num>
                          <m:r>
                            <a:rPr lang="en-US" sz="3600" i="1">
                              <a:solidFill>
                                <a:srgbClr val="6D6E70"/>
                              </a:solidFill>
                              <a:latin typeface="Cambria Math" panose="02040503050406030204" pitchFamily="18" charset="0"/>
                            </a:rPr>
                            <m:t>𝑁𝑢𝑚𝑏𝑒𝑟</m:t>
                          </m:r>
                          <m:r>
                            <a:rPr lang="en-US" sz="3600" i="0">
                              <a:solidFill>
                                <a:srgbClr val="6D6E70"/>
                              </a:solidFill>
                              <a:latin typeface="Cambria Math" panose="02040503050406030204" pitchFamily="18" charset="0"/>
                            </a:rPr>
                            <m:t> </m:t>
                          </m:r>
                          <m:r>
                            <a:rPr lang="en-US" sz="3600" i="1">
                              <a:solidFill>
                                <a:srgbClr val="6D6E70"/>
                              </a:solidFill>
                              <a:latin typeface="Cambria Math" panose="02040503050406030204" pitchFamily="18" charset="0"/>
                            </a:rPr>
                            <m:t>𝑜𝑓</m:t>
                          </m:r>
                          <m:r>
                            <a:rPr lang="en-US" sz="3600" i="0">
                              <a:solidFill>
                                <a:srgbClr val="6D6E70"/>
                              </a:solidFill>
                              <a:latin typeface="Cambria Math" panose="02040503050406030204" pitchFamily="18" charset="0"/>
                            </a:rPr>
                            <m:t> </m:t>
                          </m:r>
                          <m:r>
                            <a:rPr lang="en-US" sz="3600" i="1">
                              <a:solidFill>
                                <a:srgbClr val="6D6E70"/>
                              </a:solidFill>
                              <a:latin typeface="Cambria Math" panose="02040503050406030204" pitchFamily="18" charset="0"/>
                            </a:rPr>
                            <m:t>𝑚𝑒𝑛</m:t>
                          </m:r>
                          <m:r>
                            <a:rPr lang="en-US" sz="3600" i="0">
                              <a:solidFill>
                                <a:srgbClr val="6D6E70"/>
                              </a:solidFill>
                              <a:latin typeface="Cambria Math" panose="02040503050406030204" pitchFamily="18" charset="0"/>
                            </a:rPr>
                            <m:t> </m:t>
                          </m:r>
                          <m:r>
                            <a:rPr lang="en-US" sz="3600" i="1">
                              <a:solidFill>
                                <a:srgbClr val="6D6E70"/>
                              </a:solidFill>
                              <a:latin typeface="Cambria Math" panose="02040503050406030204" pitchFamily="18" charset="0"/>
                            </a:rPr>
                            <m:t>𝑙𝑖𝑣𝑖𝑛𝑔</m:t>
                          </m:r>
                          <m:r>
                            <a:rPr lang="en-US" sz="3600" i="0">
                              <a:solidFill>
                                <a:srgbClr val="6D6E70"/>
                              </a:solidFill>
                              <a:latin typeface="Cambria Math" panose="02040503050406030204" pitchFamily="18" charset="0"/>
                            </a:rPr>
                            <m:t> </m:t>
                          </m:r>
                          <m:r>
                            <a:rPr lang="en-US" sz="3600" i="1">
                              <a:solidFill>
                                <a:srgbClr val="6D6E70"/>
                              </a:solidFill>
                              <a:latin typeface="Cambria Math" panose="02040503050406030204" pitchFamily="18" charset="0"/>
                            </a:rPr>
                            <m:t>𝑖𝑛</m:t>
                          </m:r>
                          <m:r>
                            <a:rPr lang="en-US" sz="3600" i="0">
                              <a:solidFill>
                                <a:srgbClr val="6D6E70"/>
                              </a:solidFill>
                              <a:latin typeface="Cambria Math" panose="02040503050406030204" pitchFamily="18" charset="0"/>
                            </a:rPr>
                            <m:t> </m:t>
                          </m:r>
                          <m:r>
                            <a:rPr lang="en-US" sz="3600" i="1">
                              <a:solidFill>
                                <a:srgbClr val="6D6E70"/>
                              </a:solidFill>
                              <a:latin typeface="Cambria Math" panose="02040503050406030204" pitchFamily="18" charset="0"/>
                            </a:rPr>
                            <m:t>𝑆𝐼𝑆𝐻</m:t>
                          </m:r>
                          <m:r>
                            <a:rPr lang="en-US" sz="3600" i="0">
                              <a:solidFill>
                                <a:srgbClr val="6D6E70"/>
                              </a:solidFill>
                              <a:latin typeface="Cambria Math" panose="02040503050406030204" pitchFamily="18" charset="0"/>
                            </a:rPr>
                            <m:t> </m:t>
                          </m:r>
                          <m:r>
                            <a:rPr lang="en-US" sz="3600" i="1">
                              <a:solidFill>
                                <a:srgbClr val="6D6E70"/>
                              </a:solidFill>
                              <a:latin typeface="Cambria Math" panose="02040503050406030204" pitchFamily="18" charset="0"/>
                            </a:rPr>
                            <m:t>h𝑜𝑢𝑠𝑒h𝑜𝑙𝑑𝑠</m:t>
                          </m:r>
                          <m:r>
                            <a:rPr lang="en-US" sz="3600" i="0">
                              <a:solidFill>
                                <a:srgbClr val="6D6E70"/>
                              </a:solidFill>
                              <a:latin typeface="Cambria Math" panose="02040503050406030204" pitchFamily="18" charset="0"/>
                            </a:rPr>
                            <m:t> </m:t>
                          </m:r>
                          <m:r>
                            <a:rPr lang="en-US" sz="3600" i="1">
                              <a:solidFill>
                                <a:srgbClr val="6D6E70"/>
                              </a:solidFill>
                              <a:latin typeface="Cambria Math" panose="02040503050406030204" pitchFamily="18" charset="0"/>
                            </a:rPr>
                            <m:t>𝑖𝑛</m:t>
                          </m:r>
                          <m:r>
                            <a:rPr lang="en-US" sz="3600" i="0">
                              <a:solidFill>
                                <a:srgbClr val="6D6E70"/>
                              </a:solidFill>
                              <a:latin typeface="Cambria Math" panose="02040503050406030204" pitchFamily="18" charset="0"/>
                            </a:rPr>
                            <m:t> </m:t>
                          </m:r>
                          <m:r>
                            <a:rPr lang="en-US" sz="3600" i="1">
                              <a:solidFill>
                                <a:srgbClr val="6D6E70"/>
                              </a:solidFill>
                              <a:latin typeface="Cambria Math" panose="02040503050406030204" pitchFamily="18" charset="0"/>
                            </a:rPr>
                            <m:t>𝑢𝑟𝑏𝑎𝑛</m:t>
                          </m:r>
                          <m:r>
                            <a:rPr lang="en-US" sz="3600" i="0">
                              <a:solidFill>
                                <a:srgbClr val="6D6E70"/>
                              </a:solidFill>
                              <a:latin typeface="Cambria Math" panose="02040503050406030204" pitchFamily="18" charset="0"/>
                            </a:rPr>
                            <m:t> </m:t>
                          </m:r>
                          <m:r>
                            <a:rPr lang="en-US" sz="3600" i="1">
                              <a:solidFill>
                                <a:srgbClr val="6D6E70"/>
                              </a:solidFill>
                              <a:latin typeface="Cambria Math" panose="02040503050406030204" pitchFamily="18" charset="0"/>
                            </a:rPr>
                            <m:t>𝑎𝑟𝑒𝑎𝑠</m:t>
                          </m:r>
                        </m:num>
                        <m:den>
                          <m:r>
                            <a:rPr lang="en-US" sz="3600" i="1">
                              <a:solidFill>
                                <a:srgbClr val="6D6E70"/>
                              </a:solidFill>
                              <a:latin typeface="Cambria Math" panose="02040503050406030204" pitchFamily="18" charset="0"/>
                            </a:rPr>
                            <m:t>𝑇𝑜𝑡𝑎𝑙</m:t>
                          </m:r>
                          <m:r>
                            <a:rPr lang="en-US" sz="3600" i="0">
                              <a:solidFill>
                                <a:srgbClr val="6D6E70"/>
                              </a:solidFill>
                              <a:latin typeface="Cambria Math" panose="02040503050406030204" pitchFamily="18" charset="0"/>
                            </a:rPr>
                            <m:t> </m:t>
                          </m:r>
                          <m:r>
                            <a:rPr lang="en-US" sz="3600" i="1">
                              <a:solidFill>
                                <a:srgbClr val="6D6E70"/>
                              </a:solidFill>
                              <a:latin typeface="Cambria Math" panose="02040503050406030204" pitchFamily="18" charset="0"/>
                            </a:rPr>
                            <m:t>𝑛𝑢𝑚𝑏𝑒𝑟</m:t>
                          </m:r>
                          <m:r>
                            <a:rPr lang="en-US" sz="3600" i="0">
                              <a:solidFill>
                                <a:srgbClr val="6D6E70"/>
                              </a:solidFill>
                              <a:latin typeface="Cambria Math" panose="02040503050406030204" pitchFamily="18" charset="0"/>
                            </a:rPr>
                            <m:t> </m:t>
                          </m:r>
                          <m:r>
                            <a:rPr lang="en-US" sz="3600" i="1">
                              <a:solidFill>
                                <a:srgbClr val="6D6E70"/>
                              </a:solidFill>
                              <a:latin typeface="Cambria Math" panose="02040503050406030204" pitchFamily="18" charset="0"/>
                            </a:rPr>
                            <m:t>𝑜𝑓</m:t>
                          </m:r>
                          <m:r>
                            <a:rPr lang="en-US" sz="3600" i="0">
                              <a:solidFill>
                                <a:srgbClr val="6D6E70"/>
                              </a:solidFill>
                              <a:latin typeface="Cambria Math" panose="02040503050406030204" pitchFamily="18" charset="0"/>
                            </a:rPr>
                            <m:t> </m:t>
                          </m:r>
                          <m:r>
                            <a:rPr lang="en-US" sz="3600" i="1">
                              <a:solidFill>
                                <a:srgbClr val="6D6E70"/>
                              </a:solidFill>
                              <a:latin typeface="Cambria Math" panose="02040503050406030204" pitchFamily="18" charset="0"/>
                            </a:rPr>
                            <m:t>𝑚𝑒𝑛</m:t>
                          </m:r>
                          <m:r>
                            <a:rPr lang="en-US" sz="3600" i="0">
                              <a:solidFill>
                                <a:srgbClr val="6D6E70"/>
                              </a:solidFill>
                              <a:latin typeface="Cambria Math" panose="02040503050406030204" pitchFamily="18" charset="0"/>
                            </a:rPr>
                            <m:t> </m:t>
                          </m:r>
                          <m:r>
                            <a:rPr lang="en-US" sz="3600" i="1">
                              <a:solidFill>
                                <a:srgbClr val="6D6E70"/>
                              </a:solidFill>
                              <a:latin typeface="Cambria Math" panose="02040503050406030204" pitchFamily="18" charset="0"/>
                            </a:rPr>
                            <m:t>𝑙𝑖𝑣𝑖𝑛𝑔</m:t>
                          </m:r>
                          <m:r>
                            <a:rPr lang="en-US" sz="3600" i="0">
                              <a:solidFill>
                                <a:srgbClr val="6D6E70"/>
                              </a:solidFill>
                              <a:latin typeface="Cambria Math" panose="02040503050406030204" pitchFamily="18" charset="0"/>
                            </a:rPr>
                            <m:t> </m:t>
                          </m:r>
                          <m:r>
                            <a:rPr lang="en-US" sz="3600" i="1">
                              <a:solidFill>
                                <a:srgbClr val="6D6E70"/>
                              </a:solidFill>
                              <a:latin typeface="Cambria Math" panose="02040503050406030204" pitchFamily="18" charset="0"/>
                            </a:rPr>
                            <m:t>𝑖𝑛</m:t>
                          </m:r>
                          <m:r>
                            <a:rPr lang="en-US" sz="3600" i="0">
                              <a:solidFill>
                                <a:srgbClr val="6D6E70"/>
                              </a:solidFill>
                              <a:latin typeface="Cambria Math" panose="02040503050406030204" pitchFamily="18" charset="0"/>
                            </a:rPr>
                            <m:t> </m:t>
                          </m:r>
                          <m:r>
                            <a:rPr lang="en-US" sz="3600" i="1">
                              <a:solidFill>
                                <a:srgbClr val="6D6E70"/>
                              </a:solidFill>
                              <a:latin typeface="Cambria Math" panose="02040503050406030204" pitchFamily="18" charset="0"/>
                            </a:rPr>
                            <m:t>𝑢𝑟𝑏𝑎𝑛</m:t>
                          </m:r>
                          <m:r>
                            <a:rPr lang="en-US" sz="3600" i="0">
                              <a:solidFill>
                                <a:srgbClr val="6D6E70"/>
                              </a:solidFill>
                              <a:latin typeface="Cambria Math" panose="02040503050406030204" pitchFamily="18" charset="0"/>
                            </a:rPr>
                            <m:t> </m:t>
                          </m:r>
                          <m:r>
                            <a:rPr lang="en-US" sz="3600" i="1">
                              <a:solidFill>
                                <a:srgbClr val="6D6E70"/>
                              </a:solidFill>
                              <a:latin typeface="Cambria Math" panose="02040503050406030204" pitchFamily="18" charset="0"/>
                            </a:rPr>
                            <m:t>𝑎𝑟𝑒𝑎𝑠</m:t>
                          </m:r>
                        </m:den>
                      </m:f>
                      <m:r>
                        <a:rPr lang="en-US" sz="3600" i="0">
                          <a:solidFill>
                            <a:srgbClr val="6D6E70"/>
                          </a:solidFill>
                          <a:latin typeface="Cambria Math" panose="02040503050406030204" pitchFamily="18" charset="0"/>
                        </a:rPr>
                        <m:t> ×100</m:t>
                      </m:r>
                    </m:oMath>
                  </m:oMathPara>
                </a14:m>
                <a:endParaRPr lang="en-US" sz="3600" dirty="0">
                  <a:solidFill>
                    <a:srgbClr val="6D6E70"/>
                  </a:solidFill>
                  <a:latin typeface="+mj-lt"/>
                </a:endParaRPr>
              </a:p>
            </p:txBody>
          </p:sp>
        </mc:Choice>
        <mc:Fallback xmlns="">
          <p:sp>
            <p:nvSpPr>
              <p:cNvPr id="8" name="Rectangle 7">
                <a:extLst>
                  <a:ext uri="{FF2B5EF4-FFF2-40B4-BE49-F238E27FC236}">
                    <a16:creationId xmlns:a16="http://schemas.microsoft.com/office/drawing/2014/main" id="{E558F4C0-02FE-4B62-B0E4-47BC2B29EB05}"/>
                  </a:ext>
                </a:extLst>
              </p:cNvPr>
              <p:cNvSpPr>
                <a:spLocks noRot="1" noChangeAspect="1" noMove="1" noResize="1" noEditPoints="1" noAdjustHandles="1" noChangeArrowheads="1" noChangeShapeType="1" noTextEdit="1"/>
              </p:cNvSpPr>
              <p:nvPr/>
            </p:nvSpPr>
            <p:spPr>
              <a:xfrm>
                <a:off x="7162800" y="9900894"/>
                <a:ext cx="14401800" cy="1242648"/>
              </a:xfrm>
              <a:prstGeom prst="rect">
                <a:avLst/>
              </a:prstGeom>
              <a:blipFill>
                <a:blip r:embed="rId4"/>
                <a:stretch>
                  <a:fillRect/>
                </a:stretch>
              </a:blipFill>
            </p:spPr>
            <p:txBody>
              <a:bodyPr/>
              <a:lstStyle/>
              <a:p>
                <a:r>
                  <a:rPr lang="en-US">
                    <a:noFill/>
                  </a:rPr>
                  <a:t> </a:t>
                </a:r>
              </a:p>
            </p:txBody>
          </p:sp>
        </mc:Fallback>
      </mc:AlternateContent>
      <p:sp>
        <p:nvSpPr>
          <p:cNvPr id="9" name="Oval 8">
            <a:extLst>
              <a:ext uri="{FF2B5EF4-FFF2-40B4-BE49-F238E27FC236}">
                <a16:creationId xmlns:a16="http://schemas.microsoft.com/office/drawing/2014/main" id="{A0A4A5CE-4382-4FAE-A6FF-FA5F7BECFB51}"/>
              </a:ext>
            </a:extLst>
          </p:cNvPr>
          <p:cNvSpPr/>
          <p:nvPr/>
        </p:nvSpPr>
        <p:spPr>
          <a:xfrm>
            <a:off x="3597786" y="7673501"/>
            <a:ext cx="3565014" cy="156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Women’s estimate</a:t>
            </a:r>
          </a:p>
        </p:txBody>
      </p:sp>
      <p:sp>
        <p:nvSpPr>
          <p:cNvPr id="10" name="Oval 9">
            <a:extLst>
              <a:ext uri="{FF2B5EF4-FFF2-40B4-BE49-F238E27FC236}">
                <a16:creationId xmlns:a16="http://schemas.microsoft.com/office/drawing/2014/main" id="{894FFBC0-46E4-49E0-AA34-2EE2B8FC7357}"/>
              </a:ext>
            </a:extLst>
          </p:cNvPr>
          <p:cNvSpPr/>
          <p:nvPr/>
        </p:nvSpPr>
        <p:spPr>
          <a:xfrm>
            <a:off x="3597786" y="9900894"/>
            <a:ext cx="3565014" cy="156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Men’s estimate</a:t>
            </a:r>
          </a:p>
        </p:txBody>
      </p:sp>
    </p:spTree>
    <p:extLst>
      <p:ext uri="{BB962C8B-B14F-4D97-AF65-F5344CB8AC3E}">
        <p14:creationId xmlns:p14="http://schemas.microsoft.com/office/powerpoint/2010/main" val="1368354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animBg="1"/>
      <p:bldP spid="10"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FFD5E-45E4-4143-B571-C250F3D93AF4}"/>
              </a:ext>
            </a:extLst>
          </p:cNvPr>
          <p:cNvSpPr>
            <a:spLocks noGrp="1"/>
          </p:cNvSpPr>
          <p:nvPr>
            <p:ph type="body" sz="quarter" idx="10"/>
          </p:nvPr>
        </p:nvSpPr>
        <p:spPr>
          <a:xfrm>
            <a:off x="1588889" y="1047570"/>
            <a:ext cx="21233951" cy="1151213"/>
          </a:xfrm>
        </p:spPr>
        <p:txBody>
          <a:bodyPr/>
          <a:lstStyle/>
          <a:p>
            <a:r>
              <a:rPr lang="en-US" sz="3600" dirty="0"/>
              <a:t>Indicator methodology</a:t>
            </a:r>
          </a:p>
          <a:p>
            <a:endParaRPr lang="en-US" dirty="0"/>
          </a:p>
        </p:txBody>
      </p:sp>
      <p:sp>
        <p:nvSpPr>
          <p:cNvPr id="3" name="Text Placeholder 2">
            <a:extLst>
              <a:ext uri="{FF2B5EF4-FFF2-40B4-BE49-F238E27FC236}">
                <a16:creationId xmlns:a16="http://schemas.microsoft.com/office/drawing/2014/main" id="{5F1DD93D-BCA8-4CE0-B679-8D9B356172AE}"/>
              </a:ext>
            </a:extLst>
          </p:cNvPr>
          <p:cNvSpPr>
            <a:spLocks noGrp="1"/>
          </p:cNvSpPr>
          <p:nvPr>
            <p:ph type="body" sz="quarter" idx="11"/>
          </p:nvPr>
        </p:nvSpPr>
        <p:spPr>
          <a:xfrm>
            <a:off x="1540387" y="2164147"/>
            <a:ext cx="21233951" cy="1077218"/>
          </a:xfrm>
        </p:spPr>
        <p:txBody>
          <a:bodyPr/>
          <a:lstStyle/>
          <a:p>
            <a:pPr algn="just"/>
            <a:r>
              <a:rPr lang="en-US" sz="3500" dirty="0">
                <a:solidFill>
                  <a:srgbClr val="009CDB"/>
                </a:solidFill>
              </a:rPr>
              <a:t>Indicator 5.a.1. Proportion of total agricultural population with ownership or secure rights over agricultural land, by sex </a:t>
            </a:r>
          </a:p>
        </p:txBody>
      </p:sp>
      <p:sp>
        <p:nvSpPr>
          <p:cNvPr id="5" name="TextBox 4">
            <a:extLst>
              <a:ext uri="{FF2B5EF4-FFF2-40B4-BE49-F238E27FC236}">
                <a16:creationId xmlns:a16="http://schemas.microsoft.com/office/drawing/2014/main" id="{6D4015D3-D68E-4759-877A-65A708D75B43}"/>
              </a:ext>
            </a:extLst>
          </p:cNvPr>
          <p:cNvSpPr txBox="1"/>
          <p:nvPr/>
        </p:nvSpPr>
        <p:spPr>
          <a:xfrm>
            <a:off x="1614289" y="3779974"/>
            <a:ext cx="21575933" cy="6555641"/>
          </a:xfrm>
          <a:prstGeom prst="rect">
            <a:avLst/>
          </a:prstGeom>
          <a:noFill/>
        </p:spPr>
        <p:txBody>
          <a:bodyPr wrap="square" rtlCol="0">
            <a:spAutoFit/>
          </a:bodyPr>
          <a:lstStyle/>
          <a:p>
            <a:r>
              <a:rPr lang="en-US" sz="3500" dirty="0">
                <a:solidFill>
                  <a:srgbClr val="6D6E70"/>
                </a:solidFill>
                <a:latin typeface="Arial" panose="020B0604020202020204" pitchFamily="34" charset="0"/>
                <a:cs typeface="Arial" panose="020B0604020202020204" pitchFamily="34" charset="0"/>
              </a:rPr>
              <a:t>Definition</a:t>
            </a:r>
          </a:p>
          <a:p>
            <a:endParaRPr lang="en-US" sz="3500" dirty="0">
              <a:solidFill>
                <a:srgbClr val="6D6E70"/>
              </a:solidFill>
              <a:latin typeface="Arial" panose="020B0604020202020204" pitchFamily="34" charset="0"/>
              <a:ea typeface="Calibri" panose="020F0502020204030204" pitchFamily="34" charset="0"/>
              <a:cs typeface="Arial" panose="020B0604020202020204" pitchFamily="34" charset="0"/>
            </a:endParaRPr>
          </a:p>
          <a:p>
            <a:pPr marL="457200" indent="-457200">
              <a:buFontTx/>
              <a:buChar char="-"/>
            </a:pPr>
            <a:r>
              <a:rPr lang="en-US" sz="3500" dirty="0">
                <a:solidFill>
                  <a:srgbClr val="6D6E70"/>
                </a:solidFill>
                <a:latin typeface="Arial" panose="020B0604020202020204" pitchFamily="34" charset="0"/>
                <a:ea typeface="Calibri" panose="020F0502020204030204" pitchFamily="34" charset="0"/>
                <a:cs typeface="Arial" panose="020B0604020202020204" pitchFamily="34" charset="0"/>
              </a:rPr>
              <a:t>The share of people among the agricultural population with ownership or tenure rights over agricultural land</a:t>
            </a:r>
          </a:p>
          <a:p>
            <a:endParaRPr lang="en-US" sz="3500" dirty="0">
              <a:solidFill>
                <a:srgbClr val="6D6E70"/>
              </a:solidFill>
              <a:latin typeface="Arial" panose="020B0604020202020204" pitchFamily="34" charset="0"/>
              <a:ea typeface="Calibri" panose="020F0502020204030204" pitchFamily="34" charset="0"/>
              <a:cs typeface="Arial" panose="020B0604020202020204" pitchFamily="34" charset="0"/>
            </a:endParaRPr>
          </a:p>
          <a:p>
            <a:pPr marL="457200" indent="-457200">
              <a:buFontTx/>
              <a:buChar char="-"/>
            </a:pPr>
            <a:r>
              <a:rPr lang="en-US" sz="3500" dirty="0">
                <a:solidFill>
                  <a:srgbClr val="6D6E70"/>
                </a:solidFill>
                <a:latin typeface="Arial" panose="020B0604020202020204" pitchFamily="34" charset="0"/>
                <a:ea typeface="Calibri" panose="020F0502020204030204" pitchFamily="34" charset="0"/>
                <a:cs typeface="Arial" panose="020B0604020202020204" pitchFamily="34" charset="0"/>
              </a:rPr>
              <a:t>It is calculated using the agricultural population of women and men as reference population and shows how many men to women own land</a:t>
            </a:r>
          </a:p>
          <a:p>
            <a:endParaRPr lang="en-US" sz="3500" dirty="0">
              <a:solidFill>
                <a:srgbClr val="6D6E70"/>
              </a:solidFill>
              <a:latin typeface="Arial" panose="020B0604020202020204" pitchFamily="34" charset="0"/>
              <a:ea typeface="Calibri" panose="020F0502020204030204" pitchFamily="34" charset="0"/>
              <a:cs typeface="Arial" panose="020B0604020202020204" pitchFamily="34" charset="0"/>
            </a:endParaRPr>
          </a:p>
          <a:p>
            <a:r>
              <a:rPr lang="en-US" sz="3500" dirty="0">
                <a:solidFill>
                  <a:srgbClr val="6D6E70"/>
                </a:solidFill>
                <a:latin typeface="Arial" panose="020B0604020202020204" pitchFamily="34" charset="0"/>
                <a:ea typeface="Calibri" panose="020F0502020204030204" pitchFamily="34" charset="0"/>
                <a:cs typeface="Arial" panose="020B0604020202020204" pitchFamily="34" charset="0"/>
              </a:rPr>
              <a:t>- The extent to which women are disadvantaged in ownership/tenure rights over agricultural land. It focuses  on the agricultural population with land ownership/tenure rights, and it shows how many of them are women</a:t>
            </a:r>
            <a:endParaRPr lang="en-US" sz="3500" dirty="0">
              <a:solidFill>
                <a:srgbClr val="6D6E70"/>
              </a:solidFill>
              <a:latin typeface="Arial" panose="020B0604020202020204" pitchFamily="34" charset="0"/>
              <a:cs typeface="Arial" panose="020B0604020202020204" pitchFamily="34" charset="0"/>
            </a:endParaRPr>
          </a:p>
          <a:p>
            <a:endParaRPr lang="en-US" sz="3500" dirty="0">
              <a:solidFill>
                <a:srgbClr val="6D6E70"/>
              </a:solidFill>
              <a:latin typeface="Arial" panose="020B0604020202020204" pitchFamily="34" charset="0"/>
              <a:cs typeface="Arial" panose="020B0604020202020204" pitchFamily="34" charset="0"/>
            </a:endParaRPr>
          </a:p>
          <a:p>
            <a:endParaRPr lang="en-US" sz="3500" dirty="0">
              <a:solidFill>
                <a:srgbClr val="6D6E7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80087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FFD5E-45E4-4143-B571-C250F3D93AF4}"/>
              </a:ext>
            </a:extLst>
          </p:cNvPr>
          <p:cNvSpPr>
            <a:spLocks noGrp="1"/>
          </p:cNvSpPr>
          <p:nvPr>
            <p:ph type="body" sz="quarter" idx="10"/>
          </p:nvPr>
        </p:nvSpPr>
        <p:spPr>
          <a:xfrm>
            <a:off x="1588889" y="1047570"/>
            <a:ext cx="21233951" cy="1151213"/>
          </a:xfrm>
        </p:spPr>
        <p:txBody>
          <a:bodyPr/>
          <a:lstStyle/>
          <a:p>
            <a:r>
              <a:rPr lang="en-US" sz="3600" dirty="0"/>
              <a:t>Indicator methodology</a:t>
            </a:r>
          </a:p>
          <a:p>
            <a:endParaRPr lang="en-US" dirty="0"/>
          </a:p>
        </p:txBody>
      </p:sp>
      <p:sp>
        <p:nvSpPr>
          <p:cNvPr id="3" name="Text Placeholder 2">
            <a:extLst>
              <a:ext uri="{FF2B5EF4-FFF2-40B4-BE49-F238E27FC236}">
                <a16:creationId xmlns:a16="http://schemas.microsoft.com/office/drawing/2014/main" id="{5F1DD93D-BCA8-4CE0-B679-8D9B356172AE}"/>
              </a:ext>
            </a:extLst>
          </p:cNvPr>
          <p:cNvSpPr>
            <a:spLocks noGrp="1"/>
          </p:cNvSpPr>
          <p:nvPr>
            <p:ph type="body" sz="quarter" idx="11"/>
          </p:nvPr>
        </p:nvSpPr>
        <p:spPr>
          <a:xfrm>
            <a:off x="1540387" y="2164147"/>
            <a:ext cx="21233951" cy="1615827"/>
          </a:xfrm>
        </p:spPr>
        <p:txBody>
          <a:bodyPr/>
          <a:lstStyle/>
          <a:p>
            <a:pPr algn="just"/>
            <a:r>
              <a:rPr lang="en-US" sz="3500" dirty="0">
                <a:solidFill>
                  <a:srgbClr val="009CDB"/>
                </a:solidFill>
              </a:rPr>
              <a:t>Indicator 5.a.1: Proportion of total agricultural population with ownership or secure rights over agricultural land, by sex </a:t>
            </a:r>
          </a:p>
          <a:p>
            <a:pPr algn="just"/>
            <a:endParaRPr lang="en-US" sz="3500" dirty="0">
              <a:solidFill>
                <a:srgbClr val="009CDB"/>
              </a:solidFill>
            </a:endParaRPr>
          </a:p>
        </p:txBody>
      </p:sp>
      <p:sp>
        <p:nvSpPr>
          <p:cNvPr id="5" name="TextBox 4">
            <a:extLst>
              <a:ext uri="{FF2B5EF4-FFF2-40B4-BE49-F238E27FC236}">
                <a16:creationId xmlns:a16="http://schemas.microsoft.com/office/drawing/2014/main" id="{6D4015D3-D68E-4759-877A-65A708D75B43}"/>
              </a:ext>
            </a:extLst>
          </p:cNvPr>
          <p:cNvSpPr txBox="1"/>
          <p:nvPr/>
        </p:nvSpPr>
        <p:spPr>
          <a:xfrm>
            <a:off x="1514987" y="3429000"/>
            <a:ext cx="22716614" cy="8386911"/>
          </a:xfrm>
          <a:prstGeom prst="rect">
            <a:avLst/>
          </a:prstGeom>
          <a:noFill/>
        </p:spPr>
        <p:txBody>
          <a:bodyPr wrap="square" rtlCol="0">
            <a:spAutoFit/>
          </a:bodyPr>
          <a:lstStyle/>
          <a:p>
            <a:r>
              <a:rPr lang="en-US" sz="3500" dirty="0">
                <a:solidFill>
                  <a:srgbClr val="6D6E70"/>
                </a:solidFill>
                <a:latin typeface="Arial" panose="020B0604020202020204" pitchFamily="34" charset="0"/>
                <a:cs typeface="Arial" panose="020B0604020202020204" pitchFamily="34" charset="0"/>
              </a:rPr>
              <a:t>Key concepts</a:t>
            </a:r>
          </a:p>
          <a:p>
            <a:endParaRPr lang="en-US" sz="3200" dirty="0">
              <a:latin typeface="Arial" panose="020B0604020202020204" pitchFamily="34" charset="0"/>
              <a:cs typeface="Arial" panose="020B0604020202020204" pitchFamily="34" charset="0"/>
            </a:endParaRPr>
          </a:p>
          <a:p>
            <a:pPr marL="457200" indent="-457200">
              <a:buFontTx/>
              <a:buChar char="-"/>
            </a:pPr>
            <a:r>
              <a:rPr lang="en-US" sz="3400" dirty="0">
                <a:latin typeface="Arial" panose="020B0604020202020204" pitchFamily="34" charset="0"/>
                <a:cs typeface="Arial" panose="020B0604020202020204" pitchFamily="34" charset="0"/>
              </a:rPr>
              <a:t>Agricultural land</a:t>
            </a:r>
          </a:p>
          <a:p>
            <a:pPr marL="1011692" lvl="1" indent="-457200">
              <a:buFont typeface="Courier New" panose="02070309020205020404" pitchFamily="49" charset="0"/>
              <a:buChar char="o"/>
            </a:pPr>
            <a:r>
              <a:rPr lang="en-US" sz="3400" dirty="0">
                <a:solidFill>
                  <a:srgbClr val="6D6E70"/>
                </a:solidFill>
                <a:latin typeface="Arial" panose="020B0604020202020204" pitchFamily="34" charset="0"/>
                <a:cs typeface="Arial" panose="020B0604020202020204" pitchFamily="34" charset="0"/>
              </a:rPr>
              <a:t>arable land under temporary crops (i.e., crops with less than a one-year growing cycle)</a:t>
            </a:r>
          </a:p>
          <a:p>
            <a:pPr marL="1011692" lvl="1" indent="-457200">
              <a:buFont typeface="Courier New" panose="02070309020205020404" pitchFamily="49" charset="0"/>
              <a:buChar char="o"/>
            </a:pPr>
            <a:r>
              <a:rPr lang="en-US" sz="3400" dirty="0">
                <a:solidFill>
                  <a:srgbClr val="6D6E70"/>
                </a:solidFill>
                <a:latin typeface="Arial" panose="020B0604020202020204" pitchFamily="34" charset="0"/>
                <a:cs typeface="Arial" panose="020B0604020202020204" pitchFamily="34" charset="0"/>
              </a:rPr>
              <a:t>arable land under temporary meadows and pastures (i.e., cultivated with herbaceous forage crops for mowing or pasture)</a:t>
            </a:r>
          </a:p>
          <a:p>
            <a:pPr marL="1011692" lvl="1" indent="-457200">
              <a:buFont typeface="Courier New" panose="02070309020205020404" pitchFamily="49" charset="0"/>
              <a:buChar char="o"/>
            </a:pPr>
            <a:r>
              <a:rPr lang="en-US" sz="3400" dirty="0">
                <a:solidFill>
                  <a:srgbClr val="6D6E70"/>
                </a:solidFill>
                <a:latin typeface="Arial" panose="020B0604020202020204" pitchFamily="34" charset="0"/>
                <a:cs typeface="Arial" panose="020B0604020202020204" pitchFamily="34" charset="0"/>
              </a:rPr>
              <a:t>arable land that is temporarily fallow (due to crop rotation systems or temporary unavailability for planting)</a:t>
            </a:r>
          </a:p>
          <a:p>
            <a:pPr marL="1011692" lvl="1" indent="-457200">
              <a:buFont typeface="Courier New" panose="02070309020205020404" pitchFamily="49" charset="0"/>
              <a:buChar char="o"/>
            </a:pPr>
            <a:r>
              <a:rPr lang="en-US" sz="3400" dirty="0">
                <a:solidFill>
                  <a:srgbClr val="6D6E70"/>
                </a:solidFill>
                <a:latin typeface="Arial" panose="020B0604020202020204" pitchFamily="34" charset="0"/>
                <a:cs typeface="Arial" panose="020B0604020202020204" pitchFamily="34" charset="0"/>
              </a:rPr>
              <a:t>land under permanent crops</a:t>
            </a:r>
          </a:p>
          <a:p>
            <a:pPr marL="1011692" lvl="1" indent="-457200">
              <a:buFont typeface="Courier New" panose="02070309020205020404" pitchFamily="49" charset="0"/>
              <a:buChar char="o"/>
            </a:pPr>
            <a:r>
              <a:rPr lang="en-US" sz="3400" dirty="0">
                <a:solidFill>
                  <a:srgbClr val="6D6E70"/>
                </a:solidFill>
                <a:latin typeface="Arial" panose="020B0604020202020204" pitchFamily="34" charset="0"/>
                <a:cs typeface="Arial" panose="020B0604020202020204" pitchFamily="34" charset="0"/>
              </a:rPr>
              <a:t>land under permanent meadows and pastures</a:t>
            </a:r>
          </a:p>
          <a:p>
            <a:endParaRPr lang="en-US" sz="3200" dirty="0">
              <a:solidFill>
                <a:srgbClr val="6D6E70"/>
              </a:solidFill>
              <a:latin typeface="Arial" panose="020B0604020202020204" pitchFamily="34" charset="0"/>
              <a:cs typeface="Arial" panose="020B0604020202020204" pitchFamily="34" charset="0"/>
            </a:endParaRPr>
          </a:p>
          <a:p>
            <a:pPr marL="457200" indent="-457200">
              <a:buFontTx/>
              <a:buChar char="-"/>
            </a:pPr>
            <a:r>
              <a:rPr lang="en-US" sz="3400" dirty="0">
                <a:latin typeface="Arial" panose="020B0604020202020204" pitchFamily="34" charset="0"/>
                <a:cs typeface="Arial" panose="020B0604020202020204" pitchFamily="34" charset="0"/>
              </a:rPr>
              <a:t>Adult agricultural population</a:t>
            </a:r>
          </a:p>
          <a:p>
            <a:pPr marL="1011692" lvl="1" indent="-457200">
              <a:buFont typeface="Courier New" panose="02070309020205020404" pitchFamily="49" charset="0"/>
              <a:buChar char="o"/>
            </a:pPr>
            <a:r>
              <a:rPr lang="en-US" sz="3400" dirty="0">
                <a:solidFill>
                  <a:srgbClr val="6D6E70"/>
                </a:solidFill>
                <a:latin typeface="Arial" panose="020B0604020202020204" pitchFamily="34" charset="0"/>
                <a:cs typeface="Arial" panose="020B0604020202020204" pitchFamily="34" charset="0"/>
              </a:rPr>
              <a:t>Person should be an adult </a:t>
            </a:r>
          </a:p>
          <a:p>
            <a:pPr marL="1566184" lvl="2" indent="-457200">
              <a:buFont typeface="Arial" panose="020B0604020202020204" pitchFamily="34" charset="0"/>
              <a:buChar char="•"/>
            </a:pPr>
            <a:r>
              <a:rPr lang="en-US" sz="3400" dirty="0">
                <a:solidFill>
                  <a:srgbClr val="6D6E70"/>
                </a:solidFill>
                <a:latin typeface="Arial" panose="020B0604020202020204" pitchFamily="34" charset="0"/>
                <a:cs typeface="Arial" panose="020B0604020202020204" pitchFamily="34" charset="0"/>
              </a:rPr>
              <a:t>18 years or older (for global monitoring)</a:t>
            </a:r>
          </a:p>
          <a:p>
            <a:pPr marL="1566184" lvl="2" indent="-457200">
              <a:buFont typeface="Arial" panose="020B0604020202020204" pitchFamily="34" charset="0"/>
              <a:buChar char="•"/>
            </a:pPr>
            <a:r>
              <a:rPr lang="en-US" sz="3400" dirty="0">
                <a:solidFill>
                  <a:srgbClr val="6D6E70"/>
                </a:solidFill>
                <a:latin typeface="Arial" panose="020B0604020202020204" pitchFamily="34" charset="0"/>
                <a:cs typeface="Arial" panose="020B0604020202020204" pitchFamily="34" charset="0"/>
              </a:rPr>
              <a:t>National legal definition for adult should be used for country-specific monitoring </a:t>
            </a:r>
          </a:p>
          <a:p>
            <a:pPr marL="1011692" lvl="1" indent="-457200">
              <a:buFont typeface="Courier New" panose="02070309020205020404" pitchFamily="49" charset="0"/>
              <a:buChar char="o"/>
            </a:pPr>
            <a:r>
              <a:rPr lang="en-US" sz="3400" dirty="0">
                <a:solidFill>
                  <a:srgbClr val="6D6E70"/>
                </a:solidFill>
                <a:latin typeface="Arial" panose="020B0604020202020204" pitchFamily="34" charset="0"/>
                <a:cs typeface="Arial" panose="020B0604020202020204" pitchFamily="34" charset="0"/>
              </a:rPr>
              <a:t>Person should belong to an agricultural household</a:t>
            </a:r>
          </a:p>
          <a:p>
            <a:pPr marL="1566184" lvl="2" indent="-457200">
              <a:buFont typeface="Arial" panose="020B0604020202020204" pitchFamily="34" charset="0"/>
              <a:buChar char="•"/>
            </a:pPr>
            <a:r>
              <a:rPr lang="en-US" sz="3400" dirty="0">
                <a:solidFill>
                  <a:srgbClr val="6D6E70"/>
                </a:solidFill>
                <a:latin typeface="Arial" panose="020B0604020202020204" pitchFamily="34" charset="0"/>
                <a:cs typeface="Arial" panose="020B0604020202020204" pitchFamily="34" charset="0"/>
              </a:rPr>
              <a:t>At least one member is mainly engaged in agriculture over the past 12 months</a:t>
            </a:r>
          </a:p>
        </p:txBody>
      </p:sp>
    </p:spTree>
    <p:extLst>
      <p:ext uri="{BB962C8B-B14F-4D97-AF65-F5344CB8AC3E}">
        <p14:creationId xmlns:p14="http://schemas.microsoft.com/office/powerpoint/2010/main" val="18493127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FFD5E-45E4-4143-B571-C250F3D93AF4}"/>
              </a:ext>
            </a:extLst>
          </p:cNvPr>
          <p:cNvSpPr>
            <a:spLocks noGrp="1"/>
          </p:cNvSpPr>
          <p:nvPr>
            <p:ph type="body" sz="quarter" idx="10"/>
          </p:nvPr>
        </p:nvSpPr>
        <p:spPr>
          <a:xfrm>
            <a:off x="1588889" y="1047570"/>
            <a:ext cx="21233951" cy="1151213"/>
          </a:xfrm>
        </p:spPr>
        <p:txBody>
          <a:bodyPr/>
          <a:lstStyle/>
          <a:p>
            <a:r>
              <a:rPr lang="en-US" sz="3600" dirty="0"/>
              <a:t>Indicator methodology</a:t>
            </a:r>
          </a:p>
          <a:p>
            <a:endParaRPr lang="en-US" dirty="0"/>
          </a:p>
        </p:txBody>
      </p:sp>
      <p:sp>
        <p:nvSpPr>
          <p:cNvPr id="3" name="Text Placeholder 2">
            <a:extLst>
              <a:ext uri="{FF2B5EF4-FFF2-40B4-BE49-F238E27FC236}">
                <a16:creationId xmlns:a16="http://schemas.microsoft.com/office/drawing/2014/main" id="{5F1DD93D-BCA8-4CE0-B679-8D9B356172AE}"/>
              </a:ext>
            </a:extLst>
          </p:cNvPr>
          <p:cNvSpPr>
            <a:spLocks noGrp="1"/>
          </p:cNvSpPr>
          <p:nvPr>
            <p:ph type="body" sz="quarter" idx="11"/>
          </p:nvPr>
        </p:nvSpPr>
        <p:spPr>
          <a:xfrm>
            <a:off x="1540387" y="2164147"/>
            <a:ext cx="21233951" cy="1615827"/>
          </a:xfrm>
        </p:spPr>
        <p:txBody>
          <a:bodyPr/>
          <a:lstStyle/>
          <a:p>
            <a:pPr algn="just"/>
            <a:r>
              <a:rPr lang="en-US" sz="3500" dirty="0">
                <a:solidFill>
                  <a:srgbClr val="009CDB"/>
                </a:solidFill>
              </a:rPr>
              <a:t>Indicator 5.a.1: Proportion of total agricultural population with ownership or secure rights over agricultural land, by sex </a:t>
            </a:r>
          </a:p>
          <a:p>
            <a:pPr algn="just"/>
            <a:endParaRPr lang="en-US" sz="3500" dirty="0">
              <a:solidFill>
                <a:srgbClr val="009CDB"/>
              </a:solidFill>
            </a:endParaRPr>
          </a:p>
        </p:txBody>
      </p:sp>
      <p:sp>
        <p:nvSpPr>
          <p:cNvPr id="5" name="TextBox 4">
            <a:extLst>
              <a:ext uri="{FF2B5EF4-FFF2-40B4-BE49-F238E27FC236}">
                <a16:creationId xmlns:a16="http://schemas.microsoft.com/office/drawing/2014/main" id="{6D4015D3-D68E-4759-877A-65A708D75B43}"/>
              </a:ext>
            </a:extLst>
          </p:cNvPr>
          <p:cNvSpPr txBox="1"/>
          <p:nvPr/>
        </p:nvSpPr>
        <p:spPr>
          <a:xfrm>
            <a:off x="1514987" y="3754574"/>
            <a:ext cx="22716614" cy="6540252"/>
          </a:xfrm>
          <a:prstGeom prst="rect">
            <a:avLst/>
          </a:prstGeom>
          <a:noFill/>
        </p:spPr>
        <p:txBody>
          <a:bodyPr wrap="square" rtlCol="0">
            <a:spAutoFit/>
          </a:bodyPr>
          <a:lstStyle/>
          <a:p>
            <a:r>
              <a:rPr lang="en-US" sz="3500" dirty="0">
                <a:solidFill>
                  <a:srgbClr val="6D6E70"/>
                </a:solidFill>
                <a:latin typeface="Arial" panose="020B0604020202020204" pitchFamily="34" charset="0"/>
                <a:cs typeface="Arial" panose="020B0604020202020204" pitchFamily="34" charset="0"/>
              </a:rPr>
              <a:t>Key concepts</a:t>
            </a:r>
          </a:p>
          <a:p>
            <a:endParaRPr lang="en-US" sz="3200" dirty="0">
              <a:latin typeface="Arial" panose="020B0604020202020204" pitchFamily="34" charset="0"/>
              <a:cs typeface="Arial" panose="020B0604020202020204" pitchFamily="34" charset="0"/>
            </a:endParaRPr>
          </a:p>
          <a:p>
            <a:pPr marL="457200" indent="-457200">
              <a:buFontTx/>
              <a:buChar char="-"/>
            </a:pPr>
            <a:r>
              <a:rPr lang="en-US" sz="3200" dirty="0">
                <a:latin typeface="Arial" panose="020B0604020202020204" pitchFamily="34" charset="0"/>
                <a:cs typeface="Arial" panose="020B0604020202020204" pitchFamily="34" charset="0"/>
              </a:rPr>
              <a:t>Land owner: A person is classified as land owner if: </a:t>
            </a:r>
          </a:p>
          <a:p>
            <a:endParaRPr lang="en-US" sz="3200" dirty="0">
              <a:latin typeface="Arial" panose="020B0604020202020204" pitchFamily="34" charset="0"/>
              <a:cs typeface="Arial" panose="020B0604020202020204" pitchFamily="34" charset="0"/>
            </a:endParaRPr>
          </a:p>
          <a:p>
            <a:pPr marL="1011692" lvl="1" indent="-457200">
              <a:buFont typeface="Courier New" panose="02070309020205020404" pitchFamily="49" charset="0"/>
              <a:buChar char="o"/>
            </a:pPr>
            <a:r>
              <a:rPr lang="en-US" sz="3200" dirty="0">
                <a:solidFill>
                  <a:srgbClr val="6D6E70"/>
                </a:solidFill>
                <a:latin typeface="Arial" panose="020B0604020202020204" pitchFamily="34" charset="0"/>
                <a:cs typeface="Arial" panose="020B0604020202020204" pitchFamily="34" charset="0"/>
              </a:rPr>
              <a:t>If the person is listed as ‘OWNER’ or ‘holder’ on a certificate</a:t>
            </a:r>
          </a:p>
          <a:p>
            <a:pPr lvl="1"/>
            <a:r>
              <a:rPr lang="en-US" sz="3200" dirty="0">
                <a:solidFill>
                  <a:srgbClr val="6D6E70"/>
                </a:solidFill>
                <a:latin typeface="Arial" panose="020B0604020202020204" pitchFamily="34" charset="0"/>
                <a:cs typeface="Arial" panose="020B0604020202020204" pitchFamily="34" charset="0"/>
              </a:rPr>
              <a:t> </a:t>
            </a:r>
          </a:p>
          <a:p>
            <a:pPr lvl="1"/>
            <a:r>
              <a:rPr lang="en-US" sz="3200" dirty="0">
                <a:solidFill>
                  <a:srgbClr val="6D6E70"/>
                </a:solidFill>
                <a:latin typeface="Arial" panose="020B0604020202020204" pitchFamily="34" charset="0"/>
                <a:cs typeface="Arial" panose="020B0604020202020204" pitchFamily="34" charset="0"/>
              </a:rPr>
              <a:t>					or</a:t>
            </a:r>
          </a:p>
          <a:p>
            <a:pPr lvl="1"/>
            <a:endParaRPr lang="en-US" sz="3200" dirty="0">
              <a:solidFill>
                <a:srgbClr val="6D6E70"/>
              </a:solidFill>
              <a:latin typeface="Arial" panose="020B0604020202020204" pitchFamily="34" charset="0"/>
              <a:cs typeface="Arial" panose="020B0604020202020204" pitchFamily="34" charset="0"/>
            </a:endParaRPr>
          </a:p>
          <a:p>
            <a:pPr marL="1011692" lvl="1" indent="-457200">
              <a:buFont typeface="Courier New" panose="02070309020205020404" pitchFamily="49" charset="0"/>
              <a:buChar char="o"/>
            </a:pPr>
            <a:r>
              <a:rPr lang="en-US" sz="3200" dirty="0">
                <a:solidFill>
                  <a:srgbClr val="6D6E70"/>
                </a:solidFill>
                <a:latin typeface="Arial" panose="020B0604020202020204" pitchFamily="34" charset="0"/>
                <a:cs typeface="Arial" panose="020B0604020202020204" pitchFamily="34" charset="0"/>
              </a:rPr>
              <a:t>If the person has the RIGHT TO SELL agricultural land</a:t>
            </a:r>
          </a:p>
          <a:p>
            <a:pPr marL="1011692" lvl="1" indent="-457200">
              <a:buFont typeface="Courier New" panose="02070309020205020404" pitchFamily="49" charset="0"/>
              <a:buChar char="o"/>
            </a:pPr>
            <a:endParaRPr lang="en-US" sz="3200" dirty="0">
              <a:solidFill>
                <a:srgbClr val="6D6E70"/>
              </a:solidFill>
              <a:latin typeface="Arial" panose="020B0604020202020204" pitchFamily="34" charset="0"/>
              <a:cs typeface="Arial" panose="020B0604020202020204" pitchFamily="34" charset="0"/>
            </a:endParaRPr>
          </a:p>
          <a:p>
            <a:pPr lvl="8"/>
            <a:r>
              <a:rPr lang="en-US" sz="3200" dirty="0">
                <a:solidFill>
                  <a:srgbClr val="6D6E70"/>
                </a:solidFill>
                <a:latin typeface="Arial" panose="020B0604020202020204" pitchFamily="34" charset="0"/>
                <a:cs typeface="Arial" panose="020B0604020202020204" pitchFamily="34" charset="0"/>
              </a:rPr>
              <a:t>	or </a:t>
            </a:r>
          </a:p>
          <a:p>
            <a:pPr lvl="8"/>
            <a:endParaRPr lang="en-US" sz="3200" dirty="0">
              <a:solidFill>
                <a:srgbClr val="6D6E70"/>
              </a:solidFill>
              <a:latin typeface="Arial" panose="020B0604020202020204" pitchFamily="34" charset="0"/>
              <a:cs typeface="Arial" panose="020B0604020202020204" pitchFamily="34" charset="0"/>
            </a:endParaRPr>
          </a:p>
          <a:p>
            <a:pPr marL="1011692" lvl="1" indent="-457200">
              <a:buFont typeface="Courier New" panose="02070309020205020404" pitchFamily="49" charset="0"/>
              <a:buChar char="o"/>
            </a:pPr>
            <a:r>
              <a:rPr lang="en-US" sz="3200" dirty="0">
                <a:solidFill>
                  <a:srgbClr val="6D6E70"/>
                </a:solidFill>
                <a:latin typeface="Arial" panose="020B0604020202020204" pitchFamily="34" charset="0"/>
                <a:cs typeface="Arial" panose="020B0604020202020204" pitchFamily="34" charset="0"/>
              </a:rPr>
              <a:t>If the person has the RIGHT TO BEQUEATH agricultural land </a:t>
            </a:r>
          </a:p>
        </p:txBody>
      </p:sp>
    </p:spTree>
    <p:extLst>
      <p:ext uri="{BB962C8B-B14F-4D97-AF65-F5344CB8AC3E}">
        <p14:creationId xmlns:p14="http://schemas.microsoft.com/office/powerpoint/2010/main" val="40248872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FFD5E-45E4-4143-B571-C250F3D93AF4}"/>
              </a:ext>
            </a:extLst>
          </p:cNvPr>
          <p:cNvSpPr>
            <a:spLocks noGrp="1"/>
          </p:cNvSpPr>
          <p:nvPr>
            <p:ph type="body" sz="quarter" idx="10"/>
          </p:nvPr>
        </p:nvSpPr>
        <p:spPr>
          <a:xfrm>
            <a:off x="1588889" y="1047570"/>
            <a:ext cx="21233951" cy="1151213"/>
          </a:xfrm>
        </p:spPr>
        <p:txBody>
          <a:bodyPr/>
          <a:lstStyle/>
          <a:p>
            <a:r>
              <a:rPr lang="en-US" sz="3600" dirty="0"/>
              <a:t>Indicator methodology</a:t>
            </a:r>
          </a:p>
          <a:p>
            <a:endParaRPr lang="en-US" dirty="0"/>
          </a:p>
        </p:txBody>
      </p:sp>
      <p:sp>
        <p:nvSpPr>
          <p:cNvPr id="3" name="Text Placeholder 2">
            <a:extLst>
              <a:ext uri="{FF2B5EF4-FFF2-40B4-BE49-F238E27FC236}">
                <a16:creationId xmlns:a16="http://schemas.microsoft.com/office/drawing/2014/main" id="{5F1DD93D-BCA8-4CE0-B679-8D9B356172AE}"/>
              </a:ext>
            </a:extLst>
          </p:cNvPr>
          <p:cNvSpPr>
            <a:spLocks noGrp="1"/>
          </p:cNvSpPr>
          <p:nvPr>
            <p:ph type="body" sz="quarter" idx="11"/>
          </p:nvPr>
        </p:nvSpPr>
        <p:spPr>
          <a:xfrm>
            <a:off x="1540387" y="2164147"/>
            <a:ext cx="21233951" cy="1615827"/>
          </a:xfrm>
        </p:spPr>
        <p:txBody>
          <a:bodyPr/>
          <a:lstStyle/>
          <a:p>
            <a:pPr algn="just"/>
            <a:r>
              <a:rPr lang="en-US" sz="3500" dirty="0">
                <a:solidFill>
                  <a:srgbClr val="009CDB"/>
                </a:solidFill>
              </a:rPr>
              <a:t>Indicator 5.a.1. Proportion of total agricultural population with ownership or secure rights over agricultural land, by sex </a:t>
            </a:r>
          </a:p>
          <a:p>
            <a:pPr algn="just"/>
            <a:endParaRPr lang="en-US" sz="3500" dirty="0">
              <a:solidFill>
                <a:srgbClr val="009CDB"/>
              </a:solidFill>
            </a:endParaRPr>
          </a:p>
        </p:txBody>
      </p:sp>
      <p:sp>
        <p:nvSpPr>
          <p:cNvPr id="5" name="TextBox 4">
            <a:extLst>
              <a:ext uri="{FF2B5EF4-FFF2-40B4-BE49-F238E27FC236}">
                <a16:creationId xmlns:a16="http://schemas.microsoft.com/office/drawing/2014/main" id="{6D4015D3-D68E-4759-877A-65A708D75B43}"/>
              </a:ext>
            </a:extLst>
          </p:cNvPr>
          <p:cNvSpPr txBox="1"/>
          <p:nvPr/>
        </p:nvSpPr>
        <p:spPr>
          <a:xfrm>
            <a:off x="1563488" y="3779974"/>
            <a:ext cx="11847711" cy="7460760"/>
          </a:xfrm>
          <a:prstGeom prst="rect">
            <a:avLst/>
          </a:prstGeom>
          <a:noFill/>
        </p:spPr>
        <p:txBody>
          <a:bodyPr wrap="square" rtlCol="0">
            <a:spAutoFit/>
          </a:bodyPr>
          <a:lstStyle/>
          <a:p>
            <a:r>
              <a:rPr lang="en-US" sz="3500" dirty="0">
                <a:solidFill>
                  <a:srgbClr val="6D6E70"/>
                </a:solidFill>
                <a:latin typeface="Arial" panose="020B0604020202020204" pitchFamily="34" charset="0"/>
                <a:cs typeface="Arial" panose="020B0604020202020204" pitchFamily="34" charset="0"/>
              </a:rPr>
              <a:t>Data source</a:t>
            </a:r>
          </a:p>
          <a:p>
            <a:endParaRPr lang="en-US" sz="3500" dirty="0">
              <a:solidFill>
                <a:srgbClr val="6D6E70"/>
              </a:solidFill>
              <a:latin typeface="Arial" panose="020B0604020202020204" pitchFamily="34" charset="0"/>
              <a:cs typeface="Arial" panose="020B0604020202020204" pitchFamily="34" charset="0"/>
            </a:endParaRPr>
          </a:p>
          <a:p>
            <a:r>
              <a:rPr lang="en-US" sz="3500" dirty="0">
                <a:solidFill>
                  <a:srgbClr val="6D6E70"/>
                </a:solidFill>
                <a:latin typeface="Arial" panose="020B0604020202020204" pitchFamily="34" charset="0"/>
                <a:cs typeface="Arial" panose="020B0604020202020204" pitchFamily="34" charset="0"/>
              </a:rPr>
              <a:t>Surveys that interview both men and women are best suited, such as:</a:t>
            </a:r>
          </a:p>
          <a:p>
            <a:endParaRPr lang="en-US" sz="3500" dirty="0">
              <a:solidFill>
                <a:srgbClr val="6D6E70"/>
              </a:solidFill>
              <a:latin typeface="Arial" panose="020B0604020202020204" pitchFamily="34" charset="0"/>
              <a:cs typeface="Arial" panose="020B0604020202020204" pitchFamily="34" charset="0"/>
            </a:endParaRPr>
          </a:p>
          <a:p>
            <a:pPr marL="1125992" lvl="1" indent="-571500">
              <a:lnSpc>
                <a:spcPct val="107000"/>
              </a:lnSpc>
              <a:buFont typeface="Courier New" panose="02070309020205020404" pitchFamily="49" charset="0"/>
              <a:buChar char="o"/>
            </a:pPr>
            <a:r>
              <a:rPr lang="en-US" sz="3500" dirty="0">
                <a:solidFill>
                  <a:srgbClr val="6D6E70"/>
                </a:solidFill>
                <a:latin typeface="Arial" panose="020B0604020202020204" pitchFamily="34" charset="0"/>
                <a:ea typeface="Calibri" panose="020F0502020204030204" pitchFamily="34" charset="0"/>
                <a:cs typeface="Arial" panose="020B0604020202020204" pitchFamily="34" charset="0"/>
              </a:rPr>
              <a:t>Household Budget Surveys (HBS)</a:t>
            </a:r>
          </a:p>
          <a:p>
            <a:pPr marL="1125992" lvl="1" indent="-571500">
              <a:lnSpc>
                <a:spcPct val="107000"/>
              </a:lnSpc>
              <a:buFont typeface="Courier New" panose="02070309020205020404" pitchFamily="49" charset="0"/>
              <a:buChar char="o"/>
            </a:pPr>
            <a:r>
              <a:rPr lang="en-US" sz="3500" dirty="0">
                <a:solidFill>
                  <a:srgbClr val="6D6E70"/>
                </a:solidFill>
                <a:latin typeface="Arial" panose="020B0604020202020204" pitchFamily="34" charset="0"/>
                <a:ea typeface="Calibri" panose="020F0502020204030204" pitchFamily="34" charset="0"/>
                <a:cs typeface="Arial" panose="020B0604020202020204" pitchFamily="34" charset="0"/>
              </a:rPr>
              <a:t>Living Standard Measurement Surveys (LSMS)</a:t>
            </a:r>
          </a:p>
          <a:p>
            <a:pPr marL="1125992" lvl="1" indent="-571500">
              <a:lnSpc>
                <a:spcPct val="107000"/>
              </a:lnSpc>
              <a:buFont typeface="Courier New" panose="02070309020205020404" pitchFamily="49" charset="0"/>
              <a:buChar char="o"/>
            </a:pPr>
            <a:r>
              <a:rPr lang="en-US" sz="3500" dirty="0">
                <a:solidFill>
                  <a:srgbClr val="6D6E70"/>
                </a:solidFill>
                <a:latin typeface="Arial" panose="020B0604020202020204" pitchFamily="34" charset="0"/>
                <a:ea typeface="Calibri" panose="020F0502020204030204" pitchFamily="34" charset="0"/>
                <a:cs typeface="Arial" panose="020B0604020202020204" pitchFamily="34" charset="0"/>
              </a:rPr>
              <a:t>Labor Force Surveys (LFS)</a:t>
            </a:r>
          </a:p>
          <a:p>
            <a:pPr marL="1125992" lvl="1" indent="-571500">
              <a:lnSpc>
                <a:spcPct val="107000"/>
              </a:lnSpc>
              <a:buFont typeface="Courier New" panose="02070309020205020404" pitchFamily="49" charset="0"/>
              <a:buChar char="o"/>
            </a:pPr>
            <a:r>
              <a:rPr lang="en-US" sz="3500" dirty="0">
                <a:solidFill>
                  <a:srgbClr val="6D6E70"/>
                </a:solidFill>
                <a:latin typeface="Arial" panose="020B0604020202020204" pitchFamily="34" charset="0"/>
                <a:ea typeface="Calibri" panose="020F0502020204030204" pitchFamily="34" charset="0"/>
                <a:cs typeface="Arial" panose="020B0604020202020204" pitchFamily="34" charset="0"/>
              </a:rPr>
              <a:t>Demographic and Health Surveys (DHS)</a:t>
            </a:r>
          </a:p>
          <a:p>
            <a:pPr marL="1125992" lvl="1" indent="-571500">
              <a:lnSpc>
                <a:spcPct val="107000"/>
              </a:lnSpc>
              <a:buFont typeface="Courier New" panose="02070309020205020404" pitchFamily="49" charset="0"/>
              <a:buChar char="o"/>
            </a:pPr>
            <a:r>
              <a:rPr lang="en-US" sz="3500" dirty="0">
                <a:solidFill>
                  <a:srgbClr val="6D6E70"/>
                </a:solidFill>
                <a:latin typeface="Arial" panose="020B0604020202020204" pitchFamily="34" charset="0"/>
                <a:ea typeface="Calibri" panose="020F0502020204030204" pitchFamily="34" charset="0"/>
                <a:cs typeface="Arial" panose="020B0604020202020204" pitchFamily="34" charset="0"/>
              </a:rPr>
              <a:t>Multiple Indicator Cluster Surveys (MICS) </a:t>
            </a:r>
          </a:p>
          <a:p>
            <a:pPr marL="1125992" lvl="1" indent="-571500">
              <a:lnSpc>
                <a:spcPct val="107000"/>
              </a:lnSpc>
              <a:buFont typeface="Courier New" panose="02070309020205020404" pitchFamily="49" charset="0"/>
              <a:buChar char="o"/>
            </a:pPr>
            <a:r>
              <a:rPr lang="en-US" sz="3500" dirty="0">
                <a:solidFill>
                  <a:srgbClr val="6D6E70"/>
                </a:solidFill>
                <a:latin typeface="Arial" panose="020B0604020202020204" pitchFamily="34" charset="0"/>
                <a:ea typeface="Calibri" panose="020F0502020204030204" pitchFamily="34" charset="0"/>
                <a:cs typeface="Arial" panose="020B0604020202020204" pitchFamily="34" charset="0"/>
              </a:rPr>
              <a:t>Population and Housing Census </a:t>
            </a:r>
          </a:p>
          <a:p>
            <a:pPr marL="1125992" lvl="1" indent="-571500">
              <a:lnSpc>
                <a:spcPct val="107000"/>
              </a:lnSpc>
              <a:spcAft>
                <a:spcPts val="800"/>
              </a:spcAft>
              <a:buFont typeface="Courier New" panose="02070309020205020404" pitchFamily="49" charset="0"/>
              <a:buChar char="o"/>
            </a:pPr>
            <a:r>
              <a:rPr lang="en-US" sz="3500" dirty="0">
                <a:solidFill>
                  <a:srgbClr val="6D6E70"/>
                </a:solidFill>
                <a:latin typeface="Arial" panose="020B0604020202020204" pitchFamily="34" charset="0"/>
                <a:ea typeface="Calibri" panose="020F0502020204030204" pitchFamily="34" charset="0"/>
                <a:cs typeface="Arial" panose="020B0604020202020204" pitchFamily="34" charset="0"/>
              </a:rPr>
              <a:t>Agricultural surveys </a:t>
            </a:r>
          </a:p>
          <a:p>
            <a:endParaRPr lang="en-US" sz="3500" dirty="0">
              <a:solidFill>
                <a:srgbClr val="6D6E7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95160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FFD5E-45E4-4143-B571-C250F3D93AF4}"/>
              </a:ext>
            </a:extLst>
          </p:cNvPr>
          <p:cNvSpPr>
            <a:spLocks noGrp="1"/>
          </p:cNvSpPr>
          <p:nvPr>
            <p:ph type="body" sz="quarter" idx="10"/>
          </p:nvPr>
        </p:nvSpPr>
        <p:spPr>
          <a:xfrm>
            <a:off x="1588889" y="1047570"/>
            <a:ext cx="21233951" cy="1151213"/>
          </a:xfrm>
        </p:spPr>
        <p:txBody>
          <a:bodyPr/>
          <a:lstStyle/>
          <a:p>
            <a:r>
              <a:rPr lang="en-US" sz="3600" dirty="0"/>
              <a:t>Indicator methodology</a:t>
            </a:r>
          </a:p>
          <a:p>
            <a:endParaRPr lang="en-US" dirty="0"/>
          </a:p>
        </p:txBody>
      </p:sp>
      <p:sp>
        <p:nvSpPr>
          <p:cNvPr id="3" name="Text Placeholder 2">
            <a:extLst>
              <a:ext uri="{FF2B5EF4-FFF2-40B4-BE49-F238E27FC236}">
                <a16:creationId xmlns:a16="http://schemas.microsoft.com/office/drawing/2014/main" id="{5F1DD93D-BCA8-4CE0-B679-8D9B356172AE}"/>
              </a:ext>
            </a:extLst>
          </p:cNvPr>
          <p:cNvSpPr>
            <a:spLocks noGrp="1"/>
          </p:cNvSpPr>
          <p:nvPr>
            <p:ph type="body" sz="quarter" idx="11"/>
          </p:nvPr>
        </p:nvSpPr>
        <p:spPr>
          <a:xfrm>
            <a:off x="1540387" y="2164147"/>
            <a:ext cx="21233951" cy="1615827"/>
          </a:xfrm>
        </p:spPr>
        <p:txBody>
          <a:bodyPr/>
          <a:lstStyle/>
          <a:p>
            <a:pPr algn="just"/>
            <a:r>
              <a:rPr lang="en-US" sz="3500" dirty="0">
                <a:solidFill>
                  <a:srgbClr val="009CDB"/>
                </a:solidFill>
              </a:rPr>
              <a:t>Indicator 5.a.1: Proportion of total agricultural population with ownership or secure rights over agricultural land, by sex </a:t>
            </a:r>
          </a:p>
          <a:p>
            <a:pPr algn="just"/>
            <a:endParaRPr lang="en-US" sz="3500" dirty="0">
              <a:solidFill>
                <a:srgbClr val="009CDB"/>
              </a:solidFill>
            </a:endParaRPr>
          </a:p>
        </p:txBody>
      </p:sp>
      <p:sp>
        <p:nvSpPr>
          <p:cNvPr id="5" name="TextBox 4">
            <a:extLst>
              <a:ext uri="{FF2B5EF4-FFF2-40B4-BE49-F238E27FC236}">
                <a16:creationId xmlns:a16="http://schemas.microsoft.com/office/drawing/2014/main" id="{6D4015D3-D68E-4759-877A-65A708D75B43}"/>
              </a:ext>
            </a:extLst>
          </p:cNvPr>
          <p:cNvSpPr txBox="1"/>
          <p:nvPr/>
        </p:nvSpPr>
        <p:spPr>
          <a:xfrm>
            <a:off x="1295400" y="3821668"/>
            <a:ext cx="8037712" cy="6417141"/>
          </a:xfrm>
          <a:prstGeom prst="rect">
            <a:avLst/>
          </a:prstGeom>
          <a:noFill/>
        </p:spPr>
        <p:txBody>
          <a:bodyPr wrap="square" rtlCol="0">
            <a:spAutoFit/>
          </a:bodyPr>
          <a:lstStyle/>
          <a:p>
            <a:r>
              <a:rPr lang="en-US" sz="3500" dirty="0">
                <a:solidFill>
                  <a:srgbClr val="6D6E70"/>
                </a:solidFill>
                <a:latin typeface="Arial" panose="020B0604020202020204" pitchFamily="34" charset="0"/>
                <a:cs typeface="Arial" panose="020B0604020202020204" pitchFamily="34" charset="0"/>
              </a:rPr>
              <a:t>Data source</a:t>
            </a:r>
          </a:p>
          <a:p>
            <a:endParaRPr lang="en-US" sz="3200" dirty="0">
              <a:solidFill>
                <a:srgbClr val="6D6E70"/>
              </a:solidFill>
              <a:latin typeface="Arial" panose="020B0604020202020204" pitchFamily="34" charset="0"/>
              <a:cs typeface="Arial" panose="020B0604020202020204" pitchFamily="34" charset="0"/>
            </a:endParaRPr>
          </a:p>
          <a:p>
            <a:pPr marL="457200" indent="-457200">
              <a:buFontTx/>
              <a:buChar char="-"/>
            </a:pPr>
            <a:r>
              <a:rPr lang="en-US" sz="3500" dirty="0">
                <a:solidFill>
                  <a:srgbClr val="6D6E70"/>
                </a:solidFill>
                <a:latin typeface="Arial" panose="020B0604020202020204" pitchFamily="34" charset="0"/>
                <a:cs typeface="Arial" panose="020B0604020202020204" pitchFamily="34" charset="0"/>
              </a:rPr>
              <a:t>Food and Agricultural Organization (FAO): Minimum set of 5 questions</a:t>
            </a:r>
          </a:p>
          <a:p>
            <a:endParaRPr lang="en-US" sz="3500" dirty="0">
              <a:solidFill>
                <a:srgbClr val="6D6E70"/>
              </a:solidFill>
              <a:latin typeface="Arial" panose="020B0604020202020204" pitchFamily="34" charset="0"/>
              <a:cs typeface="Arial" panose="020B0604020202020204" pitchFamily="34" charset="0"/>
            </a:endParaRPr>
          </a:p>
          <a:p>
            <a:pPr marL="1011692" lvl="1" indent="-457200">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These questions must be included into standard surveys </a:t>
            </a:r>
          </a:p>
          <a:p>
            <a:pPr lvl="1"/>
            <a:endParaRPr lang="en-US" sz="3500" dirty="0">
              <a:solidFill>
                <a:srgbClr val="6D6E70"/>
              </a:solidFill>
              <a:latin typeface="Arial" panose="020B0604020202020204" pitchFamily="34" charset="0"/>
              <a:cs typeface="Arial" panose="020B0604020202020204" pitchFamily="34" charset="0"/>
            </a:endParaRPr>
          </a:p>
          <a:p>
            <a:pPr marL="1011692" lvl="1" indent="-457200">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Information to be collected at individual level </a:t>
            </a:r>
          </a:p>
          <a:p>
            <a:endParaRPr lang="en-US" sz="3200" dirty="0">
              <a:solidFill>
                <a:srgbClr val="6D6E70"/>
              </a:solidFill>
              <a:latin typeface="Arial" panose="020B0604020202020204" pitchFamily="34" charset="0"/>
              <a:cs typeface="Arial" panose="020B0604020202020204" pitchFamily="34" charset="0"/>
            </a:endParaRPr>
          </a:p>
          <a:p>
            <a:endParaRPr lang="en-US" sz="3200" dirty="0">
              <a:solidFill>
                <a:srgbClr val="6D6E70"/>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CEF72A80-B9AC-47FB-A13A-248807FF641D}"/>
              </a:ext>
            </a:extLst>
          </p:cNvPr>
          <p:cNvGraphicFramePr>
            <a:graphicFrameLocks noGrp="1"/>
          </p:cNvGraphicFramePr>
          <p:nvPr>
            <p:extLst>
              <p:ext uri="{D42A27DB-BD31-4B8C-83A1-F6EECF244321}">
                <p14:modId xmlns:p14="http://schemas.microsoft.com/office/powerpoint/2010/main" val="2736893378"/>
              </p:ext>
            </p:extLst>
          </p:nvPr>
        </p:nvGraphicFramePr>
        <p:xfrm>
          <a:off x="9829800" y="4495800"/>
          <a:ext cx="13487401" cy="6084513"/>
        </p:xfrm>
        <a:graphic>
          <a:graphicData uri="http://schemas.openxmlformats.org/drawingml/2006/table">
            <a:tbl>
              <a:tblPr firstRow="1" firstCol="1" bandRow="1">
                <a:tableStyleId>{5C22544A-7EE6-4342-B048-85BDC9FD1C3A}</a:tableStyleId>
              </a:tblPr>
              <a:tblGrid>
                <a:gridCol w="13487401">
                  <a:extLst>
                    <a:ext uri="{9D8B030D-6E8A-4147-A177-3AD203B41FA5}">
                      <a16:colId xmlns:a16="http://schemas.microsoft.com/office/drawing/2014/main" val="3081218095"/>
                    </a:ext>
                  </a:extLst>
                </a:gridCol>
              </a:tblGrid>
              <a:tr h="426356">
                <a:tc>
                  <a:txBody>
                    <a:bodyPr/>
                    <a:lstStyle/>
                    <a:p>
                      <a:pPr marL="0" marR="0">
                        <a:lnSpc>
                          <a:spcPct val="107000"/>
                        </a:lnSpc>
                        <a:spcBef>
                          <a:spcPts val="0"/>
                        </a:spcBef>
                        <a:spcAft>
                          <a:spcPts val="0"/>
                        </a:spcAft>
                      </a:pPr>
                      <a:r>
                        <a:rPr lang="en-US" sz="2800" b="0" dirty="0">
                          <a:effectLst/>
                        </a:rPr>
                        <a:t>Q1. Do you own any agricultural land, either alone or jointly with someone else? </a:t>
                      </a:r>
                    </a:p>
                    <a:p>
                      <a:pPr marL="0" marR="0">
                        <a:lnSpc>
                          <a:spcPct val="107000"/>
                        </a:lnSpc>
                        <a:spcBef>
                          <a:spcPts val="0"/>
                        </a:spcBef>
                        <a:spcAft>
                          <a:spcPts val="0"/>
                        </a:spcAft>
                      </a:pPr>
                      <a:r>
                        <a:rPr lang="en-US" sz="2800" b="0" dirty="0">
                          <a:effectLst/>
                        </a:rPr>
                        <a:t> </a:t>
                      </a:r>
                    </a:p>
                  </a:txBody>
                  <a:tcPr marL="2373" marR="2373" marT="0" marB="0"/>
                </a:tc>
                <a:extLst>
                  <a:ext uri="{0D108BD9-81ED-4DB2-BD59-A6C34878D82A}">
                    <a16:rowId xmlns:a16="http://schemas.microsoft.com/office/drawing/2014/main" val="2139009273"/>
                  </a:ext>
                </a:extLst>
              </a:tr>
              <a:tr h="1310781">
                <a:tc>
                  <a:txBody>
                    <a:bodyPr/>
                    <a:lstStyle/>
                    <a:p>
                      <a:pPr marL="0" marR="0">
                        <a:lnSpc>
                          <a:spcPct val="107000"/>
                        </a:lnSpc>
                        <a:spcBef>
                          <a:spcPts val="0"/>
                        </a:spcBef>
                        <a:spcAft>
                          <a:spcPts val="0"/>
                        </a:spcAft>
                      </a:pPr>
                      <a:r>
                        <a:rPr lang="en-US" sz="2800" b="0" dirty="0">
                          <a:effectLst/>
                        </a:rPr>
                        <a:t>Q2. Is there an ownership document for any of the agricultural land you own? (for enumerators</a:t>
                      </a:r>
                      <a:endParaRPr lang="en-US" sz="2800" b="0" dirty="0">
                        <a:effectLst/>
                        <a:latin typeface="Calibri" panose="020F0502020204030204" pitchFamily="34" charset="0"/>
                        <a:ea typeface="Calibri" panose="020F0502020204030204" pitchFamily="34" charset="0"/>
                        <a:cs typeface="Times New Roman" panose="02020603050405020304" pitchFamily="18" charset="0"/>
                      </a:endParaRPr>
                    </a:p>
                  </a:txBody>
                  <a:tcPr marL="2373" marR="2373" marT="0" marB="0"/>
                </a:tc>
                <a:extLst>
                  <a:ext uri="{0D108BD9-81ED-4DB2-BD59-A6C34878D82A}">
                    <a16:rowId xmlns:a16="http://schemas.microsoft.com/office/drawing/2014/main" val="2510598373"/>
                  </a:ext>
                </a:extLst>
              </a:tr>
              <a:tr h="559346">
                <a:tc>
                  <a:txBody>
                    <a:bodyPr/>
                    <a:lstStyle/>
                    <a:p>
                      <a:pPr marL="0" marR="0">
                        <a:lnSpc>
                          <a:spcPct val="107000"/>
                        </a:lnSpc>
                        <a:spcBef>
                          <a:spcPts val="0"/>
                        </a:spcBef>
                        <a:spcAft>
                          <a:spcPts val="0"/>
                        </a:spcAft>
                      </a:pPr>
                      <a:r>
                        <a:rPr lang="en-US" sz="2800" b="0" dirty="0">
                          <a:effectLst/>
                        </a:rPr>
                        <a:t>Q3. Is your name is listed as an owner on any of the ownership documents? </a:t>
                      </a:r>
                    </a:p>
                    <a:p>
                      <a:pPr marL="0" marR="0">
                        <a:lnSpc>
                          <a:spcPct val="107000"/>
                        </a:lnSpc>
                        <a:spcBef>
                          <a:spcPts val="0"/>
                        </a:spcBef>
                        <a:spcAft>
                          <a:spcPts val="0"/>
                        </a:spcAft>
                      </a:pPr>
                      <a:r>
                        <a:rPr lang="en-US" sz="2800" b="0" dirty="0">
                          <a:effectLst/>
                        </a:rPr>
                        <a:t> </a:t>
                      </a:r>
                      <a:endParaRPr lang="en-US" sz="2800" b="0" dirty="0">
                        <a:effectLst/>
                        <a:latin typeface="Calibri" panose="020F0502020204030204" pitchFamily="34" charset="0"/>
                        <a:ea typeface="Calibri" panose="020F0502020204030204" pitchFamily="34" charset="0"/>
                        <a:cs typeface="Times New Roman" panose="02020603050405020304" pitchFamily="18" charset="0"/>
                      </a:endParaRPr>
                    </a:p>
                  </a:txBody>
                  <a:tcPr marL="2373" marR="2373" marT="0" marB="0"/>
                </a:tc>
                <a:extLst>
                  <a:ext uri="{0D108BD9-81ED-4DB2-BD59-A6C34878D82A}">
                    <a16:rowId xmlns:a16="http://schemas.microsoft.com/office/drawing/2014/main" val="131975602"/>
                  </a:ext>
                </a:extLst>
              </a:tr>
              <a:tr h="1342872">
                <a:tc>
                  <a:txBody>
                    <a:bodyPr/>
                    <a:lstStyle/>
                    <a:p>
                      <a:pPr marL="0" marR="0">
                        <a:lnSpc>
                          <a:spcPct val="107000"/>
                        </a:lnSpc>
                        <a:spcBef>
                          <a:spcPts val="0"/>
                        </a:spcBef>
                        <a:spcAft>
                          <a:spcPts val="0"/>
                        </a:spcAft>
                      </a:pPr>
                      <a:r>
                        <a:rPr lang="en-US" sz="2800" b="0" dirty="0">
                          <a:effectLst/>
                        </a:rPr>
                        <a:t>Q4. Do you have the right to sell any of the agricultural land you own, either alone or jointly with someone else?</a:t>
                      </a:r>
                    </a:p>
                  </a:txBody>
                  <a:tcPr marL="2373" marR="2373" marT="0" marB="0"/>
                </a:tc>
                <a:extLst>
                  <a:ext uri="{0D108BD9-81ED-4DB2-BD59-A6C34878D82A}">
                    <a16:rowId xmlns:a16="http://schemas.microsoft.com/office/drawing/2014/main" val="2686703064"/>
                  </a:ext>
                </a:extLst>
              </a:tr>
              <a:tr h="1645112">
                <a:tc>
                  <a:txBody>
                    <a:bodyPr/>
                    <a:lstStyle/>
                    <a:p>
                      <a:pPr marL="0" marR="0">
                        <a:lnSpc>
                          <a:spcPct val="107000"/>
                        </a:lnSpc>
                        <a:spcBef>
                          <a:spcPts val="0"/>
                        </a:spcBef>
                        <a:spcAft>
                          <a:spcPts val="0"/>
                        </a:spcAft>
                      </a:pPr>
                      <a:r>
                        <a:rPr lang="en-US" sz="2800" b="0" dirty="0">
                          <a:effectLst/>
                        </a:rPr>
                        <a:t>Q5. Do you have the right to bequeath any of the agricultural land you own, either alone or jointly with someone else?</a:t>
                      </a:r>
                    </a:p>
                  </a:txBody>
                  <a:tcPr marL="2373" marR="2373" marT="0" marB="0"/>
                </a:tc>
                <a:extLst>
                  <a:ext uri="{0D108BD9-81ED-4DB2-BD59-A6C34878D82A}">
                    <a16:rowId xmlns:a16="http://schemas.microsoft.com/office/drawing/2014/main" val="1413039252"/>
                  </a:ext>
                </a:extLst>
              </a:tr>
            </a:tbl>
          </a:graphicData>
        </a:graphic>
      </p:graphicFrame>
    </p:spTree>
    <p:extLst>
      <p:ext uri="{BB962C8B-B14F-4D97-AF65-F5344CB8AC3E}">
        <p14:creationId xmlns:p14="http://schemas.microsoft.com/office/powerpoint/2010/main" val="3504987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FFD5E-45E4-4143-B571-C250F3D93AF4}"/>
              </a:ext>
            </a:extLst>
          </p:cNvPr>
          <p:cNvSpPr>
            <a:spLocks noGrp="1"/>
          </p:cNvSpPr>
          <p:nvPr>
            <p:ph type="body" sz="quarter" idx="10"/>
          </p:nvPr>
        </p:nvSpPr>
        <p:spPr>
          <a:xfrm>
            <a:off x="1588889" y="1047570"/>
            <a:ext cx="21233951" cy="1151213"/>
          </a:xfrm>
        </p:spPr>
        <p:txBody>
          <a:bodyPr/>
          <a:lstStyle/>
          <a:p>
            <a:r>
              <a:rPr lang="en-US" sz="3600" dirty="0"/>
              <a:t>Gender-Environment Indicators </a:t>
            </a:r>
          </a:p>
          <a:p>
            <a:endParaRPr lang="en-US" dirty="0"/>
          </a:p>
        </p:txBody>
      </p:sp>
      <p:sp>
        <p:nvSpPr>
          <p:cNvPr id="3" name="Text Placeholder 2">
            <a:extLst>
              <a:ext uri="{FF2B5EF4-FFF2-40B4-BE49-F238E27FC236}">
                <a16:creationId xmlns:a16="http://schemas.microsoft.com/office/drawing/2014/main" id="{5F1DD93D-BCA8-4CE0-B679-8D9B356172AE}"/>
              </a:ext>
            </a:extLst>
          </p:cNvPr>
          <p:cNvSpPr>
            <a:spLocks noGrp="1"/>
          </p:cNvSpPr>
          <p:nvPr>
            <p:ph type="body" sz="quarter" idx="11"/>
          </p:nvPr>
        </p:nvSpPr>
        <p:spPr>
          <a:xfrm>
            <a:off x="1540387" y="2164147"/>
            <a:ext cx="21233951" cy="1615827"/>
          </a:xfrm>
        </p:spPr>
        <p:txBody>
          <a:bodyPr/>
          <a:lstStyle/>
          <a:p>
            <a:pPr algn="just"/>
            <a:r>
              <a:rPr lang="en-US" sz="3500" dirty="0">
                <a:solidFill>
                  <a:srgbClr val="009CDB"/>
                </a:solidFill>
              </a:rPr>
              <a:t>Indicator 5.a.1: Proportion of total agricultural population with ownership or secure rights over agricultural land, by sex </a:t>
            </a:r>
          </a:p>
          <a:p>
            <a:pPr algn="just"/>
            <a:endParaRPr lang="en-US" sz="3500" dirty="0">
              <a:solidFill>
                <a:srgbClr val="009CDB"/>
              </a:solidFill>
            </a:endParaRPr>
          </a:p>
        </p:txBody>
      </p:sp>
      <p:sp>
        <p:nvSpPr>
          <p:cNvPr id="5" name="TextBox 4">
            <a:extLst>
              <a:ext uri="{FF2B5EF4-FFF2-40B4-BE49-F238E27FC236}">
                <a16:creationId xmlns:a16="http://schemas.microsoft.com/office/drawing/2014/main" id="{6D4015D3-D68E-4759-877A-65A708D75B43}"/>
              </a:ext>
            </a:extLst>
          </p:cNvPr>
          <p:cNvSpPr txBox="1"/>
          <p:nvPr/>
        </p:nvSpPr>
        <p:spPr>
          <a:xfrm>
            <a:off x="1609662" y="3754574"/>
            <a:ext cx="18049938" cy="2785378"/>
          </a:xfrm>
          <a:prstGeom prst="rect">
            <a:avLst/>
          </a:prstGeom>
          <a:noFill/>
        </p:spPr>
        <p:txBody>
          <a:bodyPr wrap="square" rtlCol="0">
            <a:spAutoFit/>
          </a:bodyPr>
          <a:lstStyle/>
          <a:p>
            <a:r>
              <a:rPr lang="en-US" sz="3500" dirty="0">
                <a:solidFill>
                  <a:srgbClr val="6D6E70"/>
                </a:solidFill>
                <a:latin typeface="Arial" panose="020B0604020202020204" pitchFamily="34" charset="0"/>
                <a:cs typeface="Arial" panose="020B0604020202020204" pitchFamily="34" charset="0"/>
              </a:rPr>
              <a:t>Computation method</a:t>
            </a:r>
          </a:p>
          <a:p>
            <a:endParaRPr lang="en-US" sz="3500" dirty="0">
              <a:solidFill>
                <a:srgbClr val="6D6E70"/>
              </a:solidFill>
              <a:latin typeface="Arial" panose="020B0604020202020204" pitchFamily="34" charset="0"/>
              <a:cs typeface="Arial" panose="020B0604020202020204" pitchFamily="34" charset="0"/>
            </a:endParaRPr>
          </a:p>
          <a:p>
            <a:r>
              <a:rPr lang="en-US" sz="3500" dirty="0">
                <a:solidFill>
                  <a:srgbClr val="009CDB"/>
                </a:solidFill>
                <a:latin typeface="Arial" panose="020B0604020202020204" pitchFamily="34" charset="0"/>
                <a:cs typeface="Arial" panose="020B0604020202020204" pitchFamily="34" charset="0"/>
              </a:rPr>
              <a:t>- Sub-indicator 5.a.1 (a): Measure of prevalence for total population </a:t>
            </a:r>
          </a:p>
          <a:p>
            <a:endParaRPr lang="en-US" sz="3500" dirty="0">
              <a:solidFill>
                <a:srgbClr val="6D6E70"/>
              </a:solidFill>
              <a:latin typeface="Arial" panose="020B0604020202020204" pitchFamily="34" charset="0"/>
              <a:cs typeface="Arial" panose="020B0604020202020204" pitchFamily="34" charset="0"/>
            </a:endParaRPr>
          </a:p>
          <a:p>
            <a:endParaRPr lang="en-US" sz="3500" dirty="0">
              <a:solidFill>
                <a:srgbClr val="6D6E7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509F49C2-BAFE-4941-A850-FD9045F97E3A}"/>
                  </a:ext>
                </a:extLst>
              </p:cNvPr>
              <p:cNvSpPr/>
              <p:nvPr/>
            </p:nvSpPr>
            <p:spPr>
              <a:xfrm>
                <a:off x="2971799" y="5765829"/>
                <a:ext cx="16757075" cy="109126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3200" i="1" smtClean="0">
                              <a:solidFill>
                                <a:srgbClr val="6D6E70"/>
                              </a:solidFill>
                              <a:latin typeface="Cambria Math" panose="02040503050406030204" pitchFamily="18" charset="0"/>
                            </a:rPr>
                          </m:ctrlPr>
                        </m:fPr>
                        <m:num>
                          <m:r>
                            <m:rPr>
                              <m:nor/>
                            </m:rPr>
                            <a:rPr lang="en-US" sz="3200" i="1">
                              <a:solidFill>
                                <a:srgbClr val="6D6E70"/>
                              </a:solidFill>
                              <a:latin typeface="+mj-lt"/>
                            </a:rPr>
                            <m:t>No</m:t>
                          </m:r>
                          <m:r>
                            <m:rPr>
                              <m:nor/>
                            </m:rPr>
                            <a:rPr lang="en-US" sz="3200" i="1">
                              <a:solidFill>
                                <a:srgbClr val="6D6E70"/>
                              </a:solidFill>
                              <a:latin typeface="+mj-lt"/>
                            </a:rPr>
                            <m:t>. </m:t>
                          </m:r>
                          <m:r>
                            <m:rPr>
                              <m:nor/>
                            </m:rPr>
                            <a:rPr lang="en-US" sz="3200" i="1">
                              <a:solidFill>
                                <a:srgbClr val="6D6E70"/>
                              </a:solidFill>
                              <a:latin typeface="+mj-lt"/>
                            </a:rPr>
                            <m:t>of</m:t>
                          </m:r>
                          <m:r>
                            <m:rPr>
                              <m:nor/>
                            </m:rPr>
                            <a:rPr lang="en-US" sz="3200" i="1">
                              <a:solidFill>
                                <a:srgbClr val="6D6E70"/>
                              </a:solidFill>
                              <a:latin typeface="+mj-lt"/>
                            </a:rPr>
                            <m:t> </m:t>
                          </m:r>
                          <m:r>
                            <m:rPr>
                              <m:nor/>
                            </m:rPr>
                            <a:rPr lang="en-US" sz="3200" i="1">
                              <a:solidFill>
                                <a:srgbClr val="6D6E70"/>
                              </a:solidFill>
                              <a:latin typeface="+mj-lt"/>
                            </a:rPr>
                            <m:t>people</m:t>
                          </m:r>
                          <m:r>
                            <m:rPr>
                              <m:nor/>
                            </m:rPr>
                            <a:rPr lang="en-US" sz="3200" i="1">
                              <a:solidFill>
                                <a:srgbClr val="6D6E70"/>
                              </a:solidFill>
                              <a:latin typeface="+mj-lt"/>
                            </a:rPr>
                            <m:t> </m:t>
                          </m:r>
                          <m:r>
                            <m:rPr>
                              <m:nor/>
                            </m:rPr>
                            <a:rPr lang="en-US" sz="3200" i="1">
                              <a:solidFill>
                                <a:srgbClr val="6D6E70"/>
                              </a:solidFill>
                              <a:latin typeface="+mj-lt"/>
                            </a:rPr>
                            <m:t>in</m:t>
                          </m:r>
                          <m:r>
                            <m:rPr>
                              <m:nor/>
                            </m:rPr>
                            <a:rPr lang="en-US" sz="3200" i="1">
                              <a:solidFill>
                                <a:srgbClr val="6D6E70"/>
                              </a:solidFill>
                              <a:latin typeface="+mj-lt"/>
                            </a:rPr>
                            <m:t> </m:t>
                          </m:r>
                          <m:r>
                            <m:rPr>
                              <m:nor/>
                            </m:rPr>
                            <a:rPr lang="en-US" sz="3200" i="1">
                              <a:solidFill>
                                <a:srgbClr val="6D6E70"/>
                              </a:solidFill>
                              <a:latin typeface="+mj-lt"/>
                            </a:rPr>
                            <m:t>agricultural</m:t>
                          </m:r>
                          <m:r>
                            <m:rPr>
                              <m:nor/>
                            </m:rPr>
                            <a:rPr lang="en-US" sz="3200" i="1">
                              <a:solidFill>
                                <a:srgbClr val="6D6E70"/>
                              </a:solidFill>
                              <a:latin typeface="+mj-lt"/>
                            </a:rPr>
                            <m:t> </m:t>
                          </m:r>
                          <m:r>
                            <m:rPr>
                              <m:nor/>
                            </m:rPr>
                            <a:rPr lang="en-US" sz="3200" i="1">
                              <a:solidFill>
                                <a:srgbClr val="6D6E70"/>
                              </a:solidFill>
                              <a:latin typeface="+mj-lt"/>
                            </a:rPr>
                            <m:t>population</m:t>
                          </m:r>
                          <m:r>
                            <m:rPr>
                              <m:nor/>
                            </m:rPr>
                            <a:rPr lang="en-US" sz="3200" i="1">
                              <a:solidFill>
                                <a:srgbClr val="6D6E70"/>
                              </a:solidFill>
                              <a:latin typeface="+mj-lt"/>
                            </a:rPr>
                            <m:t> </m:t>
                          </m:r>
                          <m:r>
                            <m:rPr>
                              <m:nor/>
                            </m:rPr>
                            <a:rPr lang="en-US" sz="3200" i="1">
                              <a:solidFill>
                                <a:srgbClr val="6D6E70"/>
                              </a:solidFill>
                              <a:latin typeface="+mj-lt"/>
                            </a:rPr>
                            <m:t>with</m:t>
                          </m:r>
                          <m:r>
                            <m:rPr>
                              <m:nor/>
                            </m:rPr>
                            <a:rPr lang="en-US" sz="3200" i="1">
                              <a:solidFill>
                                <a:srgbClr val="6D6E70"/>
                              </a:solidFill>
                              <a:latin typeface="+mj-lt"/>
                            </a:rPr>
                            <m:t> </m:t>
                          </m:r>
                          <m:r>
                            <m:rPr>
                              <m:nor/>
                            </m:rPr>
                            <a:rPr lang="en-US" sz="3200" i="1">
                              <a:solidFill>
                                <a:srgbClr val="6D6E70"/>
                              </a:solidFill>
                              <a:latin typeface="+mj-lt"/>
                            </a:rPr>
                            <m:t>ownership</m:t>
                          </m:r>
                          <m:r>
                            <m:rPr>
                              <m:nor/>
                            </m:rPr>
                            <a:rPr lang="en-US" sz="3200" i="1">
                              <a:solidFill>
                                <a:srgbClr val="6D6E70"/>
                              </a:solidFill>
                              <a:latin typeface="+mj-lt"/>
                            </a:rPr>
                            <m:t> </m:t>
                          </m:r>
                          <m:r>
                            <m:rPr>
                              <m:nor/>
                            </m:rPr>
                            <a:rPr lang="en-US" sz="3200" i="1">
                              <a:solidFill>
                                <a:srgbClr val="6D6E70"/>
                              </a:solidFill>
                              <a:latin typeface="+mj-lt"/>
                            </a:rPr>
                            <m:t>or</m:t>
                          </m:r>
                          <m:r>
                            <m:rPr>
                              <m:nor/>
                            </m:rPr>
                            <a:rPr lang="en-US" sz="3200" i="1">
                              <a:solidFill>
                                <a:srgbClr val="6D6E70"/>
                              </a:solidFill>
                              <a:latin typeface="+mj-lt"/>
                            </a:rPr>
                            <m:t> </m:t>
                          </m:r>
                          <m:r>
                            <m:rPr>
                              <m:nor/>
                            </m:rPr>
                            <a:rPr lang="en-US" sz="3200" i="1">
                              <a:solidFill>
                                <a:srgbClr val="6D6E70"/>
                              </a:solidFill>
                              <a:latin typeface="+mj-lt"/>
                            </a:rPr>
                            <m:t>tenure</m:t>
                          </m:r>
                          <m:r>
                            <m:rPr>
                              <m:nor/>
                            </m:rPr>
                            <a:rPr lang="en-US" sz="3200" i="1">
                              <a:solidFill>
                                <a:srgbClr val="6D6E70"/>
                              </a:solidFill>
                              <a:latin typeface="+mj-lt"/>
                            </a:rPr>
                            <m:t> </m:t>
                          </m:r>
                          <m:r>
                            <m:rPr>
                              <m:nor/>
                            </m:rPr>
                            <a:rPr lang="en-US" sz="3200" i="1">
                              <a:solidFill>
                                <a:srgbClr val="6D6E70"/>
                              </a:solidFill>
                              <a:latin typeface="+mj-lt"/>
                            </a:rPr>
                            <m:t>rights</m:t>
                          </m:r>
                          <m:r>
                            <m:rPr>
                              <m:nor/>
                            </m:rPr>
                            <a:rPr lang="en-US" sz="3200" i="1">
                              <a:solidFill>
                                <a:srgbClr val="6D6E70"/>
                              </a:solidFill>
                              <a:latin typeface="+mj-lt"/>
                            </a:rPr>
                            <m:t> </m:t>
                          </m:r>
                          <m:r>
                            <m:rPr>
                              <m:nor/>
                            </m:rPr>
                            <a:rPr lang="en-US" sz="3200" i="1">
                              <a:solidFill>
                                <a:srgbClr val="6D6E70"/>
                              </a:solidFill>
                              <a:latin typeface="+mj-lt"/>
                            </a:rPr>
                            <m:t>over</m:t>
                          </m:r>
                          <m:r>
                            <m:rPr>
                              <m:nor/>
                            </m:rPr>
                            <a:rPr lang="en-US" sz="3200" i="1">
                              <a:solidFill>
                                <a:srgbClr val="6D6E70"/>
                              </a:solidFill>
                              <a:latin typeface="+mj-lt"/>
                            </a:rPr>
                            <m:t> </m:t>
                          </m:r>
                          <m:r>
                            <m:rPr>
                              <m:nor/>
                            </m:rPr>
                            <a:rPr lang="en-US" sz="3200" i="1">
                              <a:solidFill>
                                <a:srgbClr val="6D6E70"/>
                              </a:solidFill>
                              <a:latin typeface="+mj-lt"/>
                            </a:rPr>
                            <m:t>agricultural</m:t>
                          </m:r>
                          <m:r>
                            <m:rPr>
                              <m:nor/>
                            </m:rPr>
                            <a:rPr lang="en-US" sz="3200" i="1">
                              <a:solidFill>
                                <a:srgbClr val="6D6E70"/>
                              </a:solidFill>
                              <a:latin typeface="+mj-lt"/>
                            </a:rPr>
                            <m:t> </m:t>
                          </m:r>
                          <m:r>
                            <m:rPr>
                              <m:nor/>
                            </m:rPr>
                            <a:rPr lang="en-US" sz="3200" i="1">
                              <a:solidFill>
                                <a:srgbClr val="6D6E70"/>
                              </a:solidFill>
                              <a:latin typeface="+mj-lt"/>
                            </a:rPr>
                            <m:t>land</m:t>
                          </m:r>
                        </m:num>
                        <m:den>
                          <m:r>
                            <m:rPr>
                              <m:nor/>
                            </m:rPr>
                            <a:rPr lang="en-US" sz="3200" i="1">
                              <a:solidFill>
                                <a:srgbClr val="6D6E70"/>
                              </a:solidFill>
                              <a:latin typeface="+mj-lt"/>
                            </a:rPr>
                            <m:t>Total</m:t>
                          </m:r>
                          <m:r>
                            <m:rPr>
                              <m:nor/>
                            </m:rPr>
                            <a:rPr lang="en-US" sz="3200" i="1">
                              <a:solidFill>
                                <a:srgbClr val="6D6E70"/>
                              </a:solidFill>
                              <a:latin typeface="+mj-lt"/>
                            </a:rPr>
                            <m:t> </m:t>
                          </m:r>
                          <m:r>
                            <m:rPr>
                              <m:nor/>
                            </m:rPr>
                            <a:rPr lang="en-US" sz="3200" i="1">
                              <a:solidFill>
                                <a:srgbClr val="6D6E70"/>
                              </a:solidFill>
                              <a:latin typeface="+mj-lt"/>
                            </a:rPr>
                            <m:t>agricultural</m:t>
                          </m:r>
                          <m:r>
                            <m:rPr>
                              <m:nor/>
                            </m:rPr>
                            <a:rPr lang="en-US" sz="3200" i="1">
                              <a:solidFill>
                                <a:srgbClr val="6D6E70"/>
                              </a:solidFill>
                              <a:latin typeface="+mj-lt"/>
                            </a:rPr>
                            <m:t> </m:t>
                          </m:r>
                          <m:r>
                            <m:rPr>
                              <m:nor/>
                            </m:rPr>
                            <a:rPr lang="en-US" sz="3200" i="1">
                              <a:solidFill>
                                <a:srgbClr val="6D6E70"/>
                              </a:solidFill>
                              <a:latin typeface="+mj-lt"/>
                            </a:rPr>
                            <m:t>population</m:t>
                          </m:r>
                        </m:den>
                      </m:f>
                      <m:r>
                        <m:rPr>
                          <m:nor/>
                        </m:rPr>
                        <a:rPr lang="en-US" sz="3200" i="1">
                          <a:solidFill>
                            <a:srgbClr val="6D6E70"/>
                          </a:solidFill>
                          <a:latin typeface="+mj-lt"/>
                        </a:rPr>
                        <m:t> </m:t>
                      </m:r>
                      <m:r>
                        <m:rPr>
                          <m:nor/>
                        </m:rPr>
                        <a:rPr lang="en-US" sz="3200" i="1">
                          <a:solidFill>
                            <a:srgbClr val="6D6E70"/>
                          </a:solidFill>
                          <a:latin typeface="+mj-lt"/>
                        </a:rPr>
                        <m:t>×</m:t>
                      </m:r>
                      <m:r>
                        <m:rPr>
                          <m:nor/>
                        </m:rPr>
                        <a:rPr lang="en-US" sz="3200" i="1">
                          <a:solidFill>
                            <a:srgbClr val="6D6E70"/>
                          </a:solidFill>
                          <a:latin typeface="+mj-lt"/>
                        </a:rPr>
                        <m:t>100</m:t>
                      </m:r>
                    </m:oMath>
                  </m:oMathPara>
                </a14:m>
                <a:endParaRPr lang="en-US" sz="3200" i="1" dirty="0">
                  <a:solidFill>
                    <a:srgbClr val="6D6E70"/>
                  </a:solidFill>
                  <a:latin typeface="+mj-lt"/>
                </a:endParaRPr>
              </a:p>
            </p:txBody>
          </p:sp>
        </mc:Choice>
        <mc:Fallback xmlns="">
          <p:sp>
            <p:nvSpPr>
              <p:cNvPr id="4" name="Rectangle 3">
                <a:extLst>
                  <a:ext uri="{FF2B5EF4-FFF2-40B4-BE49-F238E27FC236}">
                    <a16:creationId xmlns:a16="http://schemas.microsoft.com/office/drawing/2014/main" id="{509F49C2-BAFE-4941-A850-FD9045F97E3A}"/>
                  </a:ext>
                </a:extLst>
              </p:cNvPr>
              <p:cNvSpPr>
                <a:spLocks noRot="1" noChangeAspect="1" noMove="1" noResize="1" noEditPoints="1" noAdjustHandles="1" noChangeArrowheads="1" noChangeShapeType="1" noTextEdit="1"/>
              </p:cNvSpPr>
              <p:nvPr/>
            </p:nvSpPr>
            <p:spPr>
              <a:xfrm>
                <a:off x="2971799" y="5765829"/>
                <a:ext cx="16757075" cy="1091261"/>
              </a:xfrm>
              <a:prstGeom prst="rect">
                <a:avLst/>
              </a:prstGeom>
              <a:blipFill>
                <a:blip r:embed="rId2"/>
                <a:stretch>
                  <a:fillRect/>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835A7978-55C7-4B5C-B252-EE7101B5D8F9}"/>
              </a:ext>
            </a:extLst>
          </p:cNvPr>
          <p:cNvSpPr txBox="1"/>
          <p:nvPr/>
        </p:nvSpPr>
        <p:spPr>
          <a:xfrm>
            <a:off x="1588889" y="7241663"/>
            <a:ext cx="18049938" cy="630942"/>
          </a:xfrm>
          <a:prstGeom prst="rect">
            <a:avLst/>
          </a:prstGeom>
          <a:noFill/>
        </p:spPr>
        <p:txBody>
          <a:bodyPr wrap="square" rtlCol="0">
            <a:spAutoFit/>
          </a:bodyPr>
          <a:lstStyle/>
          <a:p>
            <a:pPr marL="457200" indent="-457200">
              <a:buFontTx/>
              <a:buChar char="-"/>
            </a:pPr>
            <a:r>
              <a:rPr lang="en-US" sz="3500" dirty="0">
                <a:solidFill>
                  <a:srgbClr val="009CDB"/>
                </a:solidFill>
                <a:latin typeface="Arial" panose="020B0604020202020204" pitchFamily="34" charset="0"/>
                <a:cs typeface="Arial" panose="020B0604020202020204" pitchFamily="34" charset="0"/>
              </a:rPr>
              <a:t>Sub-indicator 5.a.1 (b): Measure of gender parity </a:t>
            </a: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8DEFAB44-4D44-4C2D-A9D1-EF2F4D7E75AD}"/>
                  </a:ext>
                </a:extLst>
              </p:cNvPr>
              <p:cNvSpPr/>
              <p:nvPr/>
            </p:nvSpPr>
            <p:spPr>
              <a:xfrm>
                <a:off x="2667000" y="8525807"/>
                <a:ext cx="15849600" cy="110767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3200" i="1" smtClean="0">
                              <a:solidFill>
                                <a:srgbClr val="6D6E70"/>
                              </a:solidFill>
                              <a:latin typeface="Cambria Math" panose="02040503050406030204" pitchFamily="18" charset="0"/>
                            </a:rPr>
                          </m:ctrlPr>
                        </m:fPr>
                        <m:num>
                          <m:r>
                            <m:rPr>
                              <m:nor/>
                            </m:rPr>
                            <a:rPr lang="en-US" sz="3200" i="1">
                              <a:solidFill>
                                <a:srgbClr val="6D6E70"/>
                              </a:solidFill>
                              <a:latin typeface="+mj-lt"/>
                            </a:rPr>
                            <m:t>No</m:t>
                          </m:r>
                          <m:r>
                            <m:rPr>
                              <m:nor/>
                            </m:rPr>
                            <a:rPr lang="en-US" sz="3200" i="1">
                              <a:solidFill>
                                <a:srgbClr val="6D6E70"/>
                              </a:solidFill>
                              <a:latin typeface="+mj-lt"/>
                            </a:rPr>
                            <m:t>. </m:t>
                          </m:r>
                          <m:r>
                            <m:rPr>
                              <m:nor/>
                            </m:rPr>
                            <a:rPr lang="en-US" sz="3200" i="1">
                              <a:solidFill>
                                <a:srgbClr val="6D6E70"/>
                              </a:solidFill>
                              <a:latin typeface="+mj-lt"/>
                            </a:rPr>
                            <m:t>of</m:t>
                          </m:r>
                          <m:r>
                            <m:rPr>
                              <m:nor/>
                            </m:rPr>
                            <a:rPr lang="en-US" sz="3200" i="1">
                              <a:solidFill>
                                <a:srgbClr val="6D6E70"/>
                              </a:solidFill>
                              <a:latin typeface="+mj-lt"/>
                            </a:rPr>
                            <m:t> </m:t>
                          </m:r>
                          <m:r>
                            <m:rPr>
                              <m:nor/>
                            </m:rPr>
                            <a:rPr lang="en-US" sz="3200" i="1">
                              <a:solidFill>
                                <a:srgbClr val="6D6E70"/>
                              </a:solidFill>
                              <a:latin typeface="+mj-lt"/>
                            </a:rPr>
                            <m:t>women</m:t>
                          </m:r>
                          <m:r>
                            <m:rPr>
                              <m:nor/>
                            </m:rPr>
                            <a:rPr lang="en-US" sz="3200" i="1">
                              <a:solidFill>
                                <a:srgbClr val="6D6E70"/>
                              </a:solidFill>
                              <a:latin typeface="+mj-lt"/>
                            </a:rPr>
                            <m:t> </m:t>
                          </m:r>
                          <m:r>
                            <m:rPr>
                              <m:nor/>
                            </m:rPr>
                            <a:rPr lang="en-US" sz="3200" i="1">
                              <a:solidFill>
                                <a:srgbClr val="6D6E70"/>
                              </a:solidFill>
                              <a:latin typeface="+mj-lt"/>
                            </a:rPr>
                            <m:t>in</m:t>
                          </m:r>
                          <m:r>
                            <m:rPr>
                              <m:nor/>
                            </m:rPr>
                            <a:rPr lang="en-US" sz="3200" i="1">
                              <a:solidFill>
                                <a:srgbClr val="6D6E70"/>
                              </a:solidFill>
                              <a:latin typeface="+mj-lt"/>
                            </a:rPr>
                            <m:t> </m:t>
                          </m:r>
                          <m:r>
                            <m:rPr>
                              <m:nor/>
                            </m:rPr>
                            <a:rPr lang="en-US" sz="3200" i="1">
                              <a:solidFill>
                                <a:srgbClr val="6D6E70"/>
                              </a:solidFill>
                              <a:latin typeface="+mj-lt"/>
                            </a:rPr>
                            <m:t>agricultural</m:t>
                          </m:r>
                          <m:r>
                            <m:rPr>
                              <m:nor/>
                            </m:rPr>
                            <a:rPr lang="en-US" sz="3200" i="1">
                              <a:solidFill>
                                <a:srgbClr val="6D6E70"/>
                              </a:solidFill>
                              <a:latin typeface="+mj-lt"/>
                            </a:rPr>
                            <m:t> </m:t>
                          </m:r>
                          <m:r>
                            <m:rPr>
                              <m:nor/>
                            </m:rPr>
                            <a:rPr lang="en-US" sz="3200" i="1">
                              <a:solidFill>
                                <a:srgbClr val="6D6E70"/>
                              </a:solidFill>
                              <a:latin typeface="+mj-lt"/>
                            </a:rPr>
                            <m:t>population</m:t>
                          </m:r>
                          <m:r>
                            <m:rPr>
                              <m:nor/>
                            </m:rPr>
                            <a:rPr lang="en-US" sz="3200" i="1">
                              <a:solidFill>
                                <a:srgbClr val="6D6E70"/>
                              </a:solidFill>
                              <a:latin typeface="+mj-lt"/>
                            </a:rPr>
                            <m:t> </m:t>
                          </m:r>
                          <m:r>
                            <m:rPr>
                              <m:nor/>
                            </m:rPr>
                            <a:rPr lang="en-US" sz="3200" i="1">
                              <a:solidFill>
                                <a:srgbClr val="6D6E70"/>
                              </a:solidFill>
                              <a:latin typeface="+mj-lt"/>
                            </a:rPr>
                            <m:t>with</m:t>
                          </m:r>
                          <m:r>
                            <m:rPr>
                              <m:nor/>
                            </m:rPr>
                            <a:rPr lang="en-US" sz="3200" i="1">
                              <a:solidFill>
                                <a:srgbClr val="6D6E70"/>
                              </a:solidFill>
                              <a:latin typeface="+mj-lt"/>
                            </a:rPr>
                            <m:t> </m:t>
                          </m:r>
                          <m:r>
                            <m:rPr>
                              <m:nor/>
                            </m:rPr>
                            <a:rPr lang="en-US" sz="3200" i="1">
                              <a:solidFill>
                                <a:srgbClr val="6D6E70"/>
                              </a:solidFill>
                              <a:latin typeface="+mj-lt"/>
                            </a:rPr>
                            <m:t>ownership</m:t>
                          </m:r>
                          <m:r>
                            <m:rPr>
                              <m:nor/>
                            </m:rPr>
                            <a:rPr lang="en-US" sz="3200" i="1">
                              <a:solidFill>
                                <a:srgbClr val="6D6E70"/>
                              </a:solidFill>
                              <a:latin typeface="+mj-lt"/>
                            </a:rPr>
                            <m:t> </m:t>
                          </m:r>
                          <m:r>
                            <m:rPr>
                              <m:nor/>
                            </m:rPr>
                            <a:rPr lang="en-US" sz="3200" i="1">
                              <a:solidFill>
                                <a:srgbClr val="6D6E70"/>
                              </a:solidFill>
                              <a:latin typeface="+mj-lt"/>
                            </a:rPr>
                            <m:t>or</m:t>
                          </m:r>
                          <m:r>
                            <m:rPr>
                              <m:nor/>
                            </m:rPr>
                            <a:rPr lang="en-US" sz="3200" i="1">
                              <a:solidFill>
                                <a:srgbClr val="6D6E70"/>
                              </a:solidFill>
                              <a:latin typeface="+mj-lt"/>
                            </a:rPr>
                            <m:t> </m:t>
                          </m:r>
                          <m:r>
                            <m:rPr>
                              <m:nor/>
                            </m:rPr>
                            <a:rPr lang="en-US" sz="3200" i="1">
                              <a:solidFill>
                                <a:srgbClr val="6D6E70"/>
                              </a:solidFill>
                              <a:latin typeface="+mj-lt"/>
                            </a:rPr>
                            <m:t>tenure</m:t>
                          </m:r>
                          <m:r>
                            <m:rPr>
                              <m:nor/>
                            </m:rPr>
                            <a:rPr lang="en-US" sz="3200" i="1">
                              <a:solidFill>
                                <a:srgbClr val="6D6E70"/>
                              </a:solidFill>
                              <a:latin typeface="+mj-lt"/>
                            </a:rPr>
                            <m:t> </m:t>
                          </m:r>
                          <m:r>
                            <m:rPr>
                              <m:nor/>
                            </m:rPr>
                            <a:rPr lang="en-US" sz="3200" i="1">
                              <a:solidFill>
                                <a:srgbClr val="6D6E70"/>
                              </a:solidFill>
                              <a:latin typeface="+mj-lt"/>
                            </a:rPr>
                            <m:t>rights</m:t>
                          </m:r>
                          <m:r>
                            <m:rPr>
                              <m:nor/>
                            </m:rPr>
                            <a:rPr lang="en-US" sz="3200" i="1">
                              <a:solidFill>
                                <a:srgbClr val="6D6E70"/>
                              </a:solidFill>
                              <a:latin typeface="+mj-lt"/>
                            </a:rPr>
                            <m:t> </m:t>
                          </m:r>
                          <m:r>
                            <m:rPr>
                              <m:nor/>
                            </m:rPr>
                            <a:rPr lang="en-US" sz="3200" i="1">
                              <a:solidFill>
                                <a:srgbClr val="6D6E70"/>
                              </a:solidFill>
                              <a:latin typeface="+mj-lt"/>
                            </a:rPr>
                            <m:t>over</m:t>
                          </m:r>
                          <m:r>
                            <m:rPr>
                              <m:nor/>
                            </m:rPr>
                            <a:rPr lang="en-US" sz="3200" i="1">
                              <a:solidFill>
                                <a:srgbClr val="6D6E70"/>
                              </a:solidFill>
                              <a:latin typeface="+mj-lt"/>
                            </a:rPr>
                            <m:t> </m:t>
                          </m:r>
                          <m:r>
                            <m:rPr>
                              <m:nor/>
                            </m:rPr>
                            <a:rPr lang="en-US" sz="3200" i="1">
                              <a:solidFill>
                                <a:srgbClr val="6D6E70"/>
                              </a:solidFill>
                              <a:latin typeface="+mj-lt"/>
                            </a:rPr>
                            <m:t>agricultural</m:t>
                          </m:r>
                          <m:r>
                            <m:rPr>
                              <m:nor/>
                            </m:rPr>
                            <a:rPr lang="en-US" sz="3200" i="1">
                              <a:solidFill>
                                <a:srgbClr val="6D6E70"/>
                              </a:solidFill>
                              <a:latin typeface="+mj-lt"/>
                            </a:rPr>
                            <m:t> </m:t>
                          </m:r>
                          <m:r>
                            <m:rPr>
                              <m:nor/>
                            </m:rPr>
                            <a:rPr lang="en-US" sz="3200" i="1">
                              <a:solidFill>
                                <a:srgbClr val="6D6E70"/>
                              </a:solidFill>
                              <a:latin typeface="+mj-lt"/>
                            </a:rPr>
                            <m:t>land</m:t>
                          </m:r>
                        </m:num>
                        <m:den>
                          <m:r>
                            <a:rPr lang="en-US" sz="3200" i="1">
                              <a:solidFill>
                                <a:srgbClr val="6D6E70"/>
                              </a:solidFill>
                              <a:latin typeface="Cambria Math" panose="02040503050406030204" pitchFamily="18" charset="0"/>
                            </a:rPr>
                            <m:t>𝑇𝑜𝑡𝑎𝑙</m:t>
                          </m:r>
                          <m:r>
                            <a:rPr lang="en-US" sz="3200" i="1">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𝑛𝑜</m:t>
                          </m:r>
                          <m:r>
                            <a:rPr lang="en-US" sz="3200" i="1">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𝑜𝑓</m:t>
                          </m:r>
                          <m:r>
                            <a:rPr lang="en-US" sz="3200" i="1">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𝑎𝑔𝑟𝑖𝑐𝑢𝑙𝑡𝑢𝑟𝑎𝑙</m:t>
                          </m:r>
                          <m:r>
                            <a:rPr lang="en-US" sz="3200" i="1">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𝑝𝑜𝑝𝑢𝑙𝑎𝑡𝑖𝑜𝑛</m:t>
                          </m:r>
                          <m:r>
                            <a:rPr lang="en-US" sz="3200" i="1">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𝑤𝑖𝑡h</m:t>
                          </m:r>
                          <m:r>
                            <a:rPr lang="en-US" sz="3200" i="1">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𝑜𝑤𝑛𝑒𝑟𝑠h𝑖𝑝</m:t>
                          </m:r>
                          <m:r>
                            <a:rPr lang="en-US" sz="3200" i="1">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𝑜𝑟</m:t>
                          </m:r>
                          <m:r>
                            <a:rPr lang="en-US" sz="3200" i="1">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𝑡𝑒𝑛𝑢𝑟𝑒</m:t>
                          </m:r>
                          <m:r>
                            <a:rPr lang="en-US" sz="3200" i="1">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𝑟𝑖𝑔h𝑡𝑠</m:t>
                          </m:r>
                          <m:r>
                            <a:rPr lang="en-US" sz="3200" i="1">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𝑜𝑣𝑒𝑟</m:t>
                          </m:r>
                          <m:r>
                            <a:rPr lang="en-US" sz="3200" i="1">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𝑎𝑔𝑟𝑖𝑐𝑢𝑙𝑡𝑢𝑟𝑎𝑙</m:t>
                          </m:r>
                          <m:r>
                            <a:rPr lang="en-US" sz="3200" i="1">
                              <a:solidFill>
                                <a:srgbClr val="6D6E70"/>
                              </a:solidFill>
                              <a:latin typeface="Cambria Math" panose="02040503050406030204" pitchFamily="18" charset="0"/>
                            </a:rPr>
                            <m:t> </m:t>
                          </m:r>
                          <m:r>
                            <a:rPr lang="en-US" sz="3200" i="1">
                              <a:solidFill>
                                <a:srgbClr val="6D6E70"/>
                              </a:solidFill>
                              <a:latin typeface="Cambria Math" panose="02040503050406030204" pitchFamily="18" charset="0"/>
                            </a:rPr>
                            <m:t>𝑙𝑎𝑛𝑑</m:t>
                          </m:r>
                        </m:den>
                      </m:f>
                      <m:r>
                        <m:rPr>
                          <m:nor/>
                        </m:rPr>
                        <a:rPr lang="en-US" sz="3200" i="1">
                          <a:solidFill>
                            <a:srgbClr val="6D6E70"/>
                          </a:solidFill>
                          <a:latin typeface="+mj-lt"/>
                        </a:rPr>
                        <m:t> </m:t>
                      </m:r>
                      <m:r>
                        <m:rPr>
                          <m:nor/>
                        </m:rPr>
                        <a:rPr lang="en-US" sz="3200" i="1">
                          <a:solidFill>
                            <a:srgbClr val="6D6E70"/>
                          </a:solidFill>
                          <a:latin typeface="+mj-lt"/>
                        </a:rPr>
                        <m:t>×</m:t>
                      </m:r>
                      <m:r>
                        <m:rPr>
                          <m:nor/>
                        </m:rPr>
                        <a:rPr lang="en-US" sz="3200" i="1">
                          <a:solidFill>
                            <a:srgbClr val="6D6E70"/>
                          </a:solidFill>
                          <a:latin typeface="+mj-lt"/>
                        </a:rPr>
                        <m:t>100</m:t>
                      </m:r>
                    </m:oMath>
                  </m:oMathPara>
                </a14:m>
                <a:endParaRPr lang="en-US" sz="3200" i="1" dirty="0">
                  <a:solidFill>
                    <a:srgbClr val="6D6E70"/>
                  </a:solidFill>
                  <a:latin typeface="+mj-lt"/>
                </a:endParaRPr>
              </a:p>
            </p:txBody>
          </p:sp>
        </mc:Choice>
        <mc:Fallback xmlns="">
          <p:sp>
            <p:nvSpPr>
              <p:cNvPr id="7" name="Rectangle 6">
                <a:extLst>
                  <a:ext uri="{FF2B5EF4-FFF2-40B4-BE49-F238E27FC236}">
                    <a16:creationId xmlns:a16="http://schemas.microsoft.com/office/drawing/2014/main" id="{8DEFAB44-4D44-4C2D-A9D1-EF2F4D7E75AD}"/>
                  </a:ext>
                </a:extLst>
              </p:cNvPr>
              <p:cNvSpPr>
                <a:spLocks noRot="1" noChangeAspect="1" noMove="1" noResize="1" noEditPoints="1" noAdjustHandles="1" noChangeArrowheads="1" noChangeShapeType="1" noTextEdit="1"/>
              </p:cNvSpPr>
              <p:nvPr/>
            </p:nvSpPr>
            <p:spPr>
              <a:xfrm>
                <a:off x="2667000" y="8525807"/>
                <a:ext cx="15849600" cy="1107676"/>
              </a:xfrm>
              <a:prstGeom prst="rect">
                <a:avLst/>
              </a:prstGeom>
              <a:blipFill>
                <a:blip r:embed="rId3"/>
                <a:stretch>
                  <a:fillRect r="-13154"/>
                </a:stretch>
              </a:blipFill>
            </p:spPr>
            <p:txBody>
              <a:bodyPr/>
              <a:lstStyle/>
              <a:p>
                <a:r>
                  <a:rPr lang="en-US">
                    <a:noFill/>
                  </a:rPr>
                  <a:t> </a:t>
                </a:r>
              </a:p>
            </p:txBody>
          </p:sp>
        </mc:Fallback>
      </mc:AlternateContent>
    </p:spTree>
    <p:extLst>
      <p:ext uri="{BB962C8B-B14F-4D97-AF65-F5344CB8AC3E}">
        <p14:creationId xmlns:p14="http://schemas.microsoft.com/office/powerpoint/2010/main" val="23670548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FFD5E-45E4-4143-B571-C250F3D93AF4}"/>
              </a:ext>
            </a:extLst>
          </p:cNvPr>
          <p:cNvSpPr>
            <a:spLocks noGrp="1"/>
          </p:cNvSpPr>
          <p:nvPr>
            <p:ph type="body" sz="quarter" idx="10"/>
          </p:nvPr>
        </p:nvSpPr>
        <p:spPr>
          <a:xfrm>
            <a:off x="1588889" y="1047570"/>
            <a:ext cx="21233951" cy="1151213"/>
          </a:xfrm>
        </p:spPr>
        <p:txBody>
          <a:bodyPr/>
          <a:lstStyle/>
          <a:p>
            <a:pPr algn="just"/>
            <a:r>
              <a:rPr lang="en-US" sz="3600" dirty="0"/>
              <a:t>Additional statistics on Gender-Environment </a:t>
            </a:r>
          </a:p>
          <a:p>
            <a:endParaRPr lang="en-US" dirty="0"/>
          </a:p>
        </p:txBody>
      </p:sp>
      <p:sp>
        <p:nvSpPr>
          <p:cNvPr id="5" name="TextBox 4">
            <a:extLst>
              <a:ext uri="{FF2B5EF4-FFF2-40B4-BE49-F238E27FC236}">
                <a16:creationId xmlns:a16="http://schemas.microsoft.com/office/drawing/2014/main" id="{6D4015D3-D68E-4759-877A-65A708D75B43}"/>
              </a:ext>
            </a:extLst>
          </p:cNvPr>
          <p:cNvSpPr txBox="1"/>
          <p:nvPr/>
        </p:nvSpPr>
        <p:spPr>
          <a:xfrm>
            <a:off x="1609662" y="3754574"/>
            <a:ext cx="18049938" cy="1169551"/>
          </a:xfrm>
          <a:prstGeom prst="rect">
            <a:avLst/>
          </a:prstGeom>
          <a:noFill/>
        </p:spPr>
        <p:txBody>
          <a:bodyPr wrap="square" rtlCol="0">
            <a:spAutoFit/>
          </a:bodyPr>
          <a:lstStyle/>
          <a:p>
            <a:endParaRPr lang="en-US" sz="3500" dirty="0">
              <a:solidFill>
                <a:srgbClr val="6D6E70"/>
              </a:solidFill>
              <a:latin typeface="Arial" panose="020B0604020202020204" pitchFamily="34" charset="0"/>
              <a:cs typeface="Arial" panose="020B0604020202020204" pitchFamily="34" charset="0"/>
            </a:endParaRPr>
          </a:p>
          <a:p>
            <a:endParaRPr lang="en-US" sz="3500" dirty="0">
              <a:solidFill>
                <a:srgbClr val="6D6E70"/>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4324EF5F-8595-48BA-B916-39142A675936}"/>
              </a:ext>
            </a:extLst>
          </p:cNvPr>
          <p:cNvSpPr/>
          <p:nvPr/>
        </p:nvSpPr>
        <p:spPr>
          <a:xfrm>
            <a:off x="1563489" y="2590800"/>
            <a:ext cx="20534511" cy="7094250"/>
          </a:xfrm>
          <a:prstGeom prst="rect">
            <a:avLst/>
          </a:prstGeom>
        </p:spPr>
        <p:txBody>
          <a:bodyPr wrap="square">
            <a:spAutoFit/>
          </a:bodyPr>
          <a:lstStyle/>
          <a:p>
            <a:r>
              <a:rPr lang="en-US" sz="3500" dirty="0">
                <a:latin typeface="Arial" panose="020B0604020202020204" pitchFamily="34" charset="0"/>
                <a:cs typeface="Arial" panose="020B0604020202020204" pitchFamily="34" charset="0"/>
              </a:rPr>
              <a:t>Women and the environment</a:t>
            </a:r>
            <a:br>
              <a:rPr lang="en-US" sz="3500" dirty="0">
                <a:solidFill>
                  <a:srgbClr val="6D6E70"/>
                </a:solidFill>
                <a:latin typeface="Arial" panose="020B0604020202020204" pitchFamily="34" charset="0"/>
                <a:cs typeface="Arial" panose="020B0604020202020204" pitchFamily="34" charset="0"/>
              </a:rPr>
            </a:br>
            <a:br>
              <a:rPr lang="en-US" sz="3500" dirty="0">
                <a:solidFill>
                  <a:srgbClr val="6D6E70"/>
                </a:solidFill>
                <a:latin typeface="Arial" panose="020B0604020202020204" pitchFamily="34" charset="0"/>
                <a:cs typeface="Arial" panose="020B0604020202020204" pitchFamily="34" charset="0"/>
              </a:rPr>
            </a:br>
            <a:r>
              <a:rPr lang="en-US" sz="3500" dirty="0">
                <a:solidFill>
                  <a:srgbClr val="6D6E70"/>
                </a:solidFill>
                <a:latin typeface="Arial" panose="020B0604020202020204" pitchFamily="34" charset="0"/>
                <a:cs typeface="Arial" panose="020B0604020202020204" pitchFamily="34" charset="0"/>
              </a:rPr>
              <a:t>- Women are more vulnerable to disasters, as they often have worse jobs, less assets, are more likely to be poor and to live in unsafe housing.</a:t>
            </a:r>
            <a:br>
              <a:rPr lang="en-US" sz="3500" dirty="0">
                <a:solidFill>
                  <a:srgbClr val="6D6E70"/>
                </a:solidFill>
                <a:latin typeface="Arial" panose="020B0604020202020204" pitchFamily="34" charset="0"/>
                <a:cs typeface="Arial" panose="020B0604020202020204" pitchFamily="34" charset="0"/>
              </a:rPr>
            </a:br>
            <a:br>
              <a:rPr lang="en-US" sz="3500" dirty="0">
                <a:solidFill>
                  <a:srgbClr val="6D6E70"/>
                </a:solidFill>
                <a:latin typeface="Arial" panose="020B0604020202020204" pitchFamily="34" charset="0"/>
                <a:cs typeface="Arial" panose="020B0604020202020204" pitchFamily="34" charset="0"/>
              </a:rPr>
            </a:br>
            <a:r>
              <a:rPr lang="en-US" sz="3500" dirty="0">
                <a:solidFill>
                  <a:srgbClr val="6D6E70"/>
                </a:solidFill>
                <a:latin typeface="Arial" panose="020B0604020202020204" pitchFamily="34" charset="0"/>
                <a:cs typeface="Arial" panose="020B0604020202020204" pitchFamily="34" charset="0"/>
              </a:rPr>
              <a:t>- Post disasters, women are less likely to be decision-makers, so new structures do not respond to their needs.</a:t>
            </a:r>
            <a:br>
              <a:rPr lang="en-US" sz="3500" dirty="0">
                <a:solidFill>
                  <a:srgbClr val="6D6E70"/>
                </a:solidFill>
                <a:latin typeface="Arial" panose="020B0604020202020204" pitchFamily="34" charset="0"/>
                <a:cs typeface="Arial" panose="020B0604020202020204" pitchFamily="34" charset="0"/>
              </a:rPr>
            </a:br>
            <a:br>
              <a:rPr lang="en-US" sz="3500" dirty="0">
                <a:solidFill>
                  <a:srgbClr val="6D6E70"/>
                </a:solidFill>
                <a:latin typeface="Arial" panose="020B0604020202020204" pitchFamily="34" charset="0"/>
                <a:cs typeface="Arial" panose="020B0604020202020204" pitchFamily="34" charset="0"/>
              </a:rPr>
            </a:br>
            <a:r>
              <a:rPr lang="en-US" sz="3500" dirty="0">
                <a:solidFill>
                  <a:srgbClr val="6D6E70"/>
                </a:solidFill>
                <a:latin typeface="Arial" panose="020B0604020202020204" pitchFamily="34" charset="0"/>
                <a:cs typeface="Arial" panose="020B0604020202020204" pitchFamily="34" charset="0"/>
              </a:rPr>
              <a:t>- Women depend more than men on environmental resources. Less likely to own land, they often collect fodder, firewood and water. Climate change affects their time use and livelihoods.</a:t>
            </a:r>
            <a:br>
              <a:rPr lang="en-US" sz="3500" dirty="0">
                <a:solidFill>
                  <a:srgbClr val="6D6E70"/>
                </a:solidFill>
                <a:latin typeface="Arial" panose="020B0604020202020204" pitchFamily="34" charset="0"/>
                <a:cs typeface="Arial" panose="020B0604020202020204" pitchFamily="34" charset="0"/>
              </a:rPr>
            </a:br>
            <a:br>
              <a:rPr lang="en-US" sz="3500" dirty="0">
                <a:solidFill>
                  <a:srgbClr val="6D6E70"/>
                </a:solidFill>
                <a:latin typeface="Arial" panose="020B0604020202020204" pitchFamily="34" charset="0"/>
                <a:cs typeface="Arial" panose="020B0604020202020204" pitchFamily="34" charset="0"/>
              </a:rPr>
            </a:br>
            <a:r>
              <a:rPr lang="en-US" sz="3500" dirty="0">
                <a:solidFill>
                  <a:srgbClr val="6D6E70"/>
                </a:solidFill>
                <a:latin typeface="Arial" panose="020B0604020202020204" pitchFamily="34" charset="0"/>
                <a:cs typeface="Arial" panose="020B0604020202020204" pitchFamily="34" charset="0"/>
              </a:rPr>
              <a:t>- Women in Asia are largely in charge of agricultural work. They often engage in selling veggies and fish in markets. Climate change put this at stake.</a:t>
            </a:r>
          </a:p>
        </p:txBody>
      </p:sp>
    </p:spTree>
    <p:extLst>
      <p:ext uri="{BB962C8B-B14F-4D97-AF65-F5344CB8AC3E}">
        <p14:creationId xmlns:p14="http://schemas.microsoft.com/office/powerpoint/2010/main" val="3689175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EE1AA6-00E7-4998-8D5D-82112BAC463C}"/>
              </a:ext>
            </a:extLst>
          </p:cNvPr>
          <p:cNvSpPr>
            <a:spLocks noGrp="1"/>
          </p:cNvSpPr>
          <p:nvPr>
            <p:ph type="body" sz="quarter" idx="11"/>
          </p:nvPr>
        </p:nvSpPr>
        <p:spPr>
          <a:xfrm>
            <a:off x="3481550" y="5949384"/>
            <a:ext cx="9243851" cy="1846916"/>
          </a:xfrm>
        </p:spPr>
        <p:txBody>
          <a:bodyPr/>
          <a:lstStyle/>
          <a:p>
            <a:r>
              <a:rPr lang="en-US" dirty="0"/>
              <a:t>Monitoring the SDGs from a gender perspective </a:t>
            </a:r>
          </a:p>
        </p:txBody>
      </p:sp>
      <p:sp>
        <p:nvSpPr>
          <p:cNvPr id="3" name="Text Placeholder 2">
            <a:extLst>
              <a:ext uri="{FF2B5EF4-FFF2-40B4-BE49-F238E27FC236}">
                <a16:creationId xmlns:a16="http://schemas.microsoft.com/office/drawing/2014/main" id="{2B008CE2-4D0E-44EC-AED8-246DAD3FFF80}"/>
              </a:ext>
            </a:extLst>
          </p:cNvPr>
          <p:cNvSpPr>
            <a:spLocks noGrp="1"/>
          </p:cNvSpPr>
          <p:nvPr>
            <p:ph type="body" sz="quarter" idx="15"/>
          </p:nvPr>
        </p:nvSpPr>
        <p:spPr>
          <a:xfrm>
            <a:off x="24773" y="6180891"/>
            <a:ext cx="2337428" cy="1354217"/>
          </a:xfrm>
        </p:spPr>
        <p:txBody>
          <a:bodyPr/>
          <a:lstStyle/>
          <a:p>
            <a:r>
              <a:rPr lang="en-US" dirty="0"/>
              <a:t>4</a:t>
            </a:r>
          </a:p>
        </p:txBody>
      </p:sp>
    </p:spTree>
    <p:extLst>
      <p:ext uri="{BB962C8B-B14F-4D97-AF65-F5344CB8AC3E}">
        <p14:creationId xmlns:p14="http://schemas.microsoft.com/office/powerpoint/2010/main" val="8526015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FFD5E-45E4-4143-B571-C250F3D93AF4}"/>
              </a:ext>
            </a:extLst>
          </p:cNvPr>
          <p:cNvSpPr>
            <a:spLocks noGrp="1"/>
          </p:cNvSpPr>
          <p:nvPr>
            <p:ph type="body" sz="quarter" idx="10"/>
          </p:nvPr>
        </p:nvSpPr>
        <p:spPr>
          <a:xfrm>
            <a:off x="1588889" y="1047570"/>
            <a:ext cx="21233951" cy="1151213"/>
          </a:xfrm>
        </p:spPr>
        <p:txBody>
          <a:bodyPr/>
          <a:lstStyle/>
          <a:p>
            <a:pPr algn="just"/>
            <a:r>
              <a:rPr lang="en-US" sz="3600" dirty="0"/>
              <a:t>Additional statistics on Gender-Environment </a:t>
            </a:r>
          </a:p>
          <a:p>
            <a:endParaRPr lang="en-US" dirty="0"/>
          </a:p>
        </p:txBody>
      </p:sp>
      <p:sp>
        <p:nvSpPr>
          <p:cNvPr id="5" name="TextBox 4">
            <a:extLst>
              <a:ext uri="{FF2B5EF4-FFF2-40B4-BE49-F238E27FC236}">
                <a16:creationId xmlns:a16="http://schemas.microsoft.com/office/drawing/2014/main" id="{6D4015D3-D68E-4759-877A-65A708D75B43}"/>
              </a:ext>
            </a:extLst>
          </p:cNvPr>
          <p:cNvSpPr txBox="1"/>
          <p:nvPr/>
        </p:nvSpPr>
        <p:spPr>
          <a:xfrm>
            <a:off x="1609662" y="3754574"/>
            <a:ext cx="18049938" cy="1169551"/>
          </a:xfrm>
          <a:prstGeom prst="rect">
            <a:avLst/>
          </a:prstGeom>
          <a:noFill/>
        </p:spPr>
        <p:txBody>
          <a:bodyPr wrap="square" rtlCol="0">
            <a:spAutoFit/>
          </a:bodyPr>
          <a:lstStyle/>
          <a:p>
            <a:endParaRPr lang="en-US" sz="3500" dirty="0">
              <a:solidFill>
                <a:srgbClr val="6D6E70"/>
              </a:solidFill>
              <a:latin typeface="Arial" panose="020B0604020202020204" pitchFamily="34" charset="0"/>
              <a:cs typeface="Arial" panose="020B0604020202020204" pitchFamily="34" charset="0"/>
            </a:endParaRPr>
          </a:p>
          <a:p>
            <a:endParaRPr lang="en-US" sz="3500" dirty="0">
              <a:solidFill>
                <a:srgbClr val="6D6E70"/>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292C9B21-65DF-4857-9E65-EEA906EC8D39}"/>
              </a:ext>
            </a:extLst>
          </p:cNvPr>
          <p:cNvSpPr txBox="1"/>
          <p:nvPr/>
        </p:nvSpPr>
        <p:spPr>
          <a:xfrm>
            <a:off x="3429000" y="2821477"/>
            <a:ext cx="15087600" cy="646331"/>
          </a:xfrm>
          <a:prstGeom prst="rect">
            <a:avLst/>
          </a:prstGeom>
          <a:noFill/>
        </p:spPr>
        <p:txBody>
          <a:bodyPr wrap="square" rtlCol="0">
            <a:spAutoFit/>
          </a:bodyPr>
          <a:lstStyle/>
          <a:p>
            <a:pPr algn="ctr" defTabSz="914400"/>
            <a:r>
              <a:rPr lang="en-US" sz="3600" dirty="0">
                <a:solidFill>
                  <a:srgbClr val="6D6E70"/>
                </a:solidFill>
                <a:latin typeface="Arial" panose="020B0604020202020204" pitchFamily="34" charset="0"/>
                <a:cs typeface="Arial" panose="020B0604020202020204" pitchFamily="34" charset="0"/>
              </a:rPr>
              <a:t>Gender-environment indicators: proposals by UNEP &amp; IUCN</a:t>
            </a:r>
          </a:p>
        </p:txBody>
      </p:sp>
      <p:sp>
        <p:nvSpPr>
          <p:cNvPr id="18" name="Oval 17">
            <a:extLst>
              <a:ext uri="{FF2B5EF4-FFF2-40B4-BE49-F238E27FC236}">
                <a16:creationId xmlns:a16="http://schemas.microsoft.com/office/drawing/2014/main" id="{6FEB3FE1-F08A-44DF-AE40-00363D286DA2}"/>
              </a:ext>
            </a:extLst>
          </p:cNvPr>
          <p:cNvSpPr/>
          <p:nvPr/>
        </p:nvSpPr>
        <p:spPr>
          <a:xfrm>
            <a:off x="7772400" y="4339349"/>
            <a:ext cx="7034107" cy="6590591"/>
          </a:xfrm>
          <a:prstGeom prst="ellipse">
            <a:avLst/>
          </a:prstGeom>
          <a:solidFill>
            <a:srgbClr val="4472C4">
              <a:lumMod val="50000"/>
            </a:srgbClr>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SDG</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indicators</a:t>
            </a:r>
          </a:p>
        </p:txBody>
      </p:sp>
      <p:sp>
        <p:nvSpPr>
          <p:cNvPr id="7" name="Oval 6">
            <a:extLst>
              <a:ext uri="{FF2B5EF4-FFF2-40B4-BE49-F238E27FC236}">
                <a16:creationId xmlns:a16="http://schemas.microsoft.com/office/drawing/2014/main" id="{8212EC3E-F475-45B7-8F90-7321D0FB61EC}"/>
              </a:ext>
            </a:extLst>
          </p:cNvPr>
          <p:cNvSpPr/>
          <p:nvPr/>
        </p:nvSpPr>
        <p:spPr>
          <a:xfrm>
            <a:off x="10972800" y="6324600"/>
            <a:ext cx="3740625" cy="3890669"/>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500" dirty="0"/>
          </a:p>
          <a:p>
            <a:endParaRPr lang="en-US" sz="2500" dirty="0"/>
          </a:p>
          <a:p>
            <a:r>
              <a:rPr lang="en-US" sz="2500" dirty="0"/>
              <a:t>93 Enviro. indicators</a:t>
            </a:r>
          </a:p>
        </p:txBody>
      </p:sp>
      <p:sp>
        <p:nvSpPr>
          <p:cNvPr id="19" name="Oval 18">
            <a:extLst>
              <a:ext uri="{FF2B5EF4-FFF2-40B4-BE49-F238E27FC236}">
                <a16:creationId xmlns:a16="http://schemas.microsoft.com/office/drawing/2014/main" id="{47B33677-01E3-44FB-AB9F-D9EFE4EA6542}"/>
              </a:ext>
            </a:extLst>
          </p:cNvPr>
          <p:cNvSpPr/>
          <p:nvPr/>
        </p:nvSpPr>
        <p:spPr>
          <a:xfrm>
            <a:off x="10972800" y="5508900"/>
            <a:ext cx="5105400" cy="5046699"/>
          </a:xfrm>
          <a:prstGeom prst="ellipse">
            <a:avLst/>
          </a:prstGeom>
          <a:solidFill>
            <a:srgbClr val="A5A5A5">
              <a:alpha val="60000"/>
            </a:srgb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4472C4">
                    <a:lumMod val="50000"/>
                  </a:srgbClr>
                </a:solidFill>
                <a:effectLst/>
                <a:uLnTx/>
                <a:uFillTx/>
                <a:latin typeface="Arial" panose="020B0604020202020204" pitchFamily="34" charset="0"/>
                <a:cs typeface="Arial" panose="020B0604020202020204" pitchFamily="34" charset="0"/>
              </a:rPr>
              <a:t>UNEP-IUCN 19 indicators on gender-environment</a:t>
            </a:r>
          </a:p>
        </p:txBody>
      </p:sp>
    </p:spTree>
    <p:extLst>
      <p:ext uri="{BB962C8B-B14F-4D97-AF65-F5344CB8AC3E}">
        <p14:creationId xmlns:p14="http://schemas.microsoft.com/office/powerpoint/2010/main" val="437000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FFD5E-45E4-4143-B571-C250F3D93AF4}"/>
              </a:ext>
            </a:extLst>
          </p:cNvPr>
          <p:cNvSpPr>
            <a:spLocks noGrp="1"/>
          </p:cNvSpPr>
          <p:nvPr>
            <p:ph type="body" sz="quarter" idx="10"/>
          </p:nvPr>
        </p:nvSpPr>
        <p:spPr>
          <a:xfrm>
            <a:off x="1588889" y="1047570"/>
            <a:ext cx="21233951" cy="1151213"/>
          </a:xfrm>
        </p:spPr>
        <p:txBody>
          <a:bodyPr/>
          <a:lstStyle/>
          <a:p>
            <a:pPr algn="just"/>
            <a:r>
              <a:rPr lang="en-US" sz="3600" dirty="0"/>
              <a:t>Additional statistics on Gender-Environment </a:t>
            </a:r>
          </a:p>
          <a:p>
            <a:endParaRPr lang="en-US" dirty="0"/>
          </a:p>
        </p:txBody>
      </p:sp>
      <p:sp>
        <p:nvSpPr>
          <p:cNvPr id="7" name="Oval 6">
            <a:extLst>
              <a:ext uri="{FF2B5EF4-FFF2-40B4-BE49-F238E27FC236}">
                <a16:creationId xmlns:a16="http://schemas.microsoft.com/office/drawing/2014/main" id="{7F92AEB5-FE56-4BC0-9DA8-318DFF6DCA0A}"/>
              </a:ext>
            </a:extLst>
          </p:cNvPr>
          <p:cNvSpPr/>
          <p:nvPr/>
        </p:nvSpPr>
        <p:spPr>
          <a:xfrm>
            <a:off x="5785108" y="4787171"/>
            <a:ext cx="6406892" cy="6119666"/>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t>SDG</a:t>
            </a:r>
          </a:p>
          <a:p>
            <a:r>
              <a:rPr lang="en-US" sz="3000" dirty="0"/>
              <a:t>indicators</a:t>
            </a:r>
          </a:p>
        </p:txBody>
      </p:sp>
      <p:sp>
        <p:nvSpPr>
          <p:cNvPr id="8" name="Oval 7">
            <a:extLst>
              <a:ext uri="{FF2B5EF4-FFF2-40B4-BE49-F238E27FC236}">
                <a16:creationId xmlns:a16="http://schemas.microsoft.com/office/drawing/2014/main" id="{8745C7B9-606F-4269-ADC2-280E2D98ECA2}"/>
              </a:ext>
            </a:extLst>
          </p:cNvPr>
          <p:cNvSpPr/>
          <p:nvPr/>
        </p:nvSpPr>
        <p:spPr>
          <a:xfrm>
            <a:off x="8390287" y="6431153"/>
            <a:ext cx="3740625" cy="3890669"/>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500" dirty="0"/>
          </a:p>
          <a:p>
            <a:endParaRPr lang="en-US" sz="2500" dirty="0"/>
          </a:p>
          <a:p>
            <a:r>
              <a:rPr lang="en-US" sz="2500" dirty="0"/>
              <a:t>93 Enviro. indicators</a:t>
            </a:r>
          </a:p>
        </p:txBody>
      </p:sp>
      <p:sp>
        <p:nvSpPr>
          <p:cNvPr id="10" name="TextBox 9">
            <a:extLst>
              <a:ext uri="{FF2B5EF4-FFF2-40B4-BE49-F238E27FC236}">
                <a16:creationId xmlns:a16="http://schemas.microsoft.com/office/drawing/2014/main" id="{E897501C-0B44-43F4-BB24-E5AAB40895FA}"/>
              </a:ext>
            </a:extLst>
          </p:cNvPr>
          <p:cNvSpPr txBox="1"/>
          <p:nvPr/>
        </p:nvSpPr>
        <p:spPr>
          <a:xfrm>
            <a:off x="4495800" y="2809163"/>
            <a:ext cx="13792200" cy="646331"/>
          </a:xfrm>
          <a:prstGeom prst="rect">
            <a:avLst/>
          </a:prstGeom>
          <a:noFill/>
        </p:spPr>
        <p:txBody>
          <a:bodyPr wrap="square" rtlCol="0">
            <a:spAutoFit/>
          </a:bodyPr>
          <a:lstStyle/>
          <a:p>
            <a:pPr algn="ctr"/>
            <a:r>
              <a:rPr lang="en-US" sz="3600" dirty="0">
                <a:solidFill>
                  <a:srgbClr val="6D6E70"/>
                </a:solidFill>
                <a:latin typeface="Arial" panose="020B0604020202020204" pitchFamily="34" charset="0"/>
                <a:cs typeface="Arial" panose="020B0604020202020204" pitchFamily="34" charset="0"/>
              </a:rPr>
              <a:t>Gender-environment indicators: Asia-Pacific proposal</a:t>
            </a:r>
          </a:p>
        </p:txBody>
      </p:sp>
      <p:sp>
        <p:nvSpPr>
          <p:cNvPr id="14" name="Oval 13">
            <a:extLst>
              <a:ext uri="{FF2B5EF4-FFF2-40B4-BE49-F238E27FC236}">
                <a16:creationId xmlns:a16="http://schemas.microsoft.com/office/drawing/2014/main" id="{7BDEC890-881D-4106-8629-A1F5791E1619}"/>
              </a:ext>
            </a:extLst>
          </p:cNvPr>
          <p:cNvSpPr/>
          <p:nvPr/>
        </p:nvSpPr>
        <p:spPr>
          <a:xfrm>
            <a:off x="10375736" y="5763092"/>
            <a:ext cx="4650164" cy="4686091"/>
          </a:xfrm>
          <a:prstGeom prst="ellipse">
            <a:avLst/>
          </a:prstGeom>
          <a:solidFill>
            <a:schemeClr val="accent3">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500" dirty="0">
              <a:solidFill>
                <a:schemeClr val="accent2">
                  <a:lumMod val="50000"/>
                </a:schemeClr>
              </a:solidFill>
            </a:endParaRPr>
          </a:p>
          <a:p>
            <a:pPr algn="r"/>
            <a:r>
              <a:rPr lang="en-US" sz="2500" dirty="0">
                <a:solidFill>
                  <a:schemeClr val="accent2">
                    <a:lumMod val="50000"/>
                  </a:schemeClr>
                </a:solidFill>
              </a:rPr>
              <a:t>UNEP-IUCN 19 indicators on gender-environment</a:t>
            </a:r>
          </a:p>
        </p:txBody>
      </p:sp>
      <p:sp>
        <p:nvSpPr>
          <p:cNvPr id="9" name="Oval 8">
            <a:extLst>
              <a:ext uri="{FF2B5EF4-FFF2-40B4-BE49-F238E27FC236}">
                <a16:creationId xmlns:a16="http://schemas.microsoft.com/office/drawing/2014/main" id="{07E12C2C-2B10-4A47-A17A-553322ED756A}"/>
              </a:ext>
            </a:extLst>
          </p:cNvPr>
          <p:cNvSpPr/>
          <p:nvPr/>
        </p:nvSpPr>
        <p:spPr>
          <a:xfrm>
            <a:off x="8046387" y="4558880"/>
            <a:ext cx="7053892" cy="6576247"/>
          </a:xfrm>
          <a:prstGeom prst="ellipse">
            <a:avLst/>
          </a:prstGeom>
          <a:solidFill>
            <a:srgbClr val="92D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dirty="0">
                <a:solidFill>
                  <a:srgbClr val="2C6B1B"/>
                </a:solidFill>
              </a:rPr>
              <a:t>Asia-Pacific set</a:t>
            </a:r>
          </a:p>
          <a:p>
            <a:endParaRPr lang="en-US" sz="2800" dirty="0">
              <a:solidFill>
                <a:srgbClr val="2C6B1B"/>
              </a:solidFill>
            </a:endParaRPr>
          </a:p>
          <a:p>
            <a:endParaRPr lang="en-US" sz="2800" dirty="0">
              <a:solidFill>
                <a:srgbClr val="2C6B1B"/>
              </a:solidFill>
            </a:endParaRPr>
          </a:p>
          <a:p>
            <a:endParaRPr lang="en-US" sz="2800" dirty="0">
              <a:solidFill>
                <a:srgbClr val="2C6B1B"/>
              </a:solidFill>
            </a:endParaRPr>
          </a:p>
          <a:p>
            <a:endParaRPr lang="en-US" sz="2800" dirty="0">
              <a:solidFill>
                <a:srgbClr val="2C6B1B"/>
              </a:solidFill>
            </a:endParaRPr>
          </a:p>
          <a:p>
            <a:endParaRPr lang="en-US" sz="2800" dirty="0">
              <a:solidFill>
                <a:srgbClr val="2C6B1B"/>
              </a:solidFill>
            </a:endParaRPr>
          </a:p>
          <a:p>
            <a:endParaRPr lang="en-US" sz="2800" dirty="0">
              <a:solidFill>
                <a:srgbClr val="2C6B1B"/>
              </a:solidFill>
            </a:endParaRPr>
          </a:p>
        </p:txBody>
      </p:sp>
    </p:spTree>
    <p:extLst>
      <p:ext uri="{BB962C8B-B14F-4D97-AF65-F5344CB8AC3E}">
        <p14:creationId xmlns:p14="http://schemas.microsoft.com/office/powerpoint/2010/main" val="188804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FFD5E-45E4-4143-B571-C250F3D93AF4}"/>
              </a:ext>
            </a:extLst>
          </p:cNvPr>
          <p:cNvSpPr>
            <a:spLocks noGrp="1"/>
          </p:cNvSpPr>
          <p:nvPr>
            <p:ph type="body" sz="quarter" idx="10"/>
          </p:nvPr>
        </p:nvSpPr>
        <p:spPr>
          <a:xfrm>
            <a:off x="1588889" y="1047570"/>
            <a:ext cx="21233951" cy="1151213"/>
          </a:xfrm>
        </p:spPr>
        <p:txBody>
          <a:bodyPr/>
          <a:lstStyle/>
          <a:p>
            <a:pPr algn="just"/>
            <a:r>
              <a:rPr lang="en-US" sz="3600" dirty="0"/>
              <a:t>Additional statistics on Gender-Environment </a:t>
            </a:r>
          </a:p>
          <a:p>
            <a:endParaRPr lang="en-US" dirty="0"/>
          </a:p>
        </p:txBody>
      </p:sp>
      <p:sp>
        <p:nvSpPr>
          <p:cNvPr id="3" name="TextBox 2">
            <a:extLst>
              <a:ext uri="{FF2B5EF4-FFF2-40B4-BE49-F238E27FC236}">
                <a16:creationId xmlns:a16="http://schemas.microsoft.com/office/drawing/2014/main" id="{BD25AFED-8F02-47BE-8AAA-6EB599A2F6DD}"/>
              </a:ext>
            </a:extLst>
          </p:cNvPr>
          <p:cNvSpPr txBox="1"/>
          <p:nvPr/>
        </p:nvSpPr>
        <p:spPr>
          <a:xfrm>
            <a:off x="6273800" y="2706626"/>
            <a:ext cx="9152964" cy="646331"/>
          </a:xfrm>
          <a:prstGeom prst="rect">
            <a:avLst/>
          </a:prstGeom>
          <a:noFill/>
        </p:spPr>
        <p:txBody>
          <a:bodyPr wrap="square" rtlCol="0">
            <a:spAutoFit/>
          </a:bodyPr>
          <a:lstStyle/>
          <a:p>
            <a:pPr algn="ctr"/>
            <a:r>
              <a:rPr lang="en-US" sz="3600" dirty="0">
                <a:solidFill>
                  <a:srgbClr val="6D6E70"/>
                </a:solidFill>
                <a:latin typeface="Arial" panose="020B0604020202020204" pitchFamily="34" charset="0"/>
                <a:cs typeface="Arial" panose="020B0604020202020204" pitchFamily="34" charset="0"/>
              </a:rPr>
              <a:t>G-E Nexus: Priority areas for Asia-Pacific</a:t>
            </a:r>
          </a:p>
        </p:txBody>
      </p:sp>
      <p:graphicFrame>
        <p:nvGraphicFramePr>
          <p:cNvPr id="4" name="Diagram 3">
            <a:extLst>
              <a:ext uri="{FF2B5EF4-FFF2-40B4-BE49-F238E27FC236}">
                <a16:creationId xmlns:a16="http://schemas.microsoft.com/office/drawing/2014/main" id="{D8D9377F-32F6-40AF-92C8-0B0BC97EC2CA}"/>
              </a:ext>
            </a:extLst>
          </p:cNvPr>
          <p:cNvGraphicFramePr/>
          <p:nvPr>
            <p:extLst>
              <p:ext uri="{D42A27DB-BD31-4B8C-83A1-F6EECF244321}">
                <p14:modId xmlns:p14="http://schemas.microsoft.com/office/powerpoint/2010/main" val="744699173"/>
              </p:ext>
            </p:extLst>
          </p:nvPr>
        </p:nvGraphicFramePr>
        <p:xfrm>
          <a:off x="4648200" y="3657600"/>
          <a:ext cx="12877800" cy="73517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71090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FFD5E-45E4-4143-B571-C250F3D93AF4}"/>
              </a:ext>
            </a:extLst>
          </p:cNvPr>
          <p:cNvSpPr>
            <a:spLocks noGrp="1"/>
          </p:cNvSpPr>
          <p:nvPr>
            <p:ph type="body" sz="quarter" idx="10"/>
          </p:nvPr>
        </p:nvSpPr>
        <p:spPr>
          <a:xfrm>
            <a:off x="1588889" y="1047570"/>
            <a:ext cx="21233951" cy="1151213"/>
          </a:xfrm>
        </p:spPr>
        <p:txBody>
          <a:bodyPr/>
          <a:lstStyle/>
          <a:p>
            <a:pPr algn="just"/>
            <a:r>
              <a:rPr lang="en-US" sz="3600" dirty="0"/>
              <a:t>Additional statistics on Gender-Environment </a:t>
            </a:r>
          </a:p>
          <a:p>
            <a:endParaRPr lang="en-US" dirty="0"/>
          </a:p>
        </p:txBody>
      </p:sp>
      <p:sp>
        <p:nvSpPr>
          <p:cNvPr id="3" name="Rectangle 2">
            <a:extLst>
              <a:ext uri="{FF2B5EF4-FFF2-40B4-BE49-F238E27FC236}">
                <a16:creationId xmlns:a16="http://schemas.microsoft.com/office/drawing/2014/main" id="{E043F936-8254-49DD-ABDF-DCCC1EF66DF2}"/>
              </a:ext>
            </a:extLst>
          </p:cNvPr>
          <p:cNvSpPr/>
          <p:nvPr/>
        </p:nvSpPr>
        <p:spPr>
          <a:xfrm>
            <a:off x="1588889" y="2772266"/>
            <a:ext cx="19797912" cy="6017032"/>
          </a:xfrm>
          <a:prstGeom prst="rect">
            <a:avLst/>
          </a:prstGeom>
        </p:spPr>
        <p:txBody>
          <a:bodyPr wrap="square">
            <a:spAutoFit/>
          </a:bodyPr>
          <a:lstStyle/>
          <a:p>
            <a:pPr marL="457200" indent="-457200">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Where do we currently stand? </a:t>
            </a:r>
            <a:br>
              <a:rPr lang="en-US" sz="3500" dirty="0">
                <a:solidFill>
                  <a:srgbClr val="6D6E70"/>
                </a:solidFill>
                <a:latin typeface="Arial" panose="020B0604020202020204" pitchFamily="34" charset="0"/>
                <a:cs typeface="Arial" panose="020B0604020202020204" pitchFamily="34" charset="0"/>
              </a:rPr>
            </a:br>
            <a:br>
              <a:rPr lang="en-US" sz="3500" dirty="0">
                <a:solidFill>
                  <a:srgbClr val="6D6E70"/>
                </a:solidFill>
                <a:latin typeface="Arial" panose="020B0604020202020204" pitchFamily="34" charset="0"/>
                <a:cs typeface="Arial" panose="020B0604020202020204" pitchFamily="34" charset="0"/>
              </a:rPr>
            </a:br>
            <a:r>
              <a:rPr lang="en-US" sz="3500" dirty="0">
                <a:solidFill>
                  <a:srgbClr val="6D6E70"/>
                </a:solidFill>
                <a:latin typeface="Arial" panose="020B0604020202020204" pitchFamily="34" charset="0"/>
                <a:cs typeface="Arial" panose="020B0604020202020204" pitchFamily="34" charset="0"/>
              </a:rPr>
              <a:t>- EGM on Disaster Statistics (one day on gender) </a:t>
            </a:r>
          </a:p>
          <a:p>
            <a:pPr lvl="1"/>
            <a:r>
              <a:rPr lang="en-US" sz="3500" dirty="0">
                <a:solidFill>
                  <a:srgbClr val="6D6E70"/>
                </a:solidFill>
                <a:latin typeface="Arial" panose="020B0604020202020204" pitchFamily="34" charset="0"/>
                <a:cs typeface="Arial" panose="020B0604020202020204" pitchFamily="34" charset="0"/>
              </a:rPr>
              <a:t>&gt;&gt; priority indicators identified </a:t>
            </a:r>
          </a:p>
          <a:p>
            <a:pPr lvl="1"/>
            <a:r>
              <a:rPr lang="en-US" sz="3500" dirty="0">
                <a:solidFill>
                  <a:srgbClr val="6D6E70"/>
                </a:solidFill>
                <a:latin typeface="Arial" panose="020B0604020202020204" pitchFamily="34" charset="0"/>
                <a:cs typeface="Arial" panose="020B0604020202020204" pitchFamily="34" charset="0"/>
              </a:rPr>
              <a:t>&gt;&gt; further work to look at methodology</a:t>
            </a:r>
            <a:br>
              <a:rPr lang="en-US" sz="3500" dirty="0">
                <a:solidFill>
                  <a:srgbClr val="6D6E70"/>
                </a:solidFill>
                <a:latin typeface="Arial" panose="020B0604020202020204" pitchFamily="34" charset="0"/>
                <a:cs typeface="Arial" panose="020B0604020202020204" pitchFamily="34" charset="0"/>
              </a:rPr>
            </a:br>
            <a:br>
              <a:rPr lang="en-US" sz="3500" dirty="0">
                <a:solidFill>
                  <a:srgbClr val="6D6E70"/>
                </a:solidFill>
                <a:latin typeface="Arial" panose="020B0604020202020204" pitchFamily="34" charset="0"/>
                <a:cs typeface="Arial" panose="020B0604020202020204" pitchFamily="34" charset="0"/>
              </a:rPr>
            </a:br>
            <a:r>
              <a:rPr lang="en-US" sz="3500" dirty="0">
                <a:solidFill>
                  <a:srgbClr val="6D6E70"/>
                </a:solidFill>
                <a:latin typeface="Arial" panose="020B0604020202020204" pitchFamily="34" charset="0"/>
                <a:cs typeface="Arial" panose="020B0604020202020204" pitchFamily="34" charset="0"/>
              </a:rPr>
              <a:t>- EM on gender and environment statistics</a:t>
            </a:r>
          </a:p>
          <a:p>
            <a:pPr marL="1566184" lvl="2" indent="-457200">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To bring visibility to the connections between gender and environment statistics in A-P</a:t>
            </a:r>
          </a:p>
          <a:p>
            <a:pPr marL="1566184" lvl="2" indent="-457200">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To bring together policymakers and statisticians</a:t>
            </a:r>
          </a:p>
          <a:p>
            <a:pPr marL="1566184" lvl="2" indent="-457200">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To discuss the way forward</a:t>
            </a:r>
          </a:p>
          <a:p>
            <a:pPr marL="1566184" lvl="2" indent="-457200">
              <a:buFont typeface="Courier New" panose="02070309020205020404" pitchFamily="49" charset="0"/>
              <a:buChar char="o"/>
            </a:pPr>
            <a:endParaRPr lang="en-US" sz="3500" dirty="0">
              <a:solidFill>
                <a:srgbClr val="6D6E70"/>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B2DBC7BA-7963-49DF-A322-866873C8880A}"/>
              </a:ext>
            </a:extLst>
          </p:cNvPr>
          <p:cNvSpPr/>
          <p:nvPr/>
        </p:nvSpPr>
        <p:spPr>
          <a:xfrm>
            <a:off x="838200" y="8789298"/>
            <a:ext cx="19431000" cy="2246769"/>
          </a:xfrm>
          <a:prstGeom prst="rect">
            <a:avLst/>
          </a:prstGeom>
        </p:spPr>
        <p:txBody>
          <a:bodyPr wrap="square">
            <a:spAutoFit/>
          </a:bodyPr>
          <a:lstStyle/>
          <a:p>
            <a:pPr marL="1566184" lvl="2" indent="-457200">
              <a:buFontTx/>
              <a:buChar char="-"/>
            </a:pPr>
            <a:r>
              <a:rPr lang="en-US" sz="3500" dirty="0">
                <a:solidFill>
                  <a:srgbClr val="6D6E70"/>
                </a:solidFill>
                <a:latin typeface="Arial" panose="020B0604020202020204" pitchFamily="34" charset="0"/>
                <a:cs typeface="Arial" panose="020B0604020202020204" pitchFamily="34" charset="0"/>
              </a:rPr>
              <a:t>Findings:</a:t>
            </a:r>
          </a:p>
          <a:p>
            <a:pPr marL="2120676" lvl="3" indent="-457200">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Significant gap areas </a:t>
            </a:r>
          </a:p>
          <a:p>
            <a:pPr marL="2120676" lvl="3" indent="-457200">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New indicators needed for gap areas</a:t>
            </a:r>
          </a:p>
          <a:p>
            <a:pPr marL="2120676" lvl="3" indent="-457200">
              <a:buFont typeface="Courier New" panose="02070309020205020404" pitchFamily="49" charset="0"/>
              <a:buChar char="o"/>
            </a:pPr>
            <a:r>
              <a:rPr lang="en-US" sz="3500" dirty="0">
                <a:solidFill>
                  <a:srgbClr val="6D6E70"/>
                </a:solidFill>
                <a:latin typeface="Arial" panose="020B0604020202020204" pitchFamily="34" charset="0"/>
                <a:cs typeface="Arial" panose="020B0604020202020204" pitchFamily="34" charset="0"/>
              </a:rPr>
              <a:t>Data collection to begin in pilot countries to populate these indicators</a:t>
            </a:r>
          </a:p>
        </p:txBody>
      </p:sp>
    </p:spTree>
    <p:extLst>
      <p:ext uri="{BB962C8B-B14F-4D97-AF65-F5344CB8AC3E}">
        <p14:creationId xmlns:p14="http://schemas.microsoft.com/office/powerpoint/2010/main" val="400241869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EE1AA6-00E7-4998-8D5D-82112BAC463C}"/>
              </a:ext>
            </a:extLst>
          </p:cNvPr>
          <p:cNvSpPr>
            <a:spLocks noGrp="1"/>
          </p:cNvSpPr>
          <p:nvPr>
            <p:ph type="body" sz="quarter" idx="11"/>
          </p:nvPr>
        </p:nvSpPr>
        <p:spPr>
          <a:xfrm>
            <a:off x="3481550" y="6411113"/>
            <a:ext cx="9243851" cy="923458"/>
          </a:xfrm>
        </p:spPr>
        <p:txBody>
          <a:bodyPr/>
          <a:lstStyle/>
          <a:p>
            <a:r>
              <a:rPr lang="en-US" dirty="0"/>
              <a:t>Key takeaways</a:t>
            </a:r>
          </a:p>
        </p:txBody>
      </p:sp>
      <p:sp>
        <p:nvSpPr>
          <p:cNvPr id="3" name="Text Placeholder 2">
            <a:extLst>
              <a:ext uri="{FF2B5EF4-FFF2-40B4-BE49-F238E27FC236}">
                <a16:creationId xmlns:a16="http://schemas.microsoft.com/office/drawing/2014/main" id="{2B008CE2-4D0E-44EC-AED8-246DAD3FFF80}"/>
              </a:ext>
            </a:extLst>
          </p:cNvPr>
          <p:cNvSpPr>
            <a:spLocks noGrp="1"/>
          </p:cNvSpPr>
          <p:nvPr>
            <p:ph type="body" sz="quarter" idx="15"/>
          </p:nvPr>
        </p:nvSpPr>
        <p:spPr>
          <a:xfrm>
            <a:off x="24773" y="6180891"/>
            <a:ext cx="2337428" cy="1354217"/>
          </a:xfrm>
        </p:spPr>
        <p:txBody>
          <a:bodyPr/>
          <a:lstStyle/>
          <a:p>
            <a:r>
              <a:rPr lang="en-US" dirty="0"/>
              <a:t>9</a:t>
            </a:r>
          </a:p>
        </p:txBody>
      </p:sp>
    </p:spTree>
    <p:extLst>
      <p:ext uri="{BB962C8B-B14F-4D97-AF65-F5344CB8AC3E}">
        <p14:creationId xmlns:p14="http://schemas.microsoft.com/office/powerpoint/2010/main" val="56618212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F5544BC-C3A2-4348-9A2D-D7CAF7BE4AC8}"/>
              </a:ext>
            </a:extLst>
          </p:cNvPr>
          <p:cNvSpPr>
            <a:spLocks noGrp="1"/>
          </p:cNvSpPr>
          <p:nvPr>
            <p:ph type="body" sz="quarter" idx="10"/>
          </p:nvPr>
        </p:nvSpPr>
        <p:spPr>
          <a:xfrm>
            <a:off x="1586578" y="1086676"/>
            <a:ext cx="21233951" cy="597236"/>
          </a:xfrm>
        </p:spPr>
        <p:txBody>
          <a:bodyPr/>
          <a:lstStyle/>
          <a:p>
            <a:r>
              <a:rPr lang="en-US" dirty="0"/>
              <a:t> Key takeaways</a:t>
            </a:r>
          </a:p>
        </p:txBody>
      </p:sp>
      <p:sp>
        <p:nvSpPr>
          <p:cNvPr id="2" name="TextBox 1">
            <a:extLst>
              <a:ext uri="{FF2B5EF4-FFF2-40B4-BE49-F238E27FC236}">
                <a16:creationId xmlns:a16="http://schemas.microsoft.com/office/drawing/2014/main" id="{7FE59E0F-F05F-4772-8F15-4D32E2C5BCB2}"/>
              </a:ext>
            </a:extLst>
          </p:cNvPr>
          <p:cNvSpPr txBox="1"/>
          <p:nvPr/>
        </p:nvSpPr>
        <p:spPr>
          <a:xfrm>
            <a:off x="1607360" y="2438400"/>
            <a:ext cx="21233951" cy="9248686"/>
          </a:xfrm>
          <a:prstGeom prst="rect">
            <a:avLst/>
          </a:prstGeom>
          <a:noFill/>
        </p:spPr>
        <p:txBody>
          <a:bodyPr wrap="square" rtlCol="0">
            <a:spAutoFit/>
          </a:bodyPr>
          <a:lstStyle/>
          <a:p>
            <a:pPr marL="457200" lvl="0" indent="-457200">
              <a:buFontTx/>
              <a:buChar char="-"/>
            </a:pPr>
            <a:r>
              <a:rPr lang="en-US" sz="3500" i="1" dirty="0">
                <a:solidFill>
                  <a:srgbClr val="009CDB"/>
                </a:solidFill>
                <a:latin typeface="Arial" panose="020B0604020202020204" pitchFamily="34" charset="0"/>
                <a:cs typeface="Arial" panose="020B0604020202020204" pitchFamily="34" charset="0"/>
              </a:rPr>
              <a:t>Gender statistics must be integrated throughout the SDG indicator framework across all three pillars of sustainable development: economic, social and environmental.</a:t>
            </a:r>
          </a:p>
          <a:p>
            <a:pPr marL="457200" lvl="0" indent="-457200">
              <a:buFontTx/>
              <a:buChar char="-"/>
            </a:pPr>
            <a:endParaRPr lang="en-US" sz="3500" dirty="0">
              <a:solidFill>
                <a:srgbClr val="009CDB"/>
              </a:solidFill>
              <a:latin typeface="Arial" panose="020B0604020202020204" pitchFamily="34" charset="0"/>
              <a:cs typeface="Arial" panose="020B0604020202020204" pitchFamily="34" charset="0"/>
            </a:endParaRPr>
          </a:p>
          <a:p>
            <a:pPr marL="457200" lvl="0" indent="-457200">
              <a:buFontTx/>
              <a:buChar char="-"/>
            </a:pPr>
            <a:r>
              <a:rPr lang="en-US" sz="3500" i="1" dirty="0">
                <a:solidFill>
                  <a:srgbClr val="009CDB"/>
                </a:solidFill>
                <a:latin typeface="Arial" panose="020B0604020202020204" pitchFamily="34" charset="0"/>
                <a:cs typeface="Arial" panose="020B0604020202020204" pitchFamily="34" charset="0"/>
              </a:rPr>
              <a:t>Along with compiling data for gender-specific indicators, it is important to sex-disaggregate other indicators, across all three pillars.</a:t>
            </a:r>
          </a:p>
          <a:p>
            <a:pPr marL="457200" lvl="0" indent="-457200">
              <a:buFontTx/>
              <a:buChar char="-"/>
            </a:pPr>
            <a:endParaRPr lang="en-US" sz="3500" dirty="0">
              <a:solidFill>
                <a:srgbClr val="009CDB"/>
              </a:solidFill>
              <a:latin typeface="Arial" panose="020B0604020202020204" pitchFamily="34" charset="0"/>
              <a:cs typeface="Arial" panose="020B0604020202020204" pitchFamily="34" charset="0"/>
            </a:endParaRPr>
          </a:p>
          <a:p>
            <a:pPr marL="457200" lvl="0" indent="-457200">
              <a:buFontTx/>
              <a:buChar char="-"/>
            </a:pPr>
            <a:r>
              <a:rPr lang="en-US" sz="3500" i="1" dirty="0">
                <a:solidFill>
                  <a:srgbClr val="009CDB"/>
                </a:solidFill>
                <a:latin typeface="Arial" panose="020B0604020202020204" pitchFamily="34" charset="0"/>
                <a:cs typeface="Arial" panose="020B0604020202020204" pitchFamily="34" charset="0"/>
              </a:rPr>
              <a:t>Time-diaries are best suited to capture the simultaneity of activities when calculating estimates for Indicator 5.4.1: Proportion of time spent on unpaid domestic and care work, by age, sex and location. </a:t>
            </a:r>
          </a:p>
          <a:p>
            <a:pPr marL="457200" lvl="0" indent="-457200">
              <a:buFontTx/>
              <a:buChar char="-"/>
            </a:pPr>
            <a:endParaRPr lang="en-US" sz="3500" dirty="0">
              <a:solidFill>
                <a:srgbClr val="009CDB"/>
              </a:solidFill>
              <a:latin typeface="Arial" panose="020B0604020202020204" pitchFamily="34" charset="0"/>
              <a:cs typeface="Arial" panose="020B0604020202020204" pitchFamily="34" charset="0"/>
            </a:endParaRPr>
          </a:p>
          <a:p>
            <a:pPr marL="457200" lvl="0" indent="-457200">
              <a:buFontTx/>
              <a:buChar char="-"/>
            </a:pPr>
            <a:r>
              <a:rPr lang="en-US" sz="3500" i="1" dirty="0">
                <a:solidFill>
                  <a:srgbClr val="009CDB"/>
                </a:solidFill>
                <a:latin typeface="Arial" panose="020B0604020202020204" pitchFamily="34" charset="0"/>
                <a:cs typeface="Arial" panose="020B0604020202020204" pitchFamily="34" charset="0"/>
              </a:rPr>
              <a:t>When calculating the estimates for Indicator 5.2.1, proportion of ever-partnered women and girls subjected to violence, make the distinction between type of violence and perpetrator of violence. Indicator 5.2.1 only focuses on violence perpetrated by an intimate partner in the 12 months preceding the survey date. </a:t>
            </a:r>
          </a:p>
          <a:p>
            <a:pPr marL="457200" lvl="0" indent="-457200">
              <a:buFontTx/>
              <a:buChar char="-"/>
            </a:pPr>
            <a:endParaRPr lang="en-US" sz="3500" i="1" dirty="0">
              <a:solidFill>
                <a:srgbClr val="009CDB"/>
              </a:solidFill>
              <a:latin typeface="Arial" panose="020B0604020202020204" pitchFamily="34" charset="0"/>
              <a:cs typeface="Arial" panose="020B0604020202020204" pitchFamily="34" charset="0"/>
            </a:endParaRPr>
          </a:p>
          <a:p>
            <a:pPr marL="457200" lvl="0" indent="-457200">
              <a:buFontTx/>
              <a:buChar char="-"/>
            </a:pPr>
            <a:r>
              <a:rPr lang="en-US" sz="3500" i="1" dirty="0">
                <a:solidFill>
                  <a:srgbClr val="009CDB"/>
                </a:solidFill>
                <a:latin typeface="Arial" panose="020B0604020202020204" pitchFamily="34" charset="0"/>
                <a:cs typeface="Arial" panose="020B0604020202020204" pitchFamily="34" charset="0"/>
              </a:rPr>
              <a:t>No internationally agreed methodology exists for psychological violence, but countries are still encouraged to pursue the compilation of related data.</a:t>
            </a:r>
            <a:endParaRPr lang="en-US" sz="3500" dirty="0">
              <a:solidFill>
                <a:srgbClr val="009CDB"/>
              </a:solidFill>
              <a:latin typeface="Arial" panose="020B0604020202020204" pitchFamily="34" charset="0"/>
              <a:cs typeface="Arial" panose="020B0604020202020204" pitchFamily="34" charset="0"/>
            </a:endParaRPr>
          </a:p>
          <a:p>
            <a:endParaRPr lang="en-US" sz="3500" dirty="0">
              <a:solidFill>
                <a:srgbClr val="009CD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86502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F5544BC-C3A2-4348-9A2D-D7CAF7BE4AC8}"/>
              </a:ext>
            </a:extLst>
          </p:cNvPr>
          <p:cNvSpPr>
            <a:spLocks noGrp="1"/>
          </p:cNvSpPr>
          <p:nvPr>
            <p:ph type="body" sz="quarter" idx="10"/>
          </p:nvPr>
        </p:nvSpPr>
        <p:spPr/>
        <p:txBody>
          <a:bodyPr/>
          <a:lstStyle/>
          <a:p>
            <a:r>
              <a:rPr lang="en-US" dirty="0"/>
              <a:t> Key takeaways</a:t>
            </a:r>
          </a:p>
        </p:txBody>
      </p:sp>
      <p:sp>
        <p:nvSpPr>
          <p:cNvPr id="2" name="TextBox 1">
            <a:extLst>
              <a:ext uri="{FF2B5EF4-FFF2-40B4-BE49-F238E27FC236}">
                <a16:creationId xmlns:a16="http://schemas.microsoft.com/office/drawing/2014/main" id="{900F269D-D518-4D1A-A0B5-83728D615AEA}"/>
              </a:ext>
            </a:extLst>
          </p:cNvPr>
          <p:cNvSpPr txBox="1"/>
          <p:nvPr/>
        </p:nvSpPr>
        <p:spPr>
          <a:xfrm>
            <a:off x="1586578" y="2286000"/>
            <a:ext cx="21233950" cy="9787295"/>
          </a:xfrm>
          <a:prstGeom prst="rect">
            <a:avLst/>
          </a:prstGeom>
          <a:noFill/>
        </p:spPr>
        <p:txBody>
          <a:bodyPr wrap="square" rtlCol="0">
            <a:spAutoFit/>
          </a:bodyPr>
          <a:lstStyle/>
          <a:p>
            <a:pPr marL="457200" lvl="0" indent="-457200">
              <a:buFontTx/>
              <a:buChar char="-"/>
            </a:pPr>
            <a:r>
              <a:rPr lang="en-US" sz="3500" i="1" dirty="0">
                <a:solidFill>
                  <a:srgbClr val="009CDB"/>
                </a:solidFill>
                <a:latin typeface="Arial" panose="020B0604020202020204" pitchFamily="34" charset="0"/>
                <a:cs typeface="Arial" panose="020B0604020202020204" pitchFamily="34" charset="0"/>
              </a:rPr>
              <a:t>Use individual-level household survey data to calculate the estimate for prevalence of intimate partner violence.</a:t>
            </a:r>
          </a:p>
          <a:p>
            <a:pPr marL="457200" lvl="0" indent="-457200">
              <a:buFontTx/>
              <a:buChar char="-"/>
            </a:pPr>
            <a:endParaRPr lang="en-US" sz="3500" i="1" dirty="0">
              <a:latin typeface="Arial" panose="020B0604020202020204" pitchFamily="34" charset="0"/>
              <a:cs typeface="Arial" panose="020B0604020202020204" pitchFamily="34" charset="0"/>
            </a:endParaRPr>
          </a:p>
          <a:p>
            <a:pPr marL="457200" lvl="0" indent="-457200">
              <a:buFontTx/>
              <a:buChar char="-"/>
            </a:pPr>
            <a:r>
              <a:rPr lang="en-US" sz="3500" i="1" dirty="0">
                <a:latin typeface="Arial" panose="020B0604020202020204" pitchFamily="34" charset="0"/>
                <a:cs typeface="Arial" panose="020B0604020202020204" pitchFamily="34" charset="0"/>
              </a:rPr>
              <a:t>For the calculation of women’s representation in local governments, exclude women who have been appointed or nominated by government officials from higher-ranking tiers of government. Only women who have been elected should be included. </a:t>
            </a:r>
          </a:p>
          <a:p>
            <a:pPr marL="457200" lvl="0" indent="-457200">
              <a:buFontTx/>
              <a:buChar char="-"/>
            </a:pPr>
            <a:endParaRPr lang="en-US" sz="3500" dirty="0">
              <a:latin typeface="Arial" panose="020B0604020202020204" pitchFamily="34" charset="0"/>
              <a:cs typeface="Arial" panose="020B0604020202020204" pitchFamily="34" charset="0"/>
            </a:endParaRPr>
          </a:p>
          <a:p>
            <a:pPr marL="457200" lvl="0" indent="-457200">
              <a:buFontTx/>
              <a:buChar char="-"/>
            </a:pPr>
            <a:r>
              <a:rPr lang="en-US" sz="3500" i="1" dirty="0">
                <a:latin typeface="Arial" panose="020B0604020202020204" pitchFamily="34" charset="0"/>
                <a:cs typeface="Arial" panose="020B0604020202020204" pitchFamily="34" charset="0"/>
              </a:rPr>
              <a:t>For the calculation of Indicator 7.1.2, proportion of population with primary reliance on clean fuels and technology, only the primary fuel used in the house is considered. In the case that the respondent reports using different fuels for cooking, heating and lighting, the main type of fuel used for cooking is counted. </a:t>
            </a:r>
          </a:p>
          <a:p>
            <a:pPr marL="457200" lvl="0" indent="-457200">
              <a:buFontTx/>
              <a:buChar char="-"/>
            </a:pPr>
            <a:endParaRPr lang="en-US" sz="3500" dirty="0">
              <a:latin typeface="Arial" panose="020B0604020202020204" pitchFamily="34" charset="0"/>
              <a:cs typeface="Arial" panose="020B0604020202020204" pitchFamily="34" charset="0"/>
            </a:endParaRPr>
          </a:p>
          <a:p>
            <a:pPr marL="457200" lvl="0" indent="-457200">
              <a:buFontTx/>
              <a:buChar char="-"/>
            </a:pPr>
            <a:r>
              <a:rPr lang="en-US" sz="3500" i="1" dirty="0">
                <a:latin typeface="Arial" panose="020B0604020202020204" pitchFamily="34" charset="0"/>
                <a:cs typeface="Arial" panose="020B0604020202020204" pitchFamily="34" charset="0"/>
              </a:rPr>
              <a:t>For the calculation of Indicator 11.1.1, Proportion of urban population living in slums, informal settlements or inadequate housing, only the urban population is considered. </a:t>
            </a:r>
          </a:p>
          <a:p>
            <a:pPr marL="457200" lvl="0" indent="-457200">
              <a:buFontTx/>
              <a:buChar char="-"/>
            </a:pPr>
            <a:endParaRPr lang="en-US" sz="3500" dirty="0">
              <a:latin typeface="Arial" panose="020B0604020202020204" pitchFamily="34" charset="0"/>
              <a:cs typeface="Arial" panose="020B0604020202020204" pitchFamily="34" charset="0"/>
            </a:endParaRPr>
          </a:p>
          <a:p>
            <a:pPr marL="457200" lvl="0" indent="-457200">
              <a:buFontTx/>
              <a:buChar char="-"/>
            </a:pPr>
            <a:r>
              <a:rPr lang="en-US" sz="3500" i="1" dirty="0">
                <a:latin typeface="Arial" panose="020B0604020202020204" pitchFamily="34" charset="0"/>
                <a:cs typeface="Arial" panose="020B0604020202020204" pitchFamily="34" charset="0"/>
              </a:rPr>
              <a:t>For the calculation of Indicator 5.a.1 (a), Proportion of total agricultural population with ownership or secure rights over agricultural land, women who belong to households which are engaged in agricultural practices should be considered part of the adult agricultural population. </a:t>
            </a:r>
          </a:p>
        </p:txBody>
      </p:sp>
    </p:spTree>
    <p:extLst>
      <p:ext uri="{BB962C8B-B14F-4D97-AF65-F5344CB8AC3E}">
        <p14:creationId xmlns:p14="http://schemas.microsoft.com/office/powerpoint/2010/main" val="231375719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057F679-AE8E-4947-92C5-711D60D2E34C}"/>
              </a:ext>
            </a:extLst>
          </p:cNvPr>
          <p:cNvSpPr>
            <a:spLocks noGrp="1"/>
          </p:cNvSpPr>
          <p:nvPr>
            <p:ph type="body" sz="quarter" idx="10"/>
          </p:nvPr>
        </p:nvSpPr>
        <p:spPr/>
        <p:txBody>
          <a:bodyPr/>
          <a:lstStyle/>
          <a:p>
            <a:r>
              <a:rPr lang="en-US" dirty="0"/>
              <a:t>Thank You</a:t>
            </a:r>
          </a:p>
        </p:txBody>
      </p:sp>
    </p:spTree>
    <p:extLst>
      <p:ext uri="{BB962C8B-B14F-4D97-AF65-F5344CB8AC3E}">
        <p14:creationId xmlns:p14="http://schemas.microsoft.com/office/powerpoint/2010/main" val="2276547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3C25D7-1B7B-4FDA-8771-1A0773870863}"/>
              </a:ext>
            </a:extLst>
          </p:cNvPr>
          <p:cNvSpPr>
            <a:spLocks noGrp="1"/>
          </p:cNvSpPr>
          <p:nvPr>
            <p:ph type="body" sz="quarter" idx="10"/>
          </p:nvPr>
        </p:nvSpPr>
        <p:spPr>
          <a:xfrm>
            <a:off x="1586578" y="1128240"/>
            <a:ext cx="21233951" cy="1194430"/>
          </a:xfrm>
        </p:spPr>
        <p:txBody>
          <a:bodyPr/>
          <a:lstStyle/>
          <a:p>
            <a:r>
              <a:rPr lang="en-US" dirty="0"/>
              <a:t>Monitoring the SDGs from a gender perspective </a:t>
            </a:r>
          </a:p>
          <a:p>
            <a:endParaRPr lang="en-US" dirty="0"/>
          </a:p>
        </p:txBody>
      </p:sp>
      <p:sp>
        <p:nvSpPr>
          <p:cNvPr id="3" name="Text Placeholder 2">
            <a:extLst>
              <a:ext uri="{FF2B5EF4-FFF2-40B4-BE49-F238E27FC236}">
                <a16:creationId xmlns:a16="http://schemas.microsoft.com/office/drawing/2014/main" id="{8FD7BD9C-B15D-4E54-9498-C99F013E4B9D}"/>
              </a:ext>
            </a:extLst>
          </p:cNvPr>
          <p:cNvSpPr>
            <a:spLocks noGrp="1"/>
          </p:cNvSpPr>
          <p:nvPr>
            <p:ph type="body" sz="quarter" idx="11"/>
          </p:nvPr>
        </p:nvSpPr>
        <p:spPr>
          <a:xfrm>
            <a:off x="1066801" y="2935892"/>
            <a:ext cx="12268200" cy="8079135"/>
          </a:xfrm>
        </p:spPr>
        <p:txBody>
          <a:bodyPr/>
          <a:lstStyle/>
          <a:p>
            <a:pPr marL="457200" indent="-457200">
              <a:buFontTx/>
              <a:buChar char="-"/>
            </a:pPr>
            <a:r>
              <a:rPr lang="en-US" sz="3500" dirty="0"/>
              <a:t>At least 85 SDG indicators are gender relevant </a:t>
            </a:r>
          </a:p>
          <a:p>
            <a:endParaRPr lang="en-US" sz="3500" dirty="0"/>
          </a:p>
          <a:p>
            <a:pPr marL="457200" indent="-457200">
              <a:buFontTx/>
              <a:buChar char="-"/>
            </a:pPr>
            <a:r>
              <a:rPr lang="en-US" sz="3500" dirty="0"/>
              <a:t>Not all explicitly mention sex, women or men, or specific gender issues</a:t>
            </a:r>
          </a:p>
          <a:p>
            <a:endParaRPr lang="en-US" sz="3500" dirty="0"/>
          </a:p>
          <a:p>
            <a:pPr marL="457200" indent="-457200">
              <a:buFontTx/>
              <a:buChar char="-"/>
            </a:pPr>
            <a:r>
              <a:rPr lang="en-US" sz="3500" dirty="0"/>
              <a:t>BUT they can be GENDERED</a:t>
            </a:r>
          </a:p>
          <a:p>
            <a:endParaRPr lang="en-US" sz="3500" dirty="0"/>
          </a:p>
          <a:p>
            <a:pPr marL="1011747" lvl="1" indent="-457200">
              <a:buFont typeface="Courier New" panose="02070309020205020404" pitchFamily="49" charset="0"/>
              <a:buChar char="o"/>
            </a:pPr>
            <a:r>
              <a:rPr lang="en-US" sz="3500" dirty="0"/>
              <a:t>Disaggregating data by sex or related variables </a:t>
            </a:r>
          </a:p>
          <a:p>
            <a:pPr lvl="1"/>
            <a:endParaRPr lang="en-US" sz="3500" dirty="0"/>
          </a:p>
          <a:p>
            <a:pPr marL="1011747" lvl="1" indent="-457200">
              <a:buFont typeface="Courier New" panose="02070309020205020404" pitchFamily="49" charset="0"/>
              <a:buChar char="o"/>
            </a:pPr>
            <a:r>
              <a:rPr lang="en-US" sz="3500" dirty="0"/>
              <a:t>E.g. Proportion of urban population living in slums, informal settlements or inadequate housing, disaggregated by sex </a:t>
            </a:r>
          </a:p>
          <a:p>
            <a:pPr lvl="1"/>
            <a:r>
              <a:rPr lang="en-US" sz="3500" dirty="0"/>
              <a:t> </a:t>
            </a:r>
          </a:p>
          <a:p>
            <a:pPr marL="1011747" lvl="1" indent="-457200">
              <a:buFont typeface="Courier New" panose="02070309020205020404" pitchFamily="49" charset="0"/>
              <a:buChar char="o"/>
            </a:pPr>
            <a:endParaRPr lang="en-US" sz="3500" dirty="0"/>
          </a:p>
          <a:p>
            <a:pPr lvl="1"/>
            <a:endParaRPr lang="en-US" sz="3500" dirty="0"/>
          </a:p>
        </p:txBody>
      </p:sp>
      <p:sp>
        <p:nvSpPr>
          <p:cNvPr id="4" name="Date Placeholder 3">
            <a:extLst>
              <a:ext uri="{FF2B5EF4-FFF2-40B4-BE49-F238E27FC236}">
                <a16:creationId xmlns:a16="http://schemas.microsoft.com/office/drawing/2014/main" id="{A752A0EC-0E9D-4732-87D6-173A23AE0A8B}"/>
              </a:ext>
            </a:extLst>
          </p:cNvPr>
          <p:cNvSpPr>
            <a:spLocks noGrp="1"/>
          </p:cNvSpPr>
          <p:nvPr>
            <p:ph type="dt" sz="half" idx="6"/>
          </p:nvPr>
        </p:nvSpPr>
        <p:spPr/>
        <p:txBody>
          <a:body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grpSp>
        <p:nvGrpSpPr>
          <p:cNvPr id="8" name="Group 7">
            <a:extLst>
              <a:ext uri="{FF2B5EF4-FFF2-40B4-BE49-F238E27FC236}">
                <a16:creationId xmlns:a16="http://schemas.microsoft.com/office/drawing/2014/main" id="{3E072FA9-2F2A-4CCC-81EA-26C7F8A30D62}"/>
              </a:ext>
            </a:extLst>
          </p:cNvPr>
          <p:cNvGrpSpPr/>
          <p:nvPr/>
        </p:nvGrpSpPr>
        <p:grpSpPr>
          <a:xfrm>
            <a:off x="13030200" y="2415769"/>
            <a:ext cx="10896600" cy="8884462"/>
            <a:chOff x="13656733" y="2415769"/>
            <a:chExt cx="11429998" cy="8884462"/>
          </a:xfrm>
        </p:grpSpPr>
        <p:sp>
          <p:nvSpPr>
            <p:cNvPr id="5" name="TextBox 4">
              <a:extLst>
                <a:ext uri="{FF2B5EF4-FFF2-40B4-BE49-F238E27FC236}">
                  <a16:creationId xmlns:a16="http://schemas.microsoft.com/office/drawing/2014/main" id="{0ACA3DDD-3610-4985-9D30-A18300510ACE}"/>
                </a:ext>
              </a:extLst>
            </p:cNvPr>
            <p:cNvSpPr txBox="1"/>
            <p:nvPr/>
          </p:nvSpPr>
          <p:spPr>
            <a:xfrm>
              <a:off x="14342531" y="10871972"/>
              <a:ext cx="10744200" cy="428259"/>
            </a:xfrm>
            <a:prstGeom prst="rect">
              <a:avLst/>
            </a:prstGeom>
            <a:noFill/>
          </p:spPr>
          <p:txBody>
            <a:bodyPr wrap="square" rtlCol="0">
              <a:spAutoFit/>
            </a:bodyPr>
            <a:lstStyle/>
            <a:p>
              <a:r>
                <a:rPr lang="en-US" dirty="0"/>
                <a:t>Image source: Azcona, Duerto, Bhatt (forthcoming)</a:t>
              </a:r>
            </a:p>
          </p:txBody>
        </p:sp>
        <p:pic>
          <p:nvPicPr>
            <p:cNvPr id="6" name="Picture 5">
              <a:extLst>
                <a:ext uri="{FF2B5EF4-FFF2-40B4-BE49-F238E27FC236}">
                  <a16:creationId xmlns:a16="http://schemas.microsoft.com/office/drawing/2014/main" id="{F7D540D3-74DF-4454-A905-CFB4DE0E5163}"/>
                </a:ext>
              </a:extLst>
            </p:cNvPr>
            <p:cNvPicPr/>
            <p:nvPr/>
          </p:nvPicPr>
          <p:blipFill>
            <a:blip r:embed="rId3"/>
            <a:stretch>
              <a:fillRect/>
            </a:stretch>
          </p:blipFill>
          <p:spPr>
            <a:xfrm>
              <a:off x="13656733" y="3020559"/>
              <a:ext cx="10058398" cy="7924656"/>
            </a:xfrm>
            <a:prstGeom prst="rect">
              <a:avLst/>
            </a:prstGeom>
          </p:spPr>
        </p:pic>
        <p:sp>
          <p:nvSpPr>
            <p:cNvPr id="7" name="Text Box 218">
              <a:extLst>
                <a:ext uri="{FF2B5EF4-FFF2-40B4-BE49-F238E27FC236}">
                  <a16:creationId xmlns:a16="http://schemas.microsoft.com/office/drawing/2014/main" id="{9D255E4D-31FB-41A6-9D6E-02E08F82B375}"/>
                </a:ext>
              </a:extLst>
            </p:cNvPr>
            <p:cNvSpPr txBox="1"/>
            <p:nvPr/>
          </p:nvSpPr>
          <p:spPr>
            <a:xfrm>
              <a:off x="14334064" y="2415769"/>
              <a:ext cx="9372600" cy="577227"/>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a:spcBef>
                  <a:spcPts val="0"/>
                </a:spcBef>
                <a:spcAft>
                  <a:spcPts val="1000"/>
                </a:spcAft>
              </a:pPr>
              <a:r>
                <a:rPr lang="en-US" sz="2500" dirty="0">
                  <a:solidFill>
                    <a:srgbClr val="009DDC"/>
                  </a:solidFill>
                  <a:effectLst/>
                  <a:latin typeface="Calibri" panose="020F0502020204030204" pitchFamily="34" charset="0"/>
                  <a:ea typeface="Calibri" panose="020F0502020204030204" pitchFamily="34" charset="0"/>
                  <a:cs typeface="Times New Roman" panose="02020603050405020304" pitchFamily="18" charset="0"/>
                </a:rPr>
                <a:t>Gender gap among individuals aged 15–49 living in slums, 2007 or later</a:t>
              </a:r>
              <a:endParaRPr lang="en-US" sz="25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431072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EE1AA6-00E7-4998-8D5D-82112BAC463C}"/>
              </a:ext>
            </a:extLst>
          </p:cNvPr>
          <p:cNvSpPr>
            <a:spLocks noGrp="1"/>
          </p:cNvSpPr>
          <p:nvPr>
            <p:ph type="body" sz="quarter" idx="11"/>
          </p:nvPr>
        </p:nvSpPr>
        <p:spPr>
          <a:xfrm>
            <a:off x="3481550" y="5949384"/>
            <a:ext cx="9243851" cy="1846916"/>
          </a:xfrm>
        </p:spPr>
        <p:txBody>
          <a:bodyPr/>
          <a:lstStyle/>
          <a:p>
            <a:r>
              <a:rPr lang="en-US" dirty="0"/>
              <a:t>Calculating gender statistics for SDG indicators </a:t>
            </a:r>
          </a:p>
        </p:txBody>
      </p:sp>
      <p:sp>
        <p:nvSpPr>
          <p:cNvPr id="3" name="Text Placeholder 2">
            <a:extLst>
              <a:ext uri="{FF2B5EF4-FFF2-40B4-BE49-F238E27FC236}">
                <a16:creationId xmlns:a16="http://schemas.microsoft.com/office/drawing/2014/main" id="{2B008CE2-4D0E-44EC-AED8-246DAD3FFF80}"/>
              </a:ext>
            </a:extLst>
          </p:cNvPr>
          <p:cNvSpPr>
            <a:spLocks noGrp="1"/>
          </p:cNvSpPr>
          <p:nvPr>
            <p:ph type="body" sz="quarter" idx="15"/>
          </p:nvPr>
        </p:nvSpPr>
        <p:spPr>
          <a:xfrm>
            <a:off x="24773" y="6180891"/>
            <a:ext cx="2337428" cy="1354217"/>
          </a:xfrm>
        </p:spPr>
        <p:txBody>
          <a:bodyPr/>
          <a:lstStyle/>
          <a:p>
            <a:r>
              <a:rPr lang="en-US" dirty="0"/>
              <a:t>5</a:t>
            </a:r>
          </a:p>
        </p:txBody>
      </p:sp>
    </p:spTree>
    <p:extLst>
      <p:ext uri="{BB962C8B-B14F-4D97-AF65-F5344CB8AC3E}">
        <p14:creationId xmlns:p14="http://schemas.microsoft.com/office/powerpoint/2010/main" val="3351733800"/>
      </p:ext>
    </p:extLst>
  </p:cSld>
  <p:clrMapOvr>
    <a:masterClrMapping/>
  </p:clrMapOvr>
</p:sld>
</file>

<file path=ppt/theme/theme1.xml><?xml version="1.0" encoding="utf-8"?>
<a:theme xmlns:a="http://schemas.openxmlformats.org/drawingml/2006/main" name="Office Theme">
  <a:themeElements>
    <a:clrScheme name="WOMEN COUNT">
      <a:dk1>
        <a:srgbClr val="009CDB"/>
      </a:dk1>
      <a:lt1>
        <a:srgbClr val="FEFFFF"/>
      </a:lt1>
      <a:dk2>
        <a:srgbClr val="009CDB"/>
      </a:dk2>
      <a:lt2>
        <a:srgbClr val="FEFFFF"/>
      </a:lt2>
      <a:accent1>
        <a:srgbClr val="009CDB"/>
      </a:accent1>
      <a:accent2>
        <a:srgbClr val="67B7E6"/>
      </a:accent2>
      <a:accent3>
        <a:srgbClr val="6D6E70"/>
      </a:accent3>
      <a:accent4>
        <a:srgbClr val="FEFFFF"/>
      </a:accent4>
      <a:accent5>
        <a:srgbClr val="FEFFFF"/>
      </a:accent5>
      <a:accent6>
        <a:srgbClr val="FEFFFF"/>
      </a:accent6>
      <a:hlink>
        <a:srgbClr val="66B6E5"/>
      </a:hlink>
      <a:folHlink>
        <a:srgbClr val="6D6D7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3D621EC3FE65848A99E9E2736D3C4A6" ma:contentTypeVersion="6" ma:contentTypeDescription="Create a new document." ma:contentTypeScope="" ma:versionID="ab24826f7bc1beba72e5c1d9e9140a98">
  <xsd:schema xmlns:xsd="http://www.w3.org/2001/XMLSchema" xmlns:xs="http://www.w3.org/2001/XMLSchema" xmlns:p="http://schemas.microsoft.com/office/2006/metadata/properties" xmlns:ns2="a6e34da6-05e8-4b02-885f-a05ca3b06021" targetNamespace="http://schemas.microsoft.com/office/2006/metadata/properties" ma:root="true" ma:fieldsID="e1b44747734f977d4a5fc3b266de3879" ns2:_="">
    <xsd:import namespace="a6e34da6-05e8-4b02-885f-a05ca3b0602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e34da6-05e8-4b02-885f-a05ca3b060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C2ADAA-5697-49B1-B1A3-67EC547C2C7C}"/>
</file>

<file path=customXml/itemProps2.xml><?xml version="1.0" encoding="utf-8"?>
<ds:datastoreItem xmlns:ds="http://schemas.openxmlformats.org/officeDocument/2006/customXml" ds:itemID="{637E3E53-1783-4CD9-B02A-5A0CE05E090B}">
  <ds:schemaRefs>
    <ds:schemaRef ds:uri="2335c9ae-562c-4e2a-87fe-6586fc6aec73"/>
    <ds:schemaRef ds:uri="http://www.w3.org/XML/1998/namespace"/>
    <ds:schemaRef ds:uri="http://schemas.microsoft.com/office/2006/metadata/properties"/>
    <ds:schemaRef ds:uri="http://schemas.microsoft.com/office/2006/documentManagement/types"/>
    <ds:schemaRef ds:uri="http://purl.org/dc/terms/"/>
    <ds:schemaRef ds:uri="http://purl.org/dc/elements/1.1/"/>
    <ds:schemaRef ds:uri="http://schemas.openxmlformats.org/package/2006/metadata/core-properties"/>
    <ds:schemaRef ds:uri="http://purl.org/dc/dcmitype/"/>
    <ds:schemaRef ds:uri="http://schemas.microsoft.com/office/infopath/2007/PartnerControls"/>
    <ds:schemaRef ds:uri="8501f438-7285-47f4-a263-e6dcc167b43d"/>
  </ds:schemaRefs>
</ds:datastoreItem>
</file>

<file path=customXml/itemProps3.xml><?xml version="1.0" encoding="utf-8"?>
<ds:datastoreItem xmlns:ds="http://schemas.openxmlformats.org/officeDocument/2006/customXml" ds:itemID="{93165319-8B88-49B9-A971-292FB8781A2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6474</TotalTime>
  <Words>7885</Words>
  <Application>Microsoft Office PowerPoint</Application>
  <PresentationFormat>Custom</PresentationFormat>
  <Paragraphs>1594</Paragraphs>
  <Slides>77</Slides>
  <Notes>11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77</vt:i4>
      </vt:variant>
    </vt:vector>
  </HeadingPairs>
  <TitlesOfParts>
    <vt:vector size="85" baseType="lpstr">
      <vt:lpstr>Arial</vt:lpstr>
      <vt:lpstr>Calibri</vt:lpstr>
      <vt:lpstr>Cambria Math</vt:lpstr>
      <vt:lpstr>Courier New</vt:lpstr>
      <vt:lpstr>Montserrat</vt:lpstr>
      <vt:lpstr>Times New Roman</vt: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6TH DONOR COMMITTEE  MEETING 01 JANUARY 2020</dc:title>
  <dc:creator>Papa Seck</dc:creator>
  <cp:lastModifiedBy>Sneha Kaul</cp:lastModifiedBy>
  <cp:revision>644</cp:revision>
  <dcterms:created xsi:type="dcterms:W3CDTF">2019-07-24T10:22:12Z</dcterms:created>
  <dcterms:modified xsi:type="dcterms:W3CDTF">2022-05-24T05:04:57Z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2019-07-24T00:00:00Z</vt:filetime>
  </property>
  <property fmtid="{D5CDD505-2E9C-101B-9397-08002B2CF9AE}" pid="3" name="Creator">
    <vt:lpwstr>Adobe InDesign 14.0 (Macintosh)</vt:lpwstr>
  </property>
  <property fmtid="{D5CDD505-2E9C-101B-9397-08002B2CF9AE}" pid="4" name="LastSaved">
    <vt:filetime>2019-07-24T00:00:00Z</vt:filetime>
  </property>
  <property fmtid="{D5CDD505-2E9C-101B-9397-08002B2CF9AE}" pid="5" name="ContentTypeId">
    <vt:lpwstr>0x01010053D621EC3FE65848A99E9E2736D3C4A6</vt:lpwstr>
  </property>
</Properties>
</file>